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256" r:id="rId5"/>
    <p:sldId id="518" r:id="rId6"/>
    <p:sldId id="541" r:id="rId7"/>
    <p:sldId id="539" r:id="rId8"/>
    <p:sldId id="553" r:id="rId9"/>
    <p:sldId id="289" r:id="rId10"/>
    <p:sldId id="536" r:id="rId11"/>
    <p:sldId id="530" r:id="rId12"/>
    <p:sldId id="534" r:id="rId13"/>
    <p:sldId id="535" r:id="rId14"/>
    <p:sldId id="549" r:id="rId15"/>
    <p:sldId id="531" r:id="rId16"/>
    <p:sldId id="542" r:id="rId17"/>
    <p:sldId id="529" r:id="rId18"/>
    <p:sldId id="543" r:id="rId19"/>
    <p:sldId id="544" r:id="rId20"/>
    <p:sldId id="547" r:id="rId21"/>
    <p:sldId id="546" r:id="rId22"/>
    <p:sldId id="551" r:id="rId23"/>
    <p:sldId id="550" r:id="rId24"/>
    <p:sldId id="28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61BFF28-7DC8-25B7-817B-A96837382B26}" name="Jahanara Saeed" initials="JS" userId="S::jahanarasaeed@opendatawatch.com::38846f07-c8d5-4743-b045-96d4d41ad2b7" providerId="AD"/>
  <p188:author id="{9CF8084F-ACDB-2D60-6E7C-90C0D07158FE}" name="Jahanara Saeed" initials="JS" userId="S::JahanaraSaeed@opendatawatch.com::38846f07-c8d5-4743-b045-96d4d41ad2b7" providerId="AD"/>
  <p188:author id="{18D93D53-870C-FCA5-AF71-D384C8790CB8}" name="Amelia Pittman" initials="AP" userId="Amelia Pittman" providerId="None"/>
  <p188:author id="{DB19BB5E-6B89-499A-CBEB-871EBD160B83}" name="Shaida Badiee" initials="SB" userId="S::shaidabadiee@opendatawatch.com::1af04a56-281b-47c7-84cd-f18ba7ff93d3" providerId="AD"/>
  <p188:author id="{1A2E39A4-C034-AC4C-5D19-204E75971561}" name="Jahanara Saeed" initials="JS" userId="4f8ea95bb2656e4b" providerId="Windows Live"/>
  <p188:author id="{06503DA4-8A7C-4524-C639-5523666FD665}" name="Deirdre Appel" initials="DA" userId="S::deirdreappel@opendatawatch.com::6629c004-47d7-432a-b412-2099f6429f3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7A3B"/>
    <a:srgbClr val="FF981A"/>
    <a:srgbClr val="FCB941"/>
    <a:srgbClr val="CCEAED"/>
    <a:srgbClr val="16B5BF"/>
    <a:srgbClr val="84D3D9"/>
    <a:srgbClr val="B4C96C"/>
    <a:srgbClr val="D9E3A9"/>
    <a:srgbClr val="F2E9A1"/>
    <a:srgbClr val="4FC3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0F927D-0C86-8C44-BE89-62557CCE2294}" v="66" dt="2023-11-06T10:02:40.8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63665"/>
  </p:normalViewPr>
  <p:slideViewPr>
    <p:cSldViewPr snapToGrid="0">
      <p:cViewPr varScale="1">
        <p:scale>
          <a:sx n="52" d="100"/>
          <a:sy n="52" d="100"/>
        </p:scale>
        <p:origin x="1843"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0-20</c:v>
                </c:pt>
              </c:strCache>
            </c:strRef>
          </c:tx>
          <c:spPr>
            <a:solidFill>
              <a:srgbClr val="EE7A3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G"/>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Availability</c:v>
                </c:pt>
                <c:pt idx="1">
                  <c:v>Openness</c:v>
                </c:pt>
              </c:strCache>
            </c:strRef>
          </c:cat>
          <c:val>
            <c:numRef>
              <c:f>Sheet1!$B$2:$B$3</c:f>
              <c:numCache>
                <c:formatCode>General</c:formatCode>
                <c:ptCount val="2"/>
                <c:pt idx="0">
                  <c:v>7</c:v>
                </c:pt>
                <c:pt idx="1">
                  <c:v>28</c:v>
                </c:pt>
              </c:numCache>
            </c:numRef>
          </c:val>
          <c:extLst>
            <c:ext xmlns:c16="http://schemas.microsoft.com/office/drawing/2014/chart" uri="{C3380CC4-5D6E-409C-BE32-E72D297353CC}">
              <c16:uniqueId val="{00000000-E451-A74C-8A65-E1F80F42884D}"/>
            </c:ext>
          </c:extLst>
        </c:ser>
        <c:ser>
          <c:idx val="1"/>
          <c:order val="1"/>
          <c:tx>
            <c:strRef>
              <c:f>Sheet1!$C$1</c:f>
              <c:strCache>
                <c:ptCount val="1"/>
                <c:pt idx="0">
                  <c:v>20-40</c:v>
                </c:pt>
              </c:strCache>
            </c:strRef>
          </c:tx>
          <c:spPr>
            <a:solidFill>
              <a:srgbClr val="FCB94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G"/>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Availability</c:v>
                </c:pt>
                <c:pt idx="1">
                  <c:v>Openness</c:v>
                </c:pt>
              </c:strCache>
            </c:strRef>
          </c:cat>
          <c:val>
            <c:numRef>
              <c:f>Sheet1!$C$2:$C$3</c:f>
              <c:numCache>
                <c:formatCode>General</c:formatCode>
                <c:ptCount val="2"/>
                <c:pt idx="0">
                  <c:v>25</c:v>
                </c:pt>
                <c:pt idx="1">
                  <c:v>17</c:v>
                </c:pt>
              </c:numCache>
            </c:numRef>
          </c:val>
          <c:extLst>
            <c:ext xmlns:c16="http://schemas.microsoft.com/office/drawing/2014/chart" uri="{C3380CC4-5D6E-409C-BE32-E72D297353CC}">
              <c16:uniqueId val="{00000001-E451-A74C-8A65-E1F80F42884D}"/>
            </c:ext>
          </c:extLst>
        </c:ser>
        <c:ser>
          <c:idx val="2"/>
          <c:order val="2"/>
          <c:tx>
            <c:strRef>
              <c:f>Sheet1!$D$1</c:f>
              <c:strCache>
                <c:ptCount val="1"/>
                <c:pt idx="0">
                  <c:v>40-60</c:v>
                </c:pt>
              </c:strCache>
            </c:strRef>
          </c:tx>
          <c:spPr>
            <a:solidFill>
              <a:srgbClr val="F2E9A1"/>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9-E451-A74C-8A65-E1F80F42884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G"/>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Availability</c:v>
                </c:pt>
                <c:pt idx="1">
                  <c:v>Openness</c:v>
                </c:pt>
              </c:strCache>
            </c:strRef>
          </c:cat>
          <c:val>
            <c:numRef>
              <c:f>Sheet1!$D$2:$D$3</c:f>
              <c:numCache>
                <c:formatCode>General</c:formatCode>
                <c:ptCount val="2"/>
                <c:pt idx="0">
                  <c:v>13</c:v>
                </c:pt>
                <c:pt idx="1">
                  <c:v>0</c:v>
                </c:pt>
              </c:numCache>
            </c:numRef>
          </c:val>
          <c:extLst>
            <c:ext xmlns:c16="http://schemas.microsoft.com/office/drawing/2014/chart" uri="{C3380CC4-5D6E-409C-BE32-E72D297353CC}">
              <c16:uniqueId val="{00000002-E451-A74C-8A65-E1F80F42884D}"/>
            </c:ext>
          </c:extLst>
        </c:ser>
        <c:ser>
          <c:idx val="3"/>
          <c:order val="3"/>
          <c:tx>
            <c:strRef>
              <c:f>Sheet1!$E$1</c:f>
              <c:strCache>
                <c:ptCount val="1"/>
                <c:pt idx="0">
                  <c:v>60-80</c:v>
                </c:pt>
              </c:strCache>
            </c:strRef>
          </c:tx>
          <c:spPr>
            <a:solidFill>
              <a:srgbClr val="D9E3A9"/>
            </a:solidFill>
            <a:ln>
              <a:noFill/>
            </a:ln>
            <a:effectLst/>
          </c:spPr>
          <c:invertIfNegative val="0"/>
          <c:dLbls>
            <c:delete val="1"/>
          </c:dLbls>
          <c:cat>
            <c:strRef>
              <c:f>Sheet1!$A$2:$A$3</c:f>
              <c:strCache>
                <c:ptCount val="2"/>
                <c:pt idx="0">
                  <c:v>Availability</c:v>
                </c:pt>
                <c:pt idx="1">
                  <c:v>Openness</c:v>
                </c:pt>
              </c:strCache>
            </c:strRef>
          </c:cat>
          <c:val>
            <c:numRef>
              <c:f>Sheet1!$E$2:$E$3</c:f>
              <c:numCache>
                <c:formatCode>General</c:formatCode>
                <c:ptCount val="2"/>
                <c:pt idx="0">
                  <c:v>0</c:v>
                </c:pt>
                <c:pt idx="1">
                  <c:v>0</c:v>
                </c:pt>
              </c:numCache>
            </c:numRef>
          </c:val>
          <c:extLst>
            <c:ext xmlns:c16="http://schemas.microsoft.com/office/drawing/2014/chart" uri="{C3380CC4-5D6E-409C-BE32-E72D297353CC}">
              <c16:uniqueId val="{00000003-E451-A74C-8A65-E1F80F42884D}"/>
            </c:ext>
          </c:extLst>
        </c:ser>
        <c:ser>
          <c:idx val="4"/>
          <c:order val="4"/>
          <c:tx>
            <c:strRef>
              <c:f>Sheet1!$F$1</c:f>
              <c:strCache>
                <c:ptCount val="1"/>
                <c:pt idx="0">
                  <c:v>80-100</c:v>
                </c:pt>
              </c:strCache>
            </c:strRef>
          </c:tx>
          <c:spPr>
            <a:solidFill>
              <a:srgbClr val="B4C96C"/>
            </a:solidFill>
            <a:ln>
              <a:noFill/>
            </a:ln>
            <a:effectLst/>
          </c:spPr>
          <c:invertIfNegative val="0"/>
          <c:dLbls>
            <c:delete val="1"/>
          </c:dLbls>
          <c:cat>
            <c:strRef>
              <c:f>Sheet1!$A$2:$A$3</c:f>
              <c:strCache>
                <c:ptCount val="2"/>
                <c:pt idx="0">
                  <c:v>Availability</c:v>
                </c:pt>
                <c:pt idx="1">
                  <c:v>Openness</c:v>
                </c:pt>
              </c:strCache>
            </c:strRef>
          </c:cat>
          <c:val>
            <c:numRef>
              <c:f>Sheet1!$F$2:$F$3</c:f>
              <c:numCache>
                <c:formatCode>General</c:formatCode>
                <c:ptCount val="2"/>
                <c:pt idx="0">
                  <c:v>0</c:v>
                </c:pt>
                <c:pt idx="1">
                  <c:v>0</c:v>
                </c:pt>
              </c:numCache>
            </c:numRef>
          </c:val>
          <c:extLst>
            <c:ext xmlns:c16="http://schemas.microsoft.com/office/drawing/2014/chart" uri="{C3380CC4-5D6E-409C-BE32-E72D297353CC}">
              <c16:uniqueId val="{00000004-E451-A74C-8A65-E1F80F42884D}"/>
            </c:ext>
          </c:extLst>
        </c:ser>
        <c:dLbls>
          <c:dLblPos val="ctr"/>
          <c:showLegendKey val="0"/>
          <c:showVal val="1"/>
          <c:showCatName val="0"/>
          <c:showSerName val="0"/>
          <c:showPercent val="0"/>
          <c:showBubbleSize val="0"/>
        </c:dLbls>
        <c:gapWidth val="150"/>
        <c:overlap val="100"/>
        <c:axId val="1001893712"/>
        <c:axId val="731281488"/>
      </c:barChart>
      <c:catAx>
        <c:axId val="1001893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G"/>
          </a:p>
        </c:txPr>
        <c:crossAx val="731281488"/>
        <c:crosses val="autoZero"/>
        <c:auto val="1"/>
        <c:lblAlgn val="ctr"/>
        <c:lblOffset val="100"/>
        <c:noMultiLvlLbl val="0"/>
      </c:catAx>
      <c:valAx>
        <c:axId val="731281488"/>
        <c:scaling>
          <c:orientation val="minMax"/>
        </c:scaling>
        <c:delete val="1"/>
        <c:axPos val="l"/>
        <c:numFmt formatCode="0%" sourceLinked="1"/>
        <c:majorTickMark val="none"/>
        <c:minorTickMark val="none"/>
        <c:tickLblPos val="nextTo"/>
        <c:crossAx val="10018937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G"/>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G"/>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Low</c:v>
                </c:pt>
              </c:strCache>
            </c:strRef>
          </c:tx>
          <c:spPr>
            <a:solidFill>
              <a:srgbClr val="CCEAE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G"/>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Foundation</c:v>
                </c:pt>
                <c:pt idx="1">
                  <c:v>Capacity</c:v>
                </c:pt>
                <c:pt idx="2">
                  <c:v>Financing</c:v>
                </c:pt>
              </c:strCache>
            </c:strRef>
          </c:cat>
          <c:val>
            <c:numRef>
              <c:f>Sheet1!$B$2:$B$4</c:f>
              <c:numCache>
                <c:formatCode>General</c:formatCode>
                <c:ptCount val="3"/>
                <c:pt idx="0">
                  <c:v>5</c:v>
                </c:pt>
                <c:pt idx="1">
                  <c:v>14</c:v>
                </c:pt>
                <c:pt idx="2">
                  <c:v>20</c:v>
                </c:pt>
              </c:numCache>
            </c:numRef>
          </c:val>
          <c:extLst>
            <c:ext xmlns:c16="http://schemas.microsoft.com/office/drawing/2014/chart" uri="{C3380CC4-5D6E-409C-BE32-E72D297353CC}">
              <c16:uniqueId val="{00000000-9344-F04A-AFCF-B22B26DFCA2C}"/>
            </c:ext>
          </c:extLst>
        </c:ser>
        <c:ser>
          <c:idx val="1"/>
          <c:order val="1"/>
          <c:tx>
            <c:strRef>
              <c:f>Sheet1!$C$1</c:f>
              <c:strCache>
                <c:ptCount val="1"/>
                <c:pt idx="0">
                  <c:v>Medium</c:v>
                </c:pt>
              </c:strCache>
            </c:strRef>
          </c:tx>
          <c:spPr>
            <a:solidFill>
              <a:srgbClr val="84D3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G"/>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Foundation</c:v>
                </c:pt>
                <c:pt idx="1">
                  <c:v>Capacity</c:v>
                </c:pt>
                <c:pt idx="2">
                  <c:v>Financing</c:v>
                </c:pt>
              </c:strCache>
            </c:strRef>
          </c:cat>
          <c:val>
            <c:numRef>
              <c:f>Sheet1!$C$2:$C$4</c:f>
              <c:numCache>
                <c:formatCode>General</c:formatCode>
                <c:ptCount val="3"/>
                <c:pt idx="0">
                  <c:v>34</c:v>
                </c:pt>
                <c:pt idx="1">
                  <c:v>22</c:v>
                </c:pt>
                <c:pt idx="2">
                  <c:v>22</c:v>
                </c:pt>
              </c:numCache>
            </c:numRef>
          </c:val>
          <c:extLst>
            <c:ext xmlns:c16="http://schemas.microsoft.com/office/drawing/2014/chart" uri="{C3380CC4-5D6E-409C-BE32-E72D297353CC}">
              <c16:uniqueId val="{00000001-9344-F04A-AFCF-B22B26DFCA2C}"/>
            </c:ext>
          </c:extLst>
        </c:ser>
        <c:ser>
          <c:idx val="2"/>
          <c:order val="2"/>
          <c:tx>
            <c:strRef>
              <c:f>Sheet1!$D$1</c:f>
              <c:strCache>
                <c:ptCount val="1"/>
                <c:pt idx="0">
                  <c:v>High</c:v>
                </c:pt>
              </c:strCache>
            </c:strRef>
          </c:tx>
          <c:spPr>
            <a:solidFill>
              <a:srgbClr val="16B5BF"/>
            </a:solidFill>
            <a:ln>
              <a:noFill/>
            </a:ln>
            <a:effectLst/>
          </c:spPr>
          <c:invertIfNegative val="0"/>
          <c:dLbls>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344-F04A-AFCF-B22B26DFCA2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G"/>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Foundation</c:v>
                </c:pt>
                <c:pt idx="1">
                  <c:v>Capacity</c:v>
                </c:pt>
                <c:pt idx="2">
                  <c:v>Financing</c:v>
                </c:pt>
              </c:strCache>
            </c:strRef>
          </c:cat>
          <c:val>
            <c:numRef>
              <c:f>Sheet1!$D$2:$D$4</c:f>
              <c:numCache>
                <c:formatCode>General</c:formatCode>
                <c:ptCount val="3"/>
                <c:pt idx="0">
                  <c:v>6</c:v>
                </c:pt>
                <c:pt idx="1">
                  <c:v>9</c:v>
                </c:pt>
                <c:pt idx="2">
                  <c:v>2</c:v>
                </c:pt>
              </c:numCache>
            </c:numRef>
          </c:val>
          <c:extLst>
            <c:ext xmlns:c16="http://schemas.microsoft.com/office/drawing/2014/chart" uri="{C3380CC4-5D6E-409C-BE32-E72D297353CC}">
              <c16:uniqueId val="{00000002-9344-F04A-AFCF-B22B26DFCA2C}"/>
            </c:ext>
          </c:extLst>
        </c:ser>
        <c:ser>
          <c:idx val="3"/>
          <c:order val="3"/>
          <c:tx>
            <c:strRef>
              <c:f>Sheet1!$E$1</c:f>
              <c:strCache>
                <c:ptCount val="1"/>
                <c:pt idx="0">
                  <c:v>No data</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G"/>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Foundation</c:v>
                </c:pt>
                <c:pt idx="1">
                  <c:v>Capacity</c:v>
                </c:pt>
                <c:pt idx="2">
                  <c:v>Financing</c:v>
                </c:pt>
              </c:strCache>
            </c:strRef>
          </c:cat>
          <c:val>
            <c:numRef>
              <c:f>Sheet1!$E$2:$E$4</c:f>
              <c:numCache>
                <c:formatCode>General</c:formatCode>
                <c:ptCount val="3"/>
                <c:pt idx="2">
                  <c:v>1</c:v>
                </c:pt>
              </c:numCache>
            </c:numRef>
          </c:val>
          <c:extLst>
            <c:ext xmlns:c16="http://schemas.microsoft.com/office/drawing/2014/chart" uri="{C3380CC4-5D6E-409C-BE32-E72D297353CC}">
              <c16:uniqueId val="{00000000-4F44-4720-BF7D-DE5543942E76}"/>
            </c:ext>
          </c:extLst>
        </c:ser>
        <c:dLbls>
          <c:dLblPos val="ctr"/>
          <c:showLegendKey val="0"/>
          <c:showVal val="1"/>
          <c:showCatName val="0"/>
          <c:showSerName val="0"/>
          <c:showPercent val="0"/>
          <c:showBubbleSize val="0"/>
        </c:dLbls>
        <c:gapWidth val="150"/>
        <c:overlap val="100"/>
        <c:axId val="760565344"/>
        <c:axId val="760376112"/>
      </c:barChart>
      <c:catAx>
        <c:axId val="760565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G"/>
          </a:p>
        </c:txPr>
        <c:crossAx val="760376112"/>
        <c:crosses val="autoZero"/>
        <c:auto val="1"/>
        <c:lblAlgn val="ctr"/>
        <c:lblOffset val="100"/>
        <c:noMultiLvlLbl val="0"/>
      </c:catAx>
      <c:valAx>
        <c:axId val="760376112"/>
        <c:scaling>
          <c:orientation val="minMax"/>
        </c:scaling>
        <c:delete val="1"/>
        <c:axPos val="l"/>
        <c:numFmt formatCode="0%" sourceLinked="1"/>
        <c:majorTickMark val="none"/>
        <c:minorTickMark val="none"/>
        <c:tickLblPos val="nextTo"/>
        <c:crossAx val="7605653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G"/>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G"/>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Availability</c:v>
                </c:pt>
              </c:strCache>
            </c:strRef>
          </c:tx>
          <c:spPr>
            <a:solidFill>
              <a:srgbClr val="16B5BF"/>
            </a:solidFill>
            <a:ln>
              <a:noFill/>
            </a:ln>
            <a:effectLst/>
          </c:spPr>
          <c:invertIfNegative val="0"/>
          <c:cat>
            <c:strRef>
              <c:f>Sheet1!$A$2:$A$11</c:f>
              <c:strCache>
                <c:ptCount val="10"/>
                <c:pt idx="0">
                  <c:v>Digital Connectivity</c:v>
                </c:pt>
                <c:pt idx="1">
                  <c:v>Fertility and Reproductive Health</c:v>
                </c:pt>
                <c:pt idx="2">
                  <c:v>Environment</c:v>
                </c:pt>
                <c:pt idx="3">
                  <c:v>Employment and Time Use</c:v>
                </c:pt>
                <c:pt idx="4">
                  <c:v>Health and Nutrition</c:v>
                </c:pt>
                <c:pt idx="5">
                  <c:v>Demography and Migration</c:v>
                </c:pt>
                <c:pt idx="6">
                  <c:v>Education</c:v>
                </c:pt>
                <c:pt idx="7">
                  <c:v>Living Conditions</c:v>
                </c:pt>
                <c:pt idx="8">
                  <c:v>Crime and Justice</c:v>
                </c:pt>
                <c:pt idx="9">
                  <c:v>Agency and Economic Advancement</c:v>
                </c:pt>
              </c:strCache>
            </c:strRef>
          </c:cat>
          <c:val>
            <c:numRef>
              <c:f>Sheet1!$B$2:$B$11</c:f>
              <c:numCache>
                <c:formatCode>0%</c:formatCode>
                <c:ptCount val="10"/>
                <c:pt idx="0">
                  <c:v>0.38619791666666675</c:v>
                </c:pt>
                <c:pt idx="1">
                  <c:v>0.36303294573643413</c:v>
                </c:pt>
                <c:pt idx="2">
                  <c:v>0.36207264957264951</c:v>
                </c:pt>
                <c:pt idx="3">
                  <c:v>0.34893465909090909</c:v>
                </c:pt>
                <c:pt idx="4">
                  <c:v>0.34721467391304345</c:v>
                </c:pt>
                <c:pt idx="5">
                  <c:v>0.34064716312056731</c:v>
                </c:pt>
                <c:pt idx="6">
                  <c:v>0.31224537037037037</c:v>
                </c:pt>
                <c:pt idx="7">
                  <c:v>0.29517746913580251</c:v>
                </c:pt>
                <c:pt idx="8">
                  <c:v>0.28257575757575754</c:v>
                </c:pt>
                <c:pt idx="9">
                  <c:v>0.25777777777777783</c:v>
                </c:pt>
              </c:numCache>
            </c:numRef>
          </c:val>
          <c:extLst>
            <c:ext xmlns:c16="http://schemas.microsoft.com/office/drawing/2014/chart" uri="{C3380CC4-5D6E-409C-BE32-E72D297353CC}">
              <c16:uniqueId val="{00000000-28DB-1F48-AAE0-C97642CF3B37}"/>
            </c:ext>
          </c:extLst>
        </c:ser>
        <c:ser>
          <c:idx val="1"/>
          <c:order val="1"/>
          <c:tx>
            <c:strRef>
              <c:f>Sheet1!$C$1</c:f>
              <c:strCache>
                <c:ptCount val="1"/>
                <c:pt idx="0">
                  <c:v>Openness</c:v>
                </c:pt>
              </c:strCache>
            </c:strRef>
          </c:tx>
          <c:spPr>
            <a:solidFill>
              <a:srgbClr val="CCEAED"/>
            </a:solidFill>
            <a:ln>
              <a:noFill/>
            </a:ln>
            <a:effectLst/>
          </c:spPr>
          <c:invertIfNegative val="0"/>
          <c:cat>
            <c:strRef>
              <c:f>Sheet1!$A$2:$A$11</c:f>
              <c:strCache>
                <c:ptCount val="10"/>
                <c:pt idx="0">
                  <c:v>Digital Connectivity</c:v>
                </c:pt>
                <c:pt idx="1">
                  <c:v>Fertility and Reproductive Health</c:v>
                </c:pt>
                <c:pt idx="2">
                  <c:v>Environment</c:v>
                </c:pt>
                <c:pt idx="3">
                  <c:v>Employment and Time Use</c:v>
                </c:pt>
                <c:pt idx="4">
                  <c:v>Health and Nutrition</c:v>
                </c:pt>
                <c:pt idx="5">
                  <c:v>Demography and Migration</c:v>
                </c:pt>
                <c:pt idx="6">
                  <c:v>Education</c:v>
                </c:pt>
                <c:pt idx="7">
                  <c:v>Living Conditions</c:v>
                </c:pt>
                <c:pt idx="8">
                  <c:v>Crime and Justice</c:v>
                </c:pt>
                <c:pt idx="9">
                  <c:v>Agency and Economic Advancement</c:v>
                </c:pt>
              </c:strCache>
            </c:strRef>
          </c:cat>
          <c:val>
            <c:numRef>
              <c:f>Sheet1!$C$2:$C$11</c:f>
              <c:numCache>
                <c:formatCode>0%</c:formatCode>
                <c:ptCount val="10"/>
                <c:pt idx="0">
                  <c:v>0.22348484848484851</c:v>
                </c:pt>
                <c:pt idx="1">
                  <c:v>0.20513565891472868</c:v>
                </c:pt>
                <c:pt idx="2">
                  <c:v>0.21543803418803414</c:v>
                </c:pt>
                <c:pt idx="3">
                  <c:v>0.18719223484848488</c:v>
                </c:pt>
                <c:pt idx="4">
                  <c:v>0.20190217391304352</c:v>
                </c:pt>
                <c:pt idx="5">
                  <c:v>0.20075354609929075</c:v>
                </c:pt>
                <c:pt idx="6">
                  <c:v>0.20069444444444445</c:v>
                </c:pt>
                <c:pt idx="7">
                  <c:v>0.15671296296296297</c:v>
                </c:pt>
                <c:pt idx="8">
                  <c:v>0.18122632575757575</c:v>
                </c:pt>
                <c:pt idx="9">
                  <c:v>0.20166666666666666</c:v>
                </c:pt>
              </c:numCache>
            </c:numRef>
          </c:val>
          <c:extLst>
            <c:ext xmlns:c16="http://schemas.microsoft.com/office/drawing/2014/chart" uri="{C3380CC4-5D6E-409C-BE32-E72D297353CC}">
              <c16:uniqueId val="{00000001-28DB-1F48-AAE0-C97642CF3B37}"/>
            </c:ext>
          </c:extLst>
        </c:ser>
        <c:dLbls>
          <c:showLegendKey val="0"/>
          <c:showVal val="0"/>
          <c:showCatName val="0"/>
          <c:showSerName val="0"/>
          <c:showPercent val="0"/>
          <c:showBubbleSize val="0"/>
        </c:dLbls>
        <c:gapWidth val="219"/>
        <c:overlap val="-27"/>
        <c:axId val="715794336"/>
        <c:axId val="715796064"/>
      </c:barChart>
      <c:catAx>
        <c:axId val="715794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G"/>
          </a:p>
        </c:txPr>
        <c:crossAx val="715796064"/>
        <c:crosses val="autoZero"/>
        <c:auto val="1"/>
        <c:lblAlgn val="ctr"/>
        <c:lblOffset val="100"/>
        <c:noMultiLvlLbl val="0"/>
      </c:catAx>
      <c:valAx>
        <c:axId val="715796064"/>
        <c:scaling>
          <c:orientation val="minMax"/>
          <c:max val="1"/>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G"/>
          </a:p>
        </c:txPr>
        <c:crossAx val="7157943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G"/>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G"/>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pPr>
            <a:r>
              <a:rPr lang="en-US">
                <a:solidFill>
                  <a:schemeClr val="bg1"/>
                </a:solidFill>
              </a:rPr>
              <a:t>GENDER DATA SYSTEM MATURITY MODEL</a:t>
            </a: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pPr>
          <a:endParaRPr lang="en-UG"/>
        </a:p>
      </c:txPr>
    </c:title>
    <c:autoTitleDeleted val="0"/>
    <c:plotArea>
      <c:layout/>
      <c:pieChart>
        <c:varyColors val="1"/>
        <c:ser>
          <c:idx val="0"/>
          <c:order val="0"/>
          <c:tx>
            <c:strRef>
              <c:f>Sheet1!$B$1</c:f>
              <c:strCache>
                <c:ptCount val="1"/>
                <c:pt idx="0">
                  <c:v>GENDER DATA SYSTEM MATURITY MODEL</c:v>
                </c:pt>
              </c:strCache>
            </c:strRef>
          </c:tx>
          <c:dPt>
            <c:idx val="0"/>
            <c:bubble3D val="0"/>
            <c:spPr>
              <a:solidFill>
                <a:srgbClr val="E8CB43"/>
              </a:solidFill>
              <a:ln w="19050">
                <a:solidFill>
                  <a:schemeClr val="lt1"/>
                </a:solidFill>
              </a:ln>
              <a:effectLst/>
            </c:spPr>
            <c:extLst>
              <c:ext xmlns:c16="http://schemas.microsoft.com/office/drawing/2014/chart" uri="{C3380CC4-5D6E-409C-BE32-E72D297353CC}">
                <c16:uniqueId val="{00000001-00EC-7940-B14B-0D5D7BFFACCA}"/>
              </c:ext>
            </c:extLst>
          </c:dPt>
          <c:dPt>
            <c:idx val="1"/>
            <c:bubble3D val="0"/>
            <c:spPr>
              <a:solidFill>
                <a:srgbClr val="B2BB5E"/>
              </a:solidFill>
              <a:ln w="19050">
                <a:solidFill>
                  <a:schemeClr val="lt1"/>
                </a:solidFill>
              </a:ln>
              <a:effectLst/>
            </c:spPr>
            <c:extLst>
              <c:ext xmlns:c16="http://schemas.microsoft.com/office/drawing/2014/chart" uri="{C3380CC4-5D6E-409C-BE32-E72D297353CC}">
                <c16:uniqueId val="{00000003-00EC-7940-B14B-0D5D7BFFACCA}"/>
              </c:ext>
            </c:extLst>
          </c:dPt>
          <c:dPt>
            <c:idx val="2"/>
            <c:bubble3D val="0"/>
            <c:spPr>
              <a:solidFill>
                <a:srgbClr val="246E89"/>
              </a:solidFill>
              <a:ln w="19050">
                <a:solidFill>
                  <a:schemeClr val="lt1"/>
                </a:solidFill>
              </a:ln>
              <a:effectLst/>
            </c:spPr>
            <c:extLst>
              <c:ext xmlns:c16="http://schemas.microsoft.com/office/drawing/2014/chart" uri="{C3380CC4-5D6E-409C-BE32-E72D297353CC}">
                <c16:uniqueId val="{00000005-00EC-7940-B14B-0D5D7BFFACCA}"/>
              </c:ext>
            </c:extLst>
          </c:dPt>
          <c:dPt>
            <c:idx val="3"/>
            <c:bubble3D val="0"/>
            <c:spPr>
              <a:solidFill>
                <a:srgbClr val="842A72"/>
              </a:solidFill>
              <a:ln w="19050">
                <a:solidFill>
                  <a:schemeClr val="lt1"/>
                </a:solidFill>
              </a:ln>
              <a:effectLst/>
            </c:spPr>
            <c:extLst>
              <c:ext xmlns:c16="http://schemas.microsoft.com/office/drawing/2014/chart" uri="{C3380CC4-5D6E-409C-BE32-E72D297353CC}">
                <c16:uniqueId val="{00000007-00EC-7940-B14B-0D5D7BFFACCA}"/>
              </c:ext>
            </c:extLst>
          </c:dPt>
          <c:dPt>
            <c:idx val="4"/>
            <c:bubble3D val="0"/>
            <c:spPr>
              <a:solidFill>
                <a:srgbClr val="D33149"/>
              </a:solidFill>
              <a:ln w="19050">
                <a:solidFill>
                  <a:schemeClr val="lt1"/>
                </a:solidFill>
              </a:ln>
              <a:effectLst/>
            </c:spPr>
            <c:extLst>
              <c:ext xmlns:c16="http://schemas.microsoft.com/office/drawing/2014/chart" uri="{C3380CC4-5D6E-409C-BE32-E72D297353CC}">
                <c16:uniqueId val="{00000009-00EC-7940-B14B-0D5D7BFFACCA}"/>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pPr>
                <a:endParaRPr lang="en-UG"/>
              </a:p>
            </c:tx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Governance</c:v>
                </c:pt>
                <c:pt idx="1">
                  <c:v>Financing</c:v>
                </c:pt>
                <c:pt idx="2">
                  <c:v>Technical Capacity</c:v>
                </c:pt>
                <c:pt idx="3">
                  <c:v>Data Instruments</c:v>
                </c:pt>
                <c:pt idx="4">
                  <c:v>Stakeholder Coordination</c:v>
                </c:pt>
              </c:strCache>
            </c:strRef>
          </c:cat>
          <c:val>
            <c:numRef>
              <c:f>Sheet1!$B$2:$B$6</c:f>
              <c:numCache>
                <c:formatCode>General</c:formatCode>
                <c:ptCount val="5"/>
                <c:pt idx="0">
                  <c:v>1</c:v>
                </c:pt>
                <c:pt idx="1">
                  <c:v>1</c:v>
                </c:pt>
                <c:pt idx="2">
                  <c:v>1</c:v>
                </c:pt>
                <c:pt idx="3">
                  <c:v>1</c:v>
                </c:pt>
                <c:pt idx="4">
                  <c:v>1</c:v>
                </c:pt>
              </c:numCache>
            </c:numRef>
          </c:val>
          <c:extLst>
            <c:ext xmlns:c16="http://schemas.microsoft.com/office/drawing/2014/chart" uri="{C3380CC4-5D6E-409C-BE32-E72D297353CC}">
              <c16:uniqueId val="{0000000A-00EC-7940-B14B-0D5D7BFFACC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G"/>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A4521D-D6BA-4537-808F-0C9E067DE8B0}" type="datetimeFigureOut">
              <a:rPr lang="en-US" smtClean="0"/>
              <a:t>11/7/2023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AE5090-AE4B-4639-AB72-C2B2A5C7FB23}" type="slidenum">
              <a:rPr lang="en-US" smtClean="0"/>
              <a:t>‹#›</a:t>
            </a:fld>
            <a:endParaRPr lang="en-US"/>
          </a:p>
        </p:txBody>
      </p:sp>
    </p:spTree>
    <p:extLst>
      <p:ext uri="{BB962C8B-B14F-4D97-AF65-F5344CB8AC3E}">
        <p14:creationId xmlns:p14="http://schemas.microsoft.com/office/powerpoint/2010/main" val="1306757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“Welcome and thank you all for joining us for this session. My name is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Shaida</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Badiee</a:t>
            </a:r>
            <a:r>
              <a:rPr lang="en-US" sz="1800" dirty="0">
                <a:effectLst/>
                <a:latin typeface="Calibri" panose="020F0502020204030204" pitchFamily="34" charset="0"/>
                <a:ea typeface="Calibri" panose="020F0502020204030204" pitchFamily="34" charset="0"/>
                <a:cs typeface="Times New Roman" panose="02020603050405020304" pitchFamily="18" charset="0"/>
              </a:rPr>
              <a:t> and I’m joined by my colleagues Jahanara Saeed from Open Data Watch and Greg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Maly</a:t>
            </a:r>
            <a:r>
              <a:rPr lang="en-US" sz="1800" dirty="0">
                <a:effectLst/>
                <a:latin typeface="Calibri" panose="020F0502020204030204" pitchFamily="34" charset="0"/>
                <a:ea typeface="Calibri" panose="020F0502020204030204" pitchFamily="34" charset="0"/>
                <a:cs typeface="Times New Roman" panose="02020603050405020304" pitchFamily="18" charset="0"/>
              </a:rPr>
              <a:t> from Data2X to run our remaining time together. We’ve had a great day so far and have learned so much from speakers about country experiences to mainstream gender data to achieve global, regional, national development goals. I know it’s been a long day so before we start our session, let’s do a quick ice breaker: Over the next few minutes, introduce yourself to someone you don’t know on your table. Share your name, country, and one thing you’re excited about learning over the next few days.” </a:t>
            </a:r>
            <a:endParaRPr lang="en-US" dirty="0"/>
          </a:p>
        </p:txBody>
      </p:sp>
      <p:sp>
        <p:nvSpPr>
          <p:cNvPr id="4" name="Slide Number Placeholder 3"/>
          <p:cNvSpPr>
            <a:spLocks noGrp="1"/>
          </p:cNvSpPr>
          <p:nvPr>
            <p:ph type="sldNum" sz="quarter" idx="5"/>
          </p:nvPr>
        </p:nvSpPr>
        <p:spPr/>
        <p:txBody>
          <a:bodyPr/>
          <a:lstStyle/>
          <a:p>
            <a:fld id="{19AE5090-AE4B-4639-AB72-C2B2A5C7FB23}" type="slidenum">
              <a:rPr lang="en-US" smtClean="0"/>
              <a:t>1</a:t>
            </a:fld>
            <a:endParaRPr lang="en-US"/>
          </a:p>
        </p:txBody>
      </p:sp>
    </p:spTree>
    <p:extLst>
      <p:ext uri="{BB962C8B-B14F-4D97-AF65-F5344CB8AC3E}">
        <p14:creationId xmlns:p14="http://schemas.microsoft.com/office/powerpoint/2010/main" val="35901530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19AE5090-AE4B-4639-AB72-C2B2A5C7FB23}" type="slidenum">
              <a:rPr lang="en-US" smtClean="0"/>
              <a:t>10</a:t>
            </a:fld>
            <a:endParaRPr lang="en-US"/>
          </a:p>
        </p:txBody>
      </p:sp>
    </p:spTree>
    <p:extLst>
      <p:ext uri="{BB962C8B-B14F-4D97-AF65-F5344CB8AC3E}">
        <p14:creationId xmlns:p14="http://schemas.microsoft.com/office/powerpoint/2010/main" val="18328949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r>
              <a:rPr lang="en-US" b="0" i="0" dirty="0">
                <a:solidFill>
                  <a:srgbClr val="374151"/>
                </a:solidFill>
                <a:effectLst/>
                <a:latin typeface="ui-sans-serif"/>
              </a:rPr>
              <a:t>Overall, what do the GDC results indicate when it comes to improving gender data systems across the globe: </a:t>
            </a:r>
          </a:p>
          <a:p>
            <a:pPr marL="628650" lvl="1" indent="-171450" algn="l">
              <a:buFont typeface="Arial" panose="020B0604020202020204" pitchFamily="34" charset="0"/>
              <a:buChar char="•"/>
            </a:pPr>
            <a:r>
              <a:rPr lang="en-US" b="0" i="0" dirty="0">
                <a:solidFill>
                  <a:srgbClr val="374151"/>
                </a:solidFill>
                <a:effectLst/>
                <a:latin typeface="ui-sans-serif"/>
              </a:rPr>
              <a:t>Prioritize publishing sex-disaggregated data to enable a nuanced understanding of gender dynamics, offering insights into disparities that might be obscured when analyzing aggregate data. </a:t>
            </a:r>
          </a:p>
          <a:p>
            <a:pPr marL="628650" lvl="1" indent="-171450" algn="l">
              <a:buFont typeface="Arial" panose="020B0604020202020204" pitchFamily="34" charset="0"/>
              <a:buChar char="•"/>
            </a:pPr>
            <a:r>
              <a:rPr lang="en-US" b="0" i="0" dirty="0">
                <a:solidFill>
                  <a:srgbClr val="374151"/>
                </a:solidFill>
                <a:effectLst/>
                <a:latin typeface="ui-sans-serif"/>
              </a:rPr>
              <a:t>Collect gender data with disaggregation by multiple characteristics: Gender disparities intersect with other aspects of identity, such as age, race, ethnicity, and socioeconomic status. To capture these complexities, data instruments should consistently disaggregate gender data by multiple characteristics of the population. This will shed light on how several factors can intersect to influence gender dynamics.</a:t>
            </a:r>
          </a:p>
          <a:p>
            <a:pPr marL="628650" lvl="1" indent="-171450" algn="l">
              <a:buFont typeface="Arial" panose="020B0604020202020204" pitchFamily="34" charset="0"/>
              <a:buChar char="•"/>
            </a:pPr>
            <a:r>
              <a:rPr lang="en-US" b="0" i="0" dirty="0">
                <a:solidFill>
                  <a:srgbClr val="374151"/>
                </a:solidFill>
                <a:effectLst/>
                <a:latin typeface="ui-sans-serif"/>
              </a:rPr>
              <a:t>Implement data instruments at the household level that also collect intra-household information. Such an approach not only recognizes the unique roles and experiences of each individual but also ensures that gender data are as comprehensive and inclusive as possible.</a:t>
            </a:r>
          </a:p>
          <a:p>
            <a:pPr marL="628650" lvl="1" indent="-171450" algn="l">
              <a:buFont typeface="Arial" panose="020B0604020202020204" pitchFamily="34" charset="0"/>
              <a:buChar char="•"/>
            </a:pPr>
            <a:r>
              <a:rPr lang="en-US" b="0" i="0" dirty="0">
                <a:solidFill>
                  <a:srgbClr val="374151"/>
                </a:solidFill>
                <a:effectLst/>
                <a:latin typeface="ui-sans-serif"/>
              </a:rPr>
              <a:t>Publish a uniform open data license on every website and portal where data exist. This not only informs users of the data's status but also encourages trust and reliability in the data. Employing a uniform data license across all government websites is recommended to avoid confusion among users.</a:t>
            </a:r>
          </a:p>
          <a:p>
            <a:pPr marL="628650" lvl="1" indent="-171450" algn="l">
              <a:buFont typeface="Arial" panose="020B0604020202020204" pitchFamily="34" charset="0"/>
              <a:buChar char="•"/>
            </a:pPr>
            <a:r>
              <a:rPr lang="en-US" b="0" i="0" dirty="0">
                <a:solidFill>
                  <a:srgbClr val="374151"/>
                </a:solidFill>
                <a:effectLst/>
                <a:latin typeface="ui-sans-serif"/>
              </a:rPr>
              <a:t>Adopt an open by default gender data policy. Open by default policies require data to be made publicly available with only a limited number of exemptions (for reasons of security, for example, or privacy protection). These policies can help standardize open data practices and increase the likelihood that open data practices are sustained. </a:t>
            </a:r>
          </a:p>
          <a:p>
            <a:pPr marL="628650" lvl="1" indent="-171450" algn="l">
              <a:buFont typeface="Arial" panose="020B0604020202020204" pitchFamily="34" charset="0"/>
              <a:buChar char="•"/>
            </a:pPr>
            <a:r>
              <a:rPr lang="en-US" b="0" i="0" dirty="0">
                <a:solidFill>
                  <a:srgbClr val="374151"/>
                </a:solidFill>
                <a:effectLst/>
                <a:latin typeface="ui-sans-serif"/>
              </a:rPr>
              <a:t>To unlock the full potential of open data, governments should prioritize publishing data in a format that is both machine-readable and non-proprietary.</a:t>
            </a:r>
          </a:p>
          <a:p>
            <a:pPr marL="628650" lvl="1" indent="-171450" algn="l">
              <a:buFont typeface="Arial" panose="020B0604020202020204" pitchFamily="34" charset="0"/>
              <a:buChar char="•"/>
            </a:pPr>
            <a:r>
              <a:rPr lang="en-US" b="0" i="0" dirty="0">
                <a:solidFill>
                  <a:srgbClr val="374151"/>
                </a:solidFill>
                <a:effectLst/>
                <a:latin typeface="ui-sans-serif"/>
              </a:rPr>
              <a:t>Mainstream gender data in statistical plans. By placing gender data at the forefront of statistical planning, countries can work towards a more inclusive and gender-sensitive data landscape.</a:t>
            </a:r>
          </a:p>
          <a:p>
            <a:pPr marL="628650" lvl="1" indent="-171450" algn="l">
              <a:buFont typeface="Arial" panose="020B0604020202020204" pitchFamily="34" charset="0"/>
              <a:buChar char="•"/>
            </a:pPr>
            <a:r>
              <a:rPr lang="en-US" b="0" i="0" dirty="0">
                <a:solidFill>
                  <a:srgbClr val="374151"/>
                </a:solidFill>
                <a:effectLst/>
                <a:latin typeface="ui-sans-serif"/>
              </a:rPr>
              <a:t>Strengthen collaboration between NSO and gender ministries. This partnership should aim to align data collection, analysis, and dissemination efforts, guaranteeing that gender data are effectively harnessed to support the development and evaluation of gender-specific policies and programs. </a:t>
            </a:r>
          </a:p>
          <a:p>
            <a:pPr marL="628650" lvl="1" indent="-171450" algn="l">
              <a:buFont typeface="Arial" panose="020B0604020202020204" pitchFamily="34" charset="0"/>
              <a:buChar char="•"/>
            </a:pPr>
            <a:r>
              <a:rPr lang="en-US" b="0" i="0" dirty="0">
                <a:solidFill>
                  <a:srgbClr val="374151"/>
                </a:solidFill>
                <a:effectLst/>
                <a:latin typeface="ui-sans-serif"/>
              </a:rPr>
              <a:t>Ensure that gender data are actively used in the development and implementation of policies and programs by relevant gender ministries. Gender data should be integrated into their planning documents, offering evidence-based insights for crafting strategies that are more responsive to the unique needs and challenges faced by diverse gender groups.</a:t>
            </a:r>
          </a:p>
          <a:p>
            <a:pPr marL="628650" lvl="1" indent="-171450" algn="l">
              <a:buFont typeface="Arial" panose="020B0604020202020204" pitchFamily="34" charset="0"/>
              <a:buChar char="•"/>
            </a:pPr>
            <a:r>
              <a:rPr lang="en-US" b="0" i="0" dirty="0">
                <a:solidFill>
                  <a:srgbClr val="374151"/>
                </a:solidFill>
                <a:effectLst/>
                <a:latin typeface="ui-sans-serif"/>
              </a:rPr>
              <a:t>Improve foundational systems to increase frequency of data production. Better gender data starts with regular, reliable information on who and where people are within a country, information gathered through census and civil registration and vital statistics systems. Producing more sex-disaggregated data through these two mechanisms will have an outsize impact on the availability of gender data.</a:t>
            </a:r>
          </a:p>
          <a:p>
            <a:pPr marL="628650" lvl="1" indent="-171450" algn="l">
              <a:buFont typeface="Arial" panose="020B0604020202020204" pitchFamily="34" charset="0"/>
              <a:buChar char="•"/>
            </a:pPr>
            <a:r>
              <a:rPr lang="en-US" b="0" i="0" dirty="0">
                <a:solidFill>
                  <a:srgbClr val="374151"/>
                </a:solidFill>
                <a:effectLst/>
                <a:latin typeface="ui-sans-serif"/>
              </a:rPr>
              <a:t>Embrace innovation to diversify and enhance gender data collection efforts. By incorporating emerging technologies and methodologies, including regarding digitalization, countries can update and enrich their gender data more frequently and comprehensively.</a:t>
            </a:r>
          </a:p>
          <a:p>
            <a:pPr marL="628650" lvl="1" indent="-171450" algn="l">
              <a:buFont typeface="Arial" panose="020B0604020202020204" pitchFamily="34" charset="0"/>
              <a:buChar char="•"/>
            </a:pPr>
            <a:r>
              <a:rPr lang="en-US" b="0" i="0" dirty="0">
                <a:solidFill>
                  <a:srgbClr val="374151"/>
                </a:solidFill>
                <a:effectLst/>
                <a:latin typeface="ui-sans-serif"/>
              </a:rPr>
              <a:t>It is crucial to regularly conduct time-use and labor force surveys to collect critical data on employment, unpaid care work, and time allocation. These surveys provide indispensable insights into the dynamics of labor and the distribution of responsibilities within households and communities, contributing to a more comprehensive understanding of gender dynamics and inequalities.</a:t>
            </a:r>
          </a:p>
          <a:p>
            <a:pPr marL="628650" lvl="1" indent="-171450" algn="l">
              <a:buFont typeface="Arial" panose="020B0604020202020204" pitchFamily="34" charset="0"/>
              <a:buChar char="•"/>
            </a:pPr>
            <a:r>
              <a:rPr lang="en-US" b="0" i="0" dirty="0">
                <a:solidFill>
                  <a:srgbClr val="374151"/>
                </a:solidFill>
                <a:effectLst/>
                <a:latin typeface="ui-sans-serif"/>
              </a:rPr>
              <a:t>Prioritize the allocation of dedicated funding for gender data within national statistical budgets, including funding from both domestic and international sources. Budget commitments increase the likelihood that gender data collection, analysis, and dissemination will receive the financial backing they need to flourish.</a:t>
            </a:r>
          </a:p>
          <a:p>
            <a:pPr marL="628650" lvl="1" indent="-171450" algn="l">
              <a:buFont typeface="Arial" panose="020B0604020202020204" pitchFamily="34" charset="0"/>
              <a:buChar char="•"/>
            </a:pPr>
            <a:r>
              <a:rPr lang="en-US" b="0" i="0" dirty="0">
                <a:solidFill>
                  <a:srgbClr val="374151"/>
                </a:solidFill>
                <a:effectLst/>
                <a:latin typeface="ui-sans-serif"/>
              </a:rPr>
              <a:t>Advocate for the mainstreaming of gender data financing within bilateral and multilateral donors' gender equality agendas. This contributes to gender data’s inclusion in wider development initiatives.</a:t>
            </a:r>
          </a:p>
          <a:p>
            <a:pPr marL="628650" lvl="1" indent="-171450" algn="l">
              <a:buFont typeface="Arial" panose="020B0604020202020204" pitchFamily="34" charset="0"/>
              <a:buChar char="•"/>
            </a:pPr>
            <a:r>
              <a:rPr lang="en-US" b="0" i="0" dirty="0">
                <a:solidFill>
                  <a:srgbClr val="374151"/>
                </a:solidFill>
                <a:effectLst/>
                <a:latin typeface="ui-sans-serif"/>
              </a:rPr>
              <a:t>Improve transparency and monitoring of where countries stand around funding for data and gender data</a:t>
            </a:r>
            <a:br>
              <a:rPr lang="en-US" b="0" i="0" dirty="0">
                <a:solidFill>
                  <a:srgbClr val="374151"/>
                </a:solidFill>
                <a:effectLst/>
                <a:latin typeface="ui-sans-serif"/>
              </a:rPr>
            </a:br>
            <a:endParaRPr lang="en-US" b="0" i="0" dirty="0">
              <a:solidFill>
                <a:srgbClr val="374151"/>
              </a:solidFill>
              <a:effectLst/>
              <a:latin typeface="ui-sans-serif"/>
            </a:endParaRPr>
          </a:p>
          <a:p>
            <a:endParaRPr lang="en-US" dirty="0"/>
          </a:p>
        </p:txBody>
      </p:sp>
      <p:sp>
        <p:nvSpPr>
          <p:cNvPr id="4" name="Slide Number Placeholder 3"/>
          <p:cNvSpPr>
            <a:spLocks noGrp="1"/>
          </p:cNvSpPr>
          <p:nvPr>
            <p:ph type="sldNum" sz="quarter" idx="5"/>
          </p:nvPr>
        </p:nvSpPr>
        <p:spPr/>
        <p:txBody>
          <a:bodyPr/>
          <a:lstStyle/>
          <a:p>
            <a:fld id="{19AE5090-AE4B-4639-AB72-C2B2A5C7FB23}" type="slidenum">
              <a:rPr lang="en-US" smtClean="0"/>
              <a:t>11</a:t>
            </a:fld>
            <a:endParaRPr lang="en-US"/>
          </a:p>
        </p:txBody>
      </p:sp>
    </p:spTree>
    <p:extLst>
      <p:ext uri="{BB962C8B-B14F-4D97-AF65-F5344CB8AC3E}">
        <p14:creationId xmlns:p14="http://schemas.microsoft.com/office/powerpoint/2010/main" val="17594574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to summarize, what can you do with the GDC?</a:t>
            </a:r>
          </a:p>
          <a:p>
            <a:pPr>
              <a:spcAft>
                <a:spcPts val="1200"/>
              </a:spcAft>
              <a:buClr>
                <a:srgbClr val="FF981A"/>
              </a:buClr>
              <a:buFont typeface="Wingdings" pitchFamily="2" charset="2"/>
              <a:buChar char="§"/>
            </a:pPr>
            <a:r>
              <a:rPr lang="en-US" sz="1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Understand the state of gender data from the user perspective</a:t>
            </a:r>
          </a:p>
          <a:p>
            <a:pPr>
              <a:spcAft>
                <a:spcPts val="1200"/>
              </a:spcAft>
              <a:buClr>
                <a:srgbClr val="FF981A"/>
              </a:buClr>
              <a:buFont typeface="Wingdings" pitchFamily="2" charset="2"/>
              <a:buChar char="§"/>
            </a:pPr>
            <a:r>
              <a:rPr lang="en-US" sz="1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Benchmark progress to regional peers overtime</a:t>
            </a:r>
          </a:p>
          <a:p>
            <a:pPr>
              <a:spcAft>
                <a:spcPts val="1200"/>
              </a:spcAft>
              <a:buClr>
                <a:srgbClr val="FF981A"/>
              </a:buClr>
              <a:buFont typeface="Wingdings" pitchFamily="2" charset="2"/>
              <a:buChar char="§"/>
            </a:pPr>
            <a:r>
              <a:rPr lang="en-US" sz="1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Identify priority areas for to improve scores</a:t>
            </a:r>
          </a:p>
          <a:p>
            <a:pPr>
              <a:spcAft>
                <a:spcPts val="1200"/>
              </a:spcAft>
              <a:buClr>
                <a:srgbClr val="FF981A"/>
              </a:buClr>
              <a:buFont typeface="Wingdings" pitchFamily="2" charset="2"/>
              <a:buChar char="§"/>
            </a:pPr>
            <a:r>
              <a:rPr lang="en-US" sz="1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Review recommendations for all five points of the GDC</a:t>
            </a:r>
          </a:p>
          <a:p>
            <a:pPr>
              <a:spcAft>
                <a:spcPts val="1200"/>
              </a:spcAft>
              <a:buClr>
                <a:srgbClr val="FF981A"/>
              </a:buClr>
              <a:buFont typeface="Wingdings" pitchFamily="2" charset="2"/>
              <a:buChar char="§"/>
            </a:pPr>
            <a:r>
              <a:rPr lang="en-US" sz="1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Request a targeted and customized technical assistance workshop</a:t>
            </a:r>
          </a:p>
          <a:p>
            <a:endParaRPr lang="en-US" dirty="0"/>
          </a:p>
        </p:txBody>
      </p:sp>
      <p:sp>
        <p:nvSpPr>
          <p:cNvPr id="4" name="Slide Number Placeholder 3"/>
          <p:cNvSpPr>
            <a:spLocks noGrp="1"/>
          </p:cNvSpPr>
          <p:nvPr>
            <p:ph type="sldNum" sz="quarter" idx="5"/>
          </p:nvPr>
        </p:nvSpPr>
        <p:spPr/>
        <p:txBody>
          <a:bodyPr/>
          <a:lstStyle/>
          <a:p>
            <a:fld id="{19AE5090-AE4B-4639-AB72-C2B2A5C7FB23}" type="slidenum">
              <a:rPr lang="en-US" smtClean="0"/>
              <a:t>12</a:t>
            </a:fld>
            <a:endParaRPr lang="en-US"/>
          </a:p>
        </p:txBody>
      </p:sp>
    </p:spTree>
    <p:extLst>
      <p:ext uri="{BB962C8B-B14F-4D97-AF65-F5344CB8AC3E}">
        <p14:creationId xmlns:p14="http://schemas.microsoft.com/office/powerpoint/2010/main" val="14229784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Now that we’ve discussed some of the data that are available about the state of gender data systems globally, regionally, and nationally. What can be done with that information to ensure that we improve our data systems? One tool to help countries understand the maturity of their gender data systems and then develop priorities accordingly is the Building Responsive Investments in Data for Gender Equality (BRIDGE). This self-assessment can be used by countries to dig even deeper to illuminate priorities and develop action plans. </a:t>
            </a:r>
          </a:p>
        </p:txBody>
      </p:sp>
      <p:sp>
        <p:nvSpPr>
          <p:cNvPr id="4" name="Slide Number Placeholder 3"/>
          <p:cNvSpPr>
            <a:spLocks noGrp="1"/>
          </p:cNvSpPr>
          <p:nvPr>
            <p:ph type="sldNum" sz="quarter" idx="5"/>
          </p:nvPr>
        </p:nvSpPr>
        <p:spPr/>
        <p:txBody>
          <a:bodyPr/>
          <a:lstStyle/>
          <a:p>
            <a:fld id="{19AE5090-AE4B-4639-AB72-C2B2A5C7FB23}" type="slidenum">
              <a:rPr lang="en-US" smtClean="0"/>
              <a:t>13</a:t>
            </a:fld>
            <a:endParaRPr lang="en-US"/>
          </a:p>
        </p:txBody>
      </p:sp>
    </p:spTree>
    <p:extLst>
      <p:ext uri="{BB962C8B-B14F-4D97-AF65-F5344CB8AC3E}">
        <p14:creationId xmlns:p14="http://schemas.microsoft.com/office/powerpoint/2010/main" val="7777568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19AE5090-AE4B-4639-AB72-C2B2A5C7FB23}" type="slidenum">
              <a:rPr lang="en-US" smtClean="0"/>
              <a:t>14</a:t>
            </a:fld>
            <a:endParaRPr lang="en-US"/>
          </a:p>
        </p:txBody>
      </p:sp>
    </p:spTree>
    <p:extLst>
      <p:ext uri="{BB962C8B-B14F-4D97-AF65-F5344CB8AC3E}">
        <p14:creationId xmlns:p14="http://schemas.microsoft.com/office/powerpoint/2010/main" val="9187904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Governance: </a:t>
            </a:r>
            <a:r>
              <a:rPr lang="en-US"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Institutional governance structures and the policies, strategies, political support, and statistical laws needed to cultivate and support gender data.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Financing: </a:t>
            </a:r>
            <a:r>
              <a:rPr lang="en-US"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The budget, sources of financing, and the financial stability and independence of a gender data system.</a:t>
            </a:r>
            <a:endParaRPr lang="en-US" sz="1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Technical capacity: </a:t>
            </a:r>
            <a:r>
              <a:rPr lang="en-US"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The capacity of staff to collect and produce gender data, along with the necessary technological capabilities needed to produce gender data and promote its use.</a:t>
            </a:r>
            <a:endParaRPr lang="en-US" sz="1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Data instruments: </a:t>
            </a:r>
            <a:r>
              <a:rPr lang="en-US"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The tools and processes for collecting data: CRVS, HMIS, EMIS, censuses, surveys collecting information on households and individuals.</a:t>
            </a:r>
            <a:endParaRPr lang="en-US" sz="1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en-US" dirty="0"/>
          </a:p>
          <a:p>
            <a:r>
              <a:rPr lang="en-US" dirty="0"/>
              <a:t>Stakeholder coordination: </a:t>
            </a:r>
            <a:r>
              <a:rPr lang="en-US"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Mechanisms set in place for gender data producers and users to coordinate and</a:t>
            </a:r>
          </a:p>
          <a:p>
            <a:r>
              <a:rPr lang="en-US"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communicate, with the NSO acting as a data steward in the center. </a:t>
            </a:r>
            <a:endParaRPr lang="en-US" sz="1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sp>
        <p:nvSpPr>
          <p:cNvPr id="4" name="Slide Number Placeholder 3"/>
          <p:cNvSpPr>
            <a:spLocks noGrp="1"/>
          </p:cNvSpPr>
          <p:nvPr>
            <p:ph type="sldNum" sz="quarter" idx="5"/>
          </p:nvPr>
        </p:nvSpPr>
        <p:spPr/>
        <p:txBody>
          <a:bodyPr/>
          <a:lstStyle/>
          <a:p>
            <a:fld id="{19AE5090-AE4B-4639-AB72-C2B2A5C7FB23}" type="slidenum">
              <a:rPr lang="en-US" smtClean="0"/>
              <a:t>15</a:t>
            </a:fld>
            <a:endParaRPr lang="en-US"/>
          </a:p>
        </p:txBody>
      </p:sp>
    </p:spTree>
    <p:extLst>
      <p:ext uri="{BB962C8B-B14F-4D97-AF65-F5344CB8AC3E}">
        <p14:creationId xmlns:p14="http://schemas.microsoft.com/office/powerpoint/2010/main" val="1538388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“Now that we’ve gone through these two tools, we want to put some of this information into practice. On each table you’ll find a summary sheet of our imaginary country, Xanadu’s, GDC country profile. </a:t>
            </a:r>
            <a:r>
              <a:rPr lang="en-US" sz="1800" dirty="0">
                <a:effectLst/>
                <a:latin typeface="Calibri" panose="020F0502020204030204" pitchFamily="34" charset="0"/>
                <a:ea typeface="Calibri" panose="020F0502020204030204" pitchFamily="34" charset="0"/>
                <a:cs typeface="Calibri" panose="020F0502020204030204" pitchFamily="34" charset="0"/>
              </a:rPr>
              <a:t>Xanadu is a small, low-income country in Asia. The National Statistical Office (NSO) is undergoing a strategy refresh and recently reviewed their Gender Data Compass (GDC) country profile to compile a summary of the state of their gender data system to help identify new priorities and opportunities for improvement. </a:t>
            </a:r>
            <a:r>
              <a:rPr lang="en-US" sz="1800" dirty="0">
                <a:effectLst/>
                <a:latin typeface="Calibri" panose="020F0502020204030204" pitchFamily="34" charset="0"/>
                <a:ea typeface="Calibri" panose="020F0502020204030204" pitchFamily="34" charset="0"/>
                <a:cs typeface="Times New Roman" panose="02020603050405020304" pitchFamily="18" charset="0"/>
              </a:rPr>
              <a:t>Please spend a few minutes reviewing the document and use</a:t>
            </a:r>
            <a:r>
              <a:rPr lang="en-US" sz="1800" dirty="0">
                <a:effectLst/>
                <a:latin typeface="Calibri" panose="020F0502020204030204" pitchFamily="34" charset="0"/>
                <a:ea typeface="Calibri" panose="020F0502020204030204" pitchFamily="34" charset="0"/>
                <a:cs typeface="Calibri" panose="020F0502020204030204" pitchFamily="34" charset="0"/>
              </a:rPr>
              <a:t> the summary sheet to help provide guidance to the Xanadu NSO staff for their next strategy. Questions to consider as a group include: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Symbol" pitchFamily="2"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Based on your experience, what topics or data instruments can the NSO easily prioritize to fill gender data gaps?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itchFamily="2"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Based on your experience, what is one way the NSO can coordinate and collaborate better with data producers and users across the National Statistical System?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itchFamily="2"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How can Xanadu ensure that more gender data are openly available?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After you work on this at your tables, we’ll come together as a full group to discuss the activity.”</a:t>
            </a:r>
          </a:p>
          <a:p>
            <a:endParaRPr lang="en-US" dirty="0"/>
          </a:p>
        </p:txBody>
      </p:sp>
      <p:sp>
        <p:nvSpPr>
          <p:cNvPr id="4" name="Slide Number Placeholder 3"/>
          <p:cNvSpPr>
            <a:spLocks noGrp="1"/>
          </p:cNvSpPr>
          <p:nvPr>
            <p:ph type="sldNum" sz="quarter" idx="5"/>
          </p:nvPr>
        </p:nvSpPr>
        <p:spPr/>
        <p:txBody>
          <a:bodyPr/>
          <a:lstStyle/>
          <a:p>
            <a:fld id="{19AE5090-AE4B-4639-AB72-C2B2A5C7FB23}" type="slidenum">
              <a:rPr lang="en-US" smtClean="0"/>
              <a:t>20</a:t>
            </a:fld>
            <a:endParaRPr lang="en-US"/>
          </a:p>
        </p:txBody>
      </p:sp>
    </p:spTree>
    <p:extLst>
      <p:ext uri="{BB962C8B-B14F-4D97-AF65-F5344CB8AC3E}">
        <p14:creationId xmlns:p14="http://schemas.microsoft.com/office/powerpoint/2010/main" val="11374959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2117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“Thank you all for engaging in that quick activity! I can already feel the energy levels going up in the room. For the rest of our time together we’ll be focusing on new tools and products that give governments and statisticians must a systematic way to identify gender data gaps and develop financing plans to fill them that balance competing priorities and capacity constraints.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We’ll first share regional results for a forthcoming tool, the Gender Data Compass, that takes a user-perspective in understanding a country’s gender data systems. Following that we’ll dig into a new self-assessment, Building Responsive Investments in Data for Gender Equality (BRIDGE), to help countries with the planning process.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Following these presentations, we’ll complete a group activity together and then take quick tea break before coming back together to hear from our country partners on their experiences with the Gender Data Network and using some of these tools and products. We’ll then end with a group discussion before ending the day. Now that we’ve gone through these logistics, let’s get started with the presentations!”</a:t>
            </a:r>
            <a:r>
              <a:rPr lang="en-US" dirty="0">
                <a:effectLst/>
              </a:rPr>
              <a:t> </a:t>
            </a:r>
            <a:endParaRPr lang="en-US" dirty="0"/>
          </a:p>
        </p:txBody>
      </p:sp>
      <p:sp>
        <p:nvSpPr>
          <p:cNvPr id="4" name="Slide Number Placeholder 3"/>
          <p:cNvSpPr>
            <a:spLocks noGrp="1"/>
          </p:cNvSpPr>
          <p:nvPr>
            <p:ph type="sldNum" sz="quarter" idx="5"/>
          </p:nvPr>
        </p:nvSpPr>
        <p:spPr/>
        <p:txBody>
          <a:bodyPr/>
          <a:lstStyle/>
          <a:p>
            <a:fld id="{19AE5090-AE4B-4639-AB72-C2B2A5C7FB23}" type="slidenum">
              <a:rPr lang="en-US" smtClean="0"/>
              <a:t>2</a:t>
            </a:fld>
            <a:endParaRPr lang="en-US"/>
          </a:p>
        </p:txBody>
      </p:sp>
    </p:spTree>
    <p:extLst>
      <p:ext uri="{BB962C8B-B14F-4D97-AF65-F5344CB8AC3E}">
        <p14:creationId xmlns:p14="http://schemas.microsoft.com/office/powerpoint/2010/main" val="3630864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I know this is something you are all very familiar with but I wanted to start our discussion by reiterating the importance of gender data. They are essential to:</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Reveal the unique circumstances facing women and girls across different policy areas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Capture an intersectional perspective to data to reflect diversity and dimensions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Correct concepts and definitions with built in biases like measuring economic and labor-force participation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And most importantly, gender data improves lives. </a:t>
            </a:r>
          </a:p>
          <a:p>
            <a:endParaRPr lang="en-US" dirty="0"/>
          </a:p>
        </p:txBody>
      </p:sp>
      <p:sp>
        <p:nvSpPr>
          <p:cNvPr id="4" name="Slide Number Placeholder 3"/>
          <p:cNvSpPr>
            <a:spLocks noGrp="1"/>
          </p:cNvSpPr>
          <p:nvPr>
            <p:ph type="sldNum" sz="quarter" idx="5"/>
          </p:nvPr>
        </p:nvSpPr>
        <p:spPr/>
        <p:txBody>
          <a:bodyPr/>
          <a:lstStyle/>
          <a:p>
            <a:fld id="{19AE5090-AE4B-4639-AB72-C2B2A5C7FB23}" type="slidenum">
              <a:rPr lang="en-US" smtClean="0"/>
              <a:t>3</a:t>
            </a:fld>
            <a:endParaRPr lang="en-US"/>
          </a:p>
        </p:txBody>
      </p:sp>
    </p:spTree>
    <p:extLst>
      <p:ext uri="{BB962C8B-B14F-4D97-AF65-F5344CB8AC3E}">
        <p14:creationId xmlns:p14="http://schemas.microsoft.com/office/powerpoint/2010/main" val="4065167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However, despite our shared understanding of why gender data matter and what they can help us achieve. Gaps remain in the availability and openness of data, financing for gender data systems, and coordination and capacity building mechanisms to produce, analyze, and use gender data. </a:t>
            </a:r>
          </a:p>
          <a:p>
            <a:pPr marL="171450" indent="-171450">
              <a:buFont typeface="Arial" panose="020B0604020202020204" pitchFamily="34" charset="0"/>
              <a:buChar char="•"/>
            </a:pPr>
            <a:r>
              <a:rPr lang="en-US" dirty="0"/>
              <a:t>To help alleviate some of this strain, we wanted to spend some of our time together highlighting two new products and tools that not only illuminate gaps but also help statisticians and government officials like yourselves develop context-sensitive action plans for robust and inclusive gender data systems. </a:t>
            </a:r>
          </a:p>
          <a:p>
            <a:pPr marL="171450" indent="-171450">
              <a:buFont typeface="Arial" panose="020B0604020202020204" pitchFamily="34" charset="0"/>
              <a:buChar char="•"/>
            </a:pPr>
            <a:r>
              <a:rPr lang="en-US" dirty="0"/>
              <a:t>The first new initiative I’d like to share with you is the Gender Data Compass</a:t>
            </a:r>
          </a:p>
        </p:txBody>
      </p:sp>
      <p:sp>
        <p:nvSpPr>
          <p:cNvPr id="4" name="Slide Number Placeholder 3"/>
          <p:cNvSpPr>
            <a:spLocks noGrp="1"/>
          </p:cNvSpPr>
          <p:nvPr>
            <p:ph type="sldNum" sz="quarter" idx="5"/>
          </p:nvPr>
        </p:nvSpPr>
        <p:spPr/>
        <p:txBody>
          <a:bodyPr/>
          <a:lstStyle/>
          <a:p>
            <a:fld id="{19AE5090-AE4B-4639-AB72-C2B2A5C7FB23}" type="slidenum">
              <a:rPr lang="en-US" smtClean="0"/>
              <a:t>4</a:t>
            </a:fld>
            <a:endParaRPr lang="en-US"/>
          </a:p>
        </p:txBody>
      </p:sp>
    </p:spTree>
    <p:extLst>
      <p:ext uri="{BB962C8B-B14F-4D97-AF65-F5344CB8AC3E}">
        <p14:creationId xmlns:p14="http://schemas.microsoft.com/office/powerpoint/2010/main" val="2695625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i="0" u="none" strike="noStrike" dirty="0">
                <a:solidFill>
                  <a:srgbClr val="1D1D1D"/>
                </a:solidFill>
                <a:effectLst/>
                <a:latin typeface="Calibri" panose="020F0502020204030204" pitchFamily="34" charset="0"/>
              </a:rPr>
              <a:t>At ODW we strongly believe that Gender data are a compass, guiding countries to develop and implement policies to reach our destination: an inclusive and equitable society. To help us get there, we developed the Gender Data Compass. The Gender Data Compass (GDC) offers a broad perspective of gender data encompassing data collection, production, and use. By providing a comprehensive view of gender data systems, the GDC serves as a practical guide, offering direction and support to national statistical offices and their partners on their path to gender equality.</a:t>
            </a:r>
          </a:p>
          <a:p>
            <a:pPr marL="171450" indent="-171450">
              <a:buFont typeface="Arial" panose="020B0604020202020204" pitchFamily="34" charset="0"/>
              <a:buChar char="•"/>
            </a:pPr>
            <a:r>
              <a:rPr lang="en-US" b="0" i="0" u="none" strike="noStrike" dirty="0">
                <a:solidFill>
                  <a:srgbClr val="1D1D1D"/>
                </a:solidFill>
                <a:effectLst/>
                <a:latin typeface="Calibri" panose="020F0502020204030204" pitchFamily="34" charset="0"/>
              </a:rPr>
              <a:t>So what does the GDC actually entail?</a:t>
            </a:r>
            <a:endParaRPr lang="en-US" dirty="0"/>
          </a:p>
        </p:txBody>
      </p:sp>
      <p:sp>
        <p:nvSpPr>
          <p:cNvPr id="4" name="Slide Number Placeholder 3"/>
          <p:cNvSpPr>
            <a:spLocks noGrp="1"/>
          </p:cNvSpPr>
          <p:nvPr>
            <p:ph type="sldNum" sz="quarter" idx="5"/>
          </p:nvPr>
        </p:nvSpPr>
        <p:spPr/>
        <p:txBody>
          <a:bodyPr/>
          <a:lstStyle/>
          <a:p>
            <a:fld id="{19AE5090-AE4B-4639-AB72-C2B2A5C7FB23}" type="slidenum">
              <a:rPr lang="en-US" smtClean="0"/>
              <a:t>5</a:t>
            </a:fld>
            <a:endParaRPr lang="en-US"/>
          </a:p>
        </p:txBody>
      </p:sp>
    </p:spTree>
    <p:extLst>
      <p:ext uri="{BB962C8B-B14F-4D97-AF65-F5344CB8AC3E}">
        <p14:creationId xmlns:p14="http://schemas.microsoft.com/office/powerpoint/2010/main" val="2551559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The GDC assesses 185 countries around the world, includes 53 quantitative indicators across 10 data categories, and analyzes 17 qualitative indicators of the enabling environment for gender data. This all culminates in over 100,000 data points to help us understand the current state of gender data systems across the world and priority areas for improvement. </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OR</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The Gender Data Compass (GDC) provides information about national gender data systems and their enabling environment. It documents the current availability and openness of 53 important gender indicators in over 180 countries. It sheds light on critical questions that countries must address to improve their gender data systems: What data are available to understand and tackle issues of gender equality? Are these data accessible and open to all?</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The GDC also documents the environment in which the gender data system operates. Does a country have policies and laws to encourage the production and dissemination of official gender data? Is the regulatory framework, funding landscape, and national capacity strong enough to support transformative change? These issues are crucial to understanding the deeper context in which improvements can occur.</a:t>
            </a:r>
          </a:p>
        </p:txBody>
      </p:sp>
      <p:sp>
        <p:nvSpPr>
          <p:cNvPr id="4" name="Slide Number Placeholder 3"/>
          <p:cNvSpPr>
            <a:spLocks noGrp="1"/>
          </p:cNvSpPr>
          <p:nvPr>
            <p:ph type="sldNum" sz="quarter" idx="5"/>
          </p:nvPr>
        </p:nvSpPr>
        <p:spPr/>
        <p:txBody>
          <a:bodyPr/>
          <a:lstStyle/>
          <a:p>
            <a:fld id="{19AE5090-AE4B-4639-AB72-C2B2A5C7FB23}" type="slidenum">
              <a:rPr lang="en-US" smtClean="0"/>
              <a:t>6</a:t>
            </a:fld>
            <a:endParaRPr lang="en-US"/>
          </a:p>
        </p:txBody>
      </p:sp>
    </p:spTree>
    <p:extLst>
      <p:ext uri="{BB962C8B-B14F-4D97-AF65-F5344CB8AC3E}">
        <p14:creationId xmlns:p14="http://schemas.microsoft.com/office/powerpoint/2010/main" val="3136815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GDC has 5 cardinal points to provide a comprehensive overview of gender data systems in a country: </a:t>
            </a:r>
          </a:p>
          <a:p>
            <a:endParaRPr lang="en-US" dirty="0"/>
          </a:p>
          <a:p>
            <a:pPr marL="342900" marR="0" lvl="0" indent="-342900">
              <a:lnSpc>
                <a:spcPct val="107000"/>
              </a:lnSpc>
              <a:spcBef>
                <a:spcPts val="0"/>
              </a:spcBef>
              <a:spcAft>
                <a:spcPts val="0"/>
              </a:spcAft>
              <a:buFont typeface="Symbol" pitchFamily="2" charset="2"/>
              <a:buChar char=""/>
            </a:pPr>
            <a:r>
              <a:rPr lang="en-US" sz="1800" b="1" dirty="0">
                <a:solidFill>
                  <a:srgbClr val="000000"/>
                </a:solidFill>
                <a:effectLst/>
                <a:latin typeface="Open Sans" panose="020B0606030504020204" pitchFamily="34" charset="0"/>
                <a:ea typeface="Open Sans" panose="020B0606030504020204" pitchFamily="34" charset="0"/>
                <a:cs typeface="Times New Roman" panose="02020603050405020304" pitchFamily="18" charset="0"/>
              </a:rPr>
              <a:t>Availability</a:t>
            </a:r>
            <a:r>
              <a:rPr lang="en-US" sz="1800" dirty="0">
                <a:solidFill>
                  <a:srgbClr val="000000"/>
                </a:solidFill>
                <a:effectLst/>
                <a:latin typeface="Open Sans" panose="020B0606030504020204" pitchFamily="34" charset="0"/>
                <a:ea typeface="Open Sans" panose="020B0606030504020204" pitchFamily="34" charset="0"/>
                <a:cs typeface="Times New Roman" panose="02020603050405020304" pitchFamily="18" charset="0"/>
              </a:rPr>
              <a:t> identifies the extent to which gender data are available across 53 gender relevant indicators through NSO websites, ministry websites, or international organizations. To be complete, they must not only be available by sex but across multiple years with geographic and other important disaggregation such as age or disability status.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itchFamily="2" charset="2"/>
              <a:buChar char=""/>
            </a:pPr>
            <a:r>
              <a:rPr lang="en-US" sz="1800" b="1" dirty="0">
                <a:solidFill>
                  <a:srgbClr val="000000"/>
                </a:solidFill>
                <a:effectLst/>
                <a:latin typeface="Open Sans" panose="020B0606030504020204" pitchFamily="34" charset="0"/>
                <a:ea typeface="Open Sans" panose="020B0606030504020204" pitchFamily="34" charset="0"/>
                <a:cs typeface="Times New Roman" panose="02020603050405020304" pitchFamily="18" charset="0"/>
              </a:rPr>
              <a:t>Opennes</a:t>
            </a:r>
            <a:r>
              <a:rPr lang="en-US" sz="1800" dirty="0">
                <a:solidFill>
                  <a:srgbClr val="000000"/>
                </a:solidFill>
                <a:effectLst/>
                <a:latin typeface="Open Sans" panose="020B0606030504020204" pitchFamily="34" charset="0"/>
                <a:ea typeface="Open Sans" panose="020B0606030504020204" pitchFamily="34" charset="0"/>
                <a:cs typeface="Times New Roman" panose="02020603050405020304" pitchFamily="18" charset="0"/>
              </a:rPr>
              <a:t>s measures the barriers to accessing and using available gender data. This includes assessing whether data are available in non-proprietary and machine-readable formats, whether an open data license exists, the availability of bulk download options, and the availability of metadata.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itchFamily="2" charset="2"/>
              <a:buChar char=""/>
            </a:pPr>
            <a:r>
              <a:rPr lang="en-US" sz="1800" b="1" dirty="0">
                <a:solidFill>
                  <a:srgbClr val="000000"/>
                </a:solidFill>
                <a:effectLst/>
                <a:latin typeface="Open Sans" panose="020B0606030504020204" pitchFamily="34" charset="0"/>
                <a:ea typeface="Open Sans" panose="020B0606030504020204" pitchFamily="34" charset="0"/>
                <a:cs typeface="Times New Roman" panose="02020603050405020304" pitchFamily="18" charset="0"/>
              </a:rPr>
              <a:t>Institutional Foundations</a:t>
            </a:r>
            <a:r>
              <a:rPr lang="en-US" sz="1800" dirty="0">
                <a:solidFill>
                  <a:srgbClr val="000000"/>
                </a:solidFill>
                <a:effectLst/>
                <a:latin typeface="Open Sans" panose="020B0606030504020204" pitchFamily="34" charset="0"/>
                <a:ea typeface="Open Sans" panose="020B0606030504020204" pitchFamily="34" charset="0"/>
                <a:cs typeface="Times New Roman" panose="02020603050405020304" pitchFamily="18" charset="0"/>
              </a:rPr>
              <a:t> are the legal, policy, and coordination frameworks that support the collection, publication, and use of gender data.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itchFamily="2" charset="2"/>
              <a:buChar char=""/>
            </a:pPr>
            <a:r>
              <a:rPr lang="en-US" sz="1800" b="1" dirty="0">
                <a:solidFill>
                  <a:srgbClr val="000000"/>
                </a:solidFill>
                <a:effectLst/>
                <a:latin typeface="Open Sans" panose="020B0606030504020204" pitchFamily="34" charset="0"/>
                <a:ea typeface="Open Sans" panose="020B0606030504020204" pitchFamily="34" charset="0"/>
                <a:cs typeface="Times New Roman" panose="02020603050405020304" pitchFamily="18" charset="0"/>
              </a:rPr>
              <a:t>Capacity </a:t>
            </a:r>
            <a:r>
              <a:rPr lang="en-US" sz="1800" dirty="0">
                <a:solidFill>
                  <a:srgbClr val="000000"/>
                </a:solidFill>
                <a:effectLst/>
                <a:latin typeface="Open Sans" panose="020B0606030504020204" pitchFamily="34" charset="0"/>
                <a:ea typeface="Open Sans" panose="020B0606030504020204" pitchFamily="34" charset="0"/>
                <a:cs typeface="Times New Roman" panose="02020603050405020304" pitchFamily="18" charset="0"/>
              </a:rPr>
              <a:t>reflects a country’s level of technical and statistical capacity to manage and maintain statistical systems that produce gender data. A robust statistical system produces regular population censuses, thematic surveys (such as labor and agriculture), and real-time data through administrative systems.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itchFamily="2" charset="2"/>
              <a:buChar char=""/>
            </a:pPr>
            <a:r>
              <a:rPr lang="en-US" sz="1800" b="1" dirty="0">
                <a:solidFill>
                  <a:srgbClr val="000000"/>
                </a:solidFill>
                <a:effectLst/>
                <a:latin typeface="Open Sans" panose="020B0606030504020204" pitchFamily="34" charset="0"/>
                <a:ea typeface="Open Sans" panose="020B0606030504020204" pitchFamily="34" charset="0"/>
                <a:cs typeface="Times New Roman" panose="02020603050405020304" pitchFamily="18" charset="0"/>
              </a:rPr>
              <a:t>Financing </a:t>
            </a:r>
            <a:r>
              <a:rPr lang="en-US" sz="1800" dirty="0">
                <a:solidFill>
                  <a:srgbClr val="000000"/>
                </a:solidFill>
                <a:effectLst/>
                <a:latin typeface="Open Sans" panose="020B0606030504020204" pitchFamily="34" charset="0"/>
                <a:ea typeface="Open Sans" panose="020B0606030504020204" pitchFamily="34" charset="0"/>
                <a:cs typeface="Times New Roman" panose="02020603050405020304" pitchFamily="18" charset="0"/>
              </a:rPr>
              <a:t>examines whether national budgets make specific allocations for gender data and the extent of official development assistance (ODA) provided for gender data within countries.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r>
              <a:rPr lang="en-US" dirty="0"/>
              <a:t>So what does all this information tell us about the global state of gender data?</a:t>
            </a:r>
          </a:p>
          <a:p>
            <a:endParaRPr lang="en-US" dirty="0"/>
          </a:p>
        </p:txBody>
      </p:sp>
      <p:sp>
        <p:nvSpPr>
          <p:cNvPr id="4" name="Slide Number Placeholder 3"/>
          <p:cNvSpPr>
            <a:spLocks noGrp="1"/>
          </p:cNvSpPr>
          <p:nvPr>
            <p:ph type="sldNum" sz="quarter" idx="5"/>
          </p:nvPr>
        </p:nvSpPr>
        <p:spPr/>
        <p:txBody>
          <a:bodyPr/>
          <a:lstStyle/>
          <a:p>
            <a:fld id="{19AE5090-AE4B-4639-AB72-C2B2A5C7FB23}" type="slidenum">
              <a:rPr lang="en-US" smtClean="0"/>
              <a:t>7</a:t>
            </a:fld>
            <a:endParaRPr lang="en-US"/>
          </a:p>
        </p:txBody>
      </p:sp>
    </p:spTree>
    <p:extLst>
      <p:ext uri="{BB962C8B-B14F-4D97-AF65-F5344CB8AC3E}">
        <p14:creationId xmlns:p14="http://schemas.microsoft.com/office/powerpoint/2010/main" val="18415299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Unfortunately the news isn’t good -- </a:t>
            </a:r>
            <a:r>
              <a:rPr lang="en-US" b="0" i="0" dirty="0">
                <a:solidFill>
                  <a:srgbClr val="374151"/>
                </a:solidFill>
                <a:effectLst/>
                <a:latin typeface="ui-sans-serif"/>
              </a:rPr>
              <a:t>The state of gender data systems in countries around the world is extremely poor. In most countries, gender data are not readily available, and where they are available, they are often not fully open.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74151"/>
                </a:solidFill>
                <a:effectLst/>
                <a:latin typeface="ui-sans-serif"/>
              </a:rPr>
              <a:t>The combination of the availability and openness scores shows the extent to which policymakers and citizens in 185 countries can publicly access and use gender data. GDC results indicate that the situation is dire: the combined score for the world shown on the slide was only 30.7 and more than half the countries fell below the mean. The availability and openness scores, like the other GDC points, are based on publicly available information. Countries making progress behind the scenes are encouraged to make their work public so that others can look to their examples and celebrate progress.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74151"/>
                </a:solidFill>
                <a:effectLst/>
                <a:latin typeface="ui-sans-serif"/>
              </a:rPr>
              <a:t>Given what is going on globally, let’s take a deeper look at the situation in the Africa region.</a:t>
            </a:r>
            <a:endParaRPr lang="en-US" dirty="0"/>
          </a:p>
        </p:txBody>
      </p:sp>
      <p:sp>
        <p:nvSpPr>
          <p:cNvPr id="4" name="Slide Number Placeholder 3"/>
          <p:cNvSpPr>
            <a:spLocks noGrp="1"/>
          </p:cNvSpPr>
          <p:nvPr>
            <p:ph type="sldNum" sz="quarter" idx="5"/>
          </p:nvPr>
        </p:nvSpPr>
        <p:spPr/>
        <p:txBody>
          <a:bodyPr/>
          <a:lstStyle/>
          <a:p>
            <a:fld id="{19AE5090-AE4B-4639-AB72-C2B2A5C7FB23}" type="slidenum">
              <a:rPr lang="en-US" smtClean="0"/>
              <a:t>8</a:t>
            </a:fld>
            <a:endParaRPr lang="en-US"/>
          </a:p>
        </p:txBody>
      </p:sp>
    </p:spTree>
    <p:extLst>
      <p:ext uri="{BB962C8B-B14F-4D97-AF65-F5344CB8AC3E}">
        <p14:creationId xmlns:p14="http://schemas.microsoft.com/office/powerpoint/2010/main" val="4984521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Regional scores across the 5 point to key opportunities for improvement. </a:t>
            </a:r>
          </a:p>
          <a:p>
            <a:pPr marL="171450" indent="-171450">
              <a:buFont typeface="Arial" panose="020B0604020202020204" pitchFamily="34" charset="0"/>
              <a:buChar char="•"/>
            </a:pPr>
            <a:r>
              <a:rPr lang="en-US" b="0" i="0" dirty="0">
                <a:solidFill>
                  <a:srgbClr val="374151"/>
                </a:solidFill>
                <a:effectLst/>
                <a:latin typeface="ui-sans-serif"/>
              </a:rPr>
              <a:t>The Gender Data Compass (GDC) looks at four elements of gender data availability: whether the relevant indicators are available with sex-disaggregation, geographic </a:t>
            </a:r>
            <a:r>
              <a:rPr lang="en-US" b="0" i="0" dirty="0" err="1">
                <a:solidFill>
                  <a:srgbClr val="374151"/>
                </a:solidFill>
                <a:effectLst/>
                <a:latin typeface="ui-sans-serif"/>
              </a:rPr>
              <a:t>disaggregations</a:t>
            </a:r>
            <a:r>
              <a:rPr lang="en-US" b="0" i="0" dirty="0">
                <a:solidFill>
                  <a:srgbClr val="374151"/>
                </a:solidFill>
                <a:effectLst/>
                <a:latin typeface="ui-sans-serif"/>
              </a:rPr>
              <a:t> at the subnational level, other non-geographic </a:t>
            </a:r>
            <a:r>
              <a:rPr lang="en-US" b="0" i="0" dirty="0" err="1">
                <a:solidFill>
                  <a:srgbClr val="374151"/>
                </a:solidFill>
                <a:effectLst/>
                <a:latin typeface="ui-sans-serif"/>
              </a:rPr>
              <a:t>disaggregations</a:t>
            </a:r>
            <a:r>
              <a:rPr lang="en-US" b="0" i="0" dirty="0">
                <a:solidFill>
                  <a:srgbClr val="374151"/>
                </a:solidFill>
                <a:effectLst/>
                <a:latin typeface="ui-sans-serif"/>
              </a:rPr>
              <a:t>, for multiple years. As the chart on the screen shows, many countries are either not publishing gender-relevant indictors or if they are publishing them, they aren’t sex disaggregated. </a:t>
            </a:r>
          </a:p>
          <a:p>
            <a:pPr marL="171450" indent="-171450">
              <a:buFont typeface="Arial" panose="020B0604020202020204" pitchFamily="34" charset="0"/>
              <a:buChar char="•"/>
            </a:pPr>
            <a:r>
              <a:rPr lang="en-US" b="0" i="0" dirty="0">
                <a:solidFill>
                  <a:srgbClr val="374151"/>
                </a:solidFill>
                <a:effectLst/>
                <a:latin typeface="ui-sans-serif"/>
              </a:rPr>
              <a:t>However, the situation regarding openness is worse. </a:t>
            </a:r>
            <a:br>
              <a:rPr lang="en-US" dirty="0"/>
            </a:br>
            <a:r>
              <a:rPr lang="en-US" b="0" i="0" dirty="0">
                <a:solidFill>
                  <a:srgbClr val="374151"/>
                </a:solidFill>
                <a:effectLst/>
                <a:latin typeface="ui-sans-serif"/>
              </a:rPr>
              <a:t>Making gender data available that can be freely accessed and reused increases their potential impact. Simply uploading a table or graph to a website is not enough. To make data fully open, they should be published in an open format that is both machine-readable, so the data can easily be extracted for reuse, and non-proprietary, so that open-source programs can be used for analysis. As you can see from the chart, even if data are available, they are less likely to be open creating critical barriers to accessing and using gender data for the public good. </a:t>
            </a:r>
          </a:p>
          <a:p>
            <a:pPr marL="171450" indent="-171450">
              <a:buFont typeface="Arial" panose="020B0604020202020204" pitchFamily="34" charset="0"/>
              <a:buChar char="•"/>
            </a:pPr>
            <a:r>
              <a:rPr lang="en-US" b="0" i="0" dirty="0">
                <a:solidFill>
                  <a:srgbClr val="374151"/>
                </a:solidFill>
                <a:effectLst/>
                <a:latin typeface="ui-sans-serif"/>
              </a:rPr>
              <a:t>The story when it comes to the broader enabling environment supports these technical findings: While most countries in the region have the necessary legal and political mandate and statistical and technical capacity to produce and analyze gender data, most countries do not have the necessary financing to maintain a robust gender data system. </a:t>
            </a:r>
          </a:p>
          <a:p>
            <a:pPr marL="171450" indent="-171450">
              <a:buFont typeface="Arial" panose="020B0604020202020204" pitchFamily="34" charset="0"/>
              <a:buChar char="•"/>
            </a:pPr>
            <a:r>
              <a:rPr lang="en-US" b="0" i="0" dirty="0">
                <a:solidFill>
                  <a:srgbClr val="374151"/>
                </a:solidFill>
                <a:effectLst/>
                <a:latin typeface="ui-sans-serif"/>
              </a:rPr>
              <a:t>So which sectors have the most to gain from improving availability and openness?</a:t>
            </a:r>
            <a:endParaRPr lang="en-US" dirty="0"/>
          </a:p>
        </p:txBody>
      </p:sp>
      <p:sp>
        <p:nvSpPr>
          <p:cNvPr id="4" name="Slide Number Placeholder 3"/>
          <p:cNvSpPr>
            <a:spLocks noGrp="1"/>
          </p:cNvSpPr>
          <p:nvPr>
            <p:ph type="sldNum" sz="quarter" idx="5"/>
          </p:nvPr>
        </p:nvSpPr>
        <p:spPr/>
        <p:txBody>
          <a:bodyPr/>
          <a:lstStyle/>
          <a:p>
            <a:fld id="{19AE5090-AE4B-4639-AB72-C2B2A5C7FB23}" type="slidenum">
              <a:rPr lang="en-US" smtClean="0"/>
              <a:t>9</a:t>
            </a:fld>
            <a:endParaRPr lang="en-US"/>
          </a:p>
        </p:txBody>
      </p:sp>
    </p:spTree>
    <p:extLst>
      <p:ext uri="{BB962C8B-B14F-4D97-AF65-F5344CB8AC3E}">
        <p14:creationId xmlns:p14="http://schemas.microsoft.com/office/powerpoint/2010/main" val="4246329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9186A-AB58-4BD0-8CBA-5FC8E6CE3AD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4004C88-8710-467B-9339-0AE5158DC6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C9CD7DF-9AC6-4C85-93B3-4D5AF5F8AD62}"/>
              </a:ext>
            </a:extLst>
          </p:cNvPr>
          <p:cNvSpPr>
            <a:spLocks noGrp="1"/>
          </p:cNvSpPr>
          <p:nvPr>
            <p:ph type="dt" sz="half" idx="10"/>
          </p:nvPr>
        </p:nvSpPr>
        <p:spPr/>
        <p:txBody>
          <a:bodyPr/>
          <a:lstStyle/>
          <a:p>
            <a:fld id="{7AD56482-3C6A-4CDD-B010-6D64E3013354}" type="datetimeFigureOut">
              <a:rPr lang="en-US" smtClean="0"/>
              <a:t>11/7/2023</a:t>
            </a:fld>
            <a:endParaRPr lang="en-US"/>
          </a:p>
        </p:txBody>
      </p:sp>
      <p:sp>
        <p:nvSpPr>
          <p:cNvPr id="5" name="Footer Placeholder 4">
            <a:extLst>
              <a:ext uri="{FF2B5EF4-FFF2-40B4-BE49-F238E27FC236}">
                <a16:creationId xmlns:a16="http://schemas.microsoft.com/office/drawing/2014/main" id="{5327BF4C-FF6E-494D-8CD8-923AD0A0C7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C55D37-79DF-49AA-A1A3-F2C42025182F}"/>
              </a:ext>
            </a:extLst>
          </p:cNvPr>
          <p:cNvSpPr>
            <a:spLocks noGrp="1"/>
          </p:cNvSpPr>
          <p:nvPr>
            <p:ph type="sldNum" sz="quarter" idx="12"/>
          </p:nvPr>
        </p:nvSpPr>
        <p:spPr/>
        <p:txBody>
          <a:bodyPr/>
          <a:lstStyle/>
          <a:p>
            <a:fld id="{E8A82C36-09AF-4111-9A68-393BE57B48FD}" type="slidenum">
              <a:rPr lang="en-US" smtClean="0"/>
              <a:t>‹#›</a:t>
            </a:fld>
            <a:endParaRPr lang="en-US"/>
          </a:p>
        </p:txBody>
      </p:sp>
    </p:spTree>
    <p:extLst>
      <p:ext uri="{BB962C8B-B14F-4D97-AF65-F5344CB8AC3E}">
        <p14:creationId xmlns:p14="http://schemas.microsoft.com/office/powerpoint/2010/main" val="759968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346C9-BC19-403B-96EB-CA93E87CB8B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B2B41BD-614B-4EF2-A503-C704D8F4CF4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1B93C4-B24A-48EF-AA01-337162252E26}"/>
              </a:ext>
            </a:extLst>
          </p:cNvPr>
          <p:cNvSpPr>
            <a:spLocks noGrp="1"/>
          </p:cNvSpPr>
          <p:nvPr>
            <p:ph type="dt" sz="half" idx="10"/>
          </p:nvPr>
        </p:nvSpPr>
        <p:spPr/>
        <p:txBody>
          <a:bodyPr/>
          <a:lstStyle/>
          <a:p>
            <a:fld id="{7AD56482-3C6A-4CDD-B010-6D64E3013354}" type="datetimeFigureOut">
              <a:rPr lang="en-US" smtClean="0"/>
              <a:t>11/7/2023</a:t>
            </a:fld>
            <a:endParaRPr lang="en-US"/>
          </a:p>
        </p:txBody>
      </p:sp>
      <p:sp>
        <p:nvSpPr>
          <p:cNvPr id="5" name="Footer Placeholder 4">
            <a:extLst>
              <a:ext uri="{FF2B5EF4-FFF2-40B4-BE49-F238E27FC236}">
                <a16:creationId xmlns:a16="http://schemas.microsoft.com/office/drawing/2014/main" id="{693925C5-817F-43C1-971B-029C5A69EC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2CF25B-8228-476B-9834-D0CE4CCCEE6F}"/>
              </a:ext>
            </a:extLst>
          </p:cNvPr>
          <p:cNvSpPr>
            <a:spLocks noGrp="1"/>
          </p:cNvSpPr>
          <p:nvPr>
            <p:ph type="sldNum" sz="quarter" idx="12"/>
          </p:nvPr>
        </p:nvSpPr>
        <p:spPr/>
        <p:txBody>
          <a:bodyPr/>
          <a:lstStyle/>
          <a:p>
            <a:fld id="{E8A82C36-09AF-4111-9A68-393BE57B48FD}" type="slidenum">
              <a:rPr lang="en-US" smtClean="0"/>
              <a:t>‹#›</a:t>
            </a:fld>
            <a:endParaRPr lang="en-US"/>
          </a:p>
        </p:txBody>
      </p:sp>
    </p:spTree>
    <p:extLst>
      <p:ext uri="{BB962C8B-B14F-4D97-AF65-F5344CB8AC3E}">
        <p14:creationId xmlns:p14="http://schemas.microsoft.com/office/powerpoint/2010/main" val="4254841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D2D41E-3DB4-4CBF-A9BC-A9F3E8AABD5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C9E9123-1EEA-4063-AEA3-14482F66E11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6D6438-8197-47E0-BBEC-0E63CD11F06B}"/>
              </a:ext>
            </a:extLst>
          </p:cNvPr>
          <p:cNvSpPr>
            <a:spLocks noGrp="1"/>
          </p:cNvSpPr>
          <p:nvPr>
            <p:ph type="dt" sz="half" idx="10"/>
          </p:nvPr>
        </p:nvSpPr>
        <p:spPr/>
        <p:txBody>
          <a:bodyPr/>
          <a:lstStyle/>
          <a:p>
            <a:fld id="{7AD56482-3C6A-4CDD-B010-6D64E3013354}" type="datetimeFigureOut">
              <a:rPr lang="en-US" smtClean="0"/>
              <a:t>11/7/2023</a:t>
            </a:fld>
            <a:endParaRPr lang="en-US"/>
          </a:p>
        </p:txBody>
      </p:sp>
      <p:sp>
        <p:nvSpPr>
          <p:cNvPr id="5" name="Footer Placeholder 4">
            <a:extLst>
              <a:ext uri="{FF2B5EF4-FFF2-40B4-BE49-F238E27FC236}">
                <a16:creationId xmlns:a16="http://schemas.microsoft.com/office/drawing/2014/main" id="{E29890C5-D411-44E3-B37A-D73FE2F8C2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D5C88E-56FC-451E-A81B-E73AE8159E06}"/>
              </a:ext>
            </a:extLst>
          </p:cNvPr>
          <p:cNvSpPr>
            <a:spLocks noGrp="1"/>
          </p:cNvSpPr>
          <p:nvPr>
            <p:ph type="sldNum" sz="quarter" idx="12"/>
          </p:nvPr>
        </p:nvSpPr>
        <p:spPr/>
        <p:txBody>
          <a:bodyPr/>
          <a:lstStyle/>
          <a:p>
            <a:fld id="{E8A82C36-09AF-4111-9A68-393BE57B48FD}" type="slidenum">
              <a:rPr lang="en-US" smtClean="0"/>
              <a:t>‹#›</a:t>
            </a:fld>
            <a:endParaRPr lang="en-US"/>
          </a:p>
        </p:txBody>
      </p:sp>
    </p:spTree>
    <p:extLst>
      <p:ext uri="{BB962C8B-B14F-4D97-AF65-F5344CB8AC3E}">
        <p14:creationId xmlns:p14="http://schemas.microsoft.com/office/powerpoint/2010/main" val="2493792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CAF60-761C-461D-8606-3F4E9551F2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2755AA-459E-4963-9E1C-22FCA9FBEC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6C3775-50F2-4279-BA8F-154536E0677E}"/>
              </a:ext>
            </a:extLst>
          </p:cNvPr>
          <p:cNvSpPr>
            <a:spLocks noGrp="1"/>
          </p:cNvSpPr>
          <p:nvPr>
            <p:ph type="dt" sz="half" idx="10"/>
          </p:nvPr>
        </p:nvSpPr>
        <p:spPr/>
        <p:txBody>
          <a:bodyPr/>
          <a:lstStyle/>
          <a:p>
            <a:fld id="{7AD56482-3C6A-4CDD-B010-6D64E3013354}" type="datetimeFigureOut">
              <a:rPr lang="en-US" smtClean="0"/>
              <a:t>11/7/2023</a:t>
            </a:fld>
            <a:endParaRPr lang="en-US"/>
          </a:p>
        </p:txBody>
      </p:sp>
      <p:sp>
        <p:nvSpPr>
          <p:cNvPr id="5" name="Footer Placeholder 4">
            <a:extLst>
              <a:ext uri="{FF2B5EF4-FFF2-40B4-BE49-F238E27FC236}">
                <a16:creationId xmlns:a16="http://schemas.microsoft.com/office/drawing/2014/main" id="{938C67A8-FF00-4E84-8E13-EA15726E43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E5825F-516F-4D08-944E-D9EC926D8BBE}"/>
              </a:ext>
            </a:extLst>
          </p:cNvPr>
          <p:cNvSpPr>
            <a:spLocks noGrp="1"/>
          </p:cNvSpPr>
          <p:nvPr>
            <p:ph type="sldNum" sz="quarter" idx="12"/>
          </p:nvPr>
        </p:nvSpPr>
        <p:spPr/>
        <p:txBody>
          <a:bodyPr/>
          <a:lstStyle/>
          <a:p>
            <a:fld id="{E8A82C36-09AF-4111-9A68-393BE57B48FD}" type="slidenum">
              <a:rPr lang="en-US" smtClean="0"/>
              <a:t>‹#›</a:t>
            </a:fld>
            <a:endParaRPr lang="en-US"/>
          </a:p>
        </p:txBody>
      </p:sp>
    </p:spTree>
    <p:extLst>
      <p:ext uri="{BB962C8B-B14F-4D97-AF65-F5344CB8AC3E}">
        <p14:creationId xmlns:p14="http://schemas.microsoft.com/office/powerpoint/2010/main" val="728524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4771C-4329-449E-8E1B-1BDB97624A5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384564B-46B9-4342-8B6A-66C176A1CA3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E088AD5-2F33-49A8-83DD-7D0900B099FC}"/>
              </a:ext>
            </a:extLst>
          </p:cNvPr>
          <p:cNvSpPr>
            <a:spLocks noGrp="1"/>
          </p:cNvSpPr>
          <p:nvPr>
            <p:ph type="dt" sz="half" idx="10"/>
          </p:nvPr>
        </p:nvSpPr>
        <p:spPr/>
        <p:txBody>
          <a:bodyPr/>
          <a:lstStyle/>
          <a:p>
            <a:fld id="{7AD56482-3C6A-4CDD-B010-6D64E3013354}" type="datetimeFigureOut">
              <a:rPr lang="en-US" smtClean="0"/>
              <a:t>11/7/2023</a:t>
            </a:fld>
            <a:endParaRPr lang="en-US"/>
          </a:p>
        </p:txBody>
      </p:sp>
      <p:sp>
        <p:nvSpPr>
          <p:cNvPr id="5" name="Footer Placeholder 4">
            <a:extLst>
              <a:ext uri="{FF2B5EF4-FFF2-40B4-BE49-F238E27FC236}">
                <a16:creationId xmlns:a16="http://schemas.microsoft.com/office/drawing/2014/main" id="{C9068F47-73B4-4DC5-AB6F-F5663ADAE8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EA914A-CFAE-4C52-82D5-4D8CE4F71AFE}"/>
              </a:ext>
            </a:extLst>
          </p:cNvPr>
          <p:cNvSpPr>
            <a:spLocks noGrp="1"/>
          </p:cNvSpPr>
          <p:nvPr>
            <p:ph type="sldNum" sz="quarter" idx="12"/>
          </p:nvPr>
        </p:nvSpPr>
        <p:spPr/>
        <p:txBody>
          <a:bodyPr/>
          <a:lstStyle/>
          <a:p>
            <a:fld id="{E8A82C36-09AF-4111-9A68-393BE57B48FD}" type="slidenum">
              <a:rPr lang="en-US" smtClean="0"/>
              <a:t>‹#›</a:t>
            </a:fld>
            <a:endParaRPr lang="en-US"/>
          </a:p>
        </p:txBody>
      </p:sp>
    </p:spTree>
    <p:extLst>
      <p:ext uri="{BB962C8B-B14F-4D97-AF65-F5344CB8AC3E}">
        <p14:creationId xmlns:p14="http://schemas.microsoft.com/office/powerpoint/2010/main" val="2312609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83EAA-C527-438A-BDEE-15862F1A66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FFBA29-60B8-43DC-A541-90CCD940B5F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692F8DD-D493-499E-837C-56FEC03785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8509A1C-9E4F-4F7C-8C4E-07FB889FC074}"/>
              </a:ext>
            </a:extLst>
          </p:cNvPr>
          <p:cNvSpPr>
            <a:spLocks noGrp="1"/>
          </p:cNvSpPr>
          <p:nvPr>
            <p:ph type="dt" sz="half" idx="10"/>
          </p:nvPr>
        </p:nvSpPr>
        <p:spPr/>
        <p:txBody>
          <a:bodyPr/>
          <a:lstStyle/>
          <a:p>
            <a:fld id="{7AD56482-3C6A-4CDD-B010-6D64E3013354}" type="datetimeFigureOut">
              <a:rPr lang="en-US" smtClean="0"/>
              <a:t>11/7/2023</a:t>
            </a:fld>
            <a:endParaRPr lang="en-US"/>
          </a:p>
        </p:txBody>
      </p:sp>
      <p:sp>
        <p:nvSpPr>
          <p:cNvPr id="6" name="Footer Placeholder 5">
            <a:extLst>
              <a:ext uri="{FF2B5EF4-FFF2-40B4-BE49-F238E27FC236}">
                <a16:creationId xmlns:a16="http://schemas.microsoft.com/office/drawing/2014/main" id="{0438569B-8B55-40A2-87EA-CC6FA1AED0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7F4676-C623-4727-AECA-325FCD64A72B}"/>
              </a:ext>
            </a:extLst>
          </p:cNvPr>
          <p:cNvSpPr>
            <a:spLocks noGrp="1"/>
          </p:cNvSpPr>
          <p:nvPr>
            <p:ph type="sldNum" sz="quarter" idx="12"/>
          </p:nvPr>
        </p:nvSpPr>
        <p:spPr/>
        <p:txBody>
          <a:bodyPr/>
          <a:lstStyle/>
          <a:p>
            <a:fld id="{E8A82C36-09AF-4111-9A68-393BE57B48FD}" type="slidenum">
              <a:rPr lang="en-US" smtClean="0"/>
              <a:t>‹#›</a:t>
            </a:fld>
            <a:endParaRPr lang="en-US"/>
          </a:p>
        </p:txBody>
      </p:sp>
    </p:spTree>
    <p:extLst>
      <p:ext uri="{BB962C8B-B14F-4D97-AF65-F5344CB8AC3E}">
        <p14:creationId xmlns:p14="http://schemas.microsoft.com/office/powerpoint/2010/main" val="3359833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E1BBC-201B-4220-86D3-8A3FC49AC2E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FC09410-F376-4D2D-9914-FD75ED45B7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9EE7E8-41ED-47A0-904F-CA83339FBAD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3866CA-F5F1-4678-987B-CBAB3C71FC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49CFC3-F92A-48A8-ABDF-E84497749C5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E430007-C7C1-4A3E-949C-4C803DECEC54}"/>
              </a:ext>
            </a:extLst>
          </p:cNvPr>
          <p:cNvSpPr>
            <a:spLocks noGrp="1"/>
          </p:cNvSpPr>
          <p:nvPr>
            <p:ph type="dt" sz="half" idx="10"/>
          </p:nvPr>
        </p:nvSpPr>
        <p:spPr/>
        <p:txBody>
          <a:bodyPr/>
          <a:lstStyle/>
          <a:p>
            <a:fld id="{7AD56482-3C6A-4CDD-B010-6D64E3013354}" type="datetimeFigureOut">
              <a:rPr lang="en-US" smtClean="0"/>
              <a:t>11/7/2023</a:t>
            </a:fld>
            <a:endParaRPr lang="en-US"/>
          </a:p>
        </p:txBody>
      </p:sp>
      <p:sp>
        <p:nvSpPr>
          <p:cNvPr id="8" name="Footer Placeholder 7">
            <a:extLst>
              <a:ext uri="{FF2B5EF4-FFF2-40B4-BE49-F238E27FC236}">
                <a16:creationId xmlns:a16="http://schemas.microsoft.com/office/drawing/2014/main" id="{86B2992F-393B-44B9-B629-B772790A3B1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7118849-47B3-475C-B6BB-B172388EA47B}"/>
              </a:ext>
            </a:extLst>
          </p:cNvPr>
          <p:cNvSpPr>
            <a:spLocks noGrp="1"/>
          </p:cNvSpPr>
          <p:nvPr>
            <p:ph type="sldNum" sz="quarter" idx="12"/>
          </p:nvPr>
        </p:nvSpPr>
        <p:spPr/>
        <p:txBody>
          <a:bodyPr/>
          <a:lstStyle/>
          <a:p>
            <a:fld id="{E8A82C36-09AF-4111-9A68-393BE57B48FD}" type="slidenum">
              <a:rPr lang="en-US" smtClean="0"/>
              <a:t>‹#›</a:t>
            </a:fld>
            <a:endParaRPr lang="en-US"/>
          </a:p>
        </p:txBody>
      </p:sp>
    </p:spTree>
    <p:extLst>
      <p:ext uri="{BB962C8B-B14F-4D97-AF65-F5344CB8AC3E}">
        <p14:creationId xmlns:p14="http://schemas.microsoft.com/office/powerpoint/2010/main" val="539565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20AC7-B8FA-428F-9C5E-85DD2F3DD4B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7D30EB1-E94F-4473-8237-BE39225B81DD}"/>
              </a:ext>
            </a:extLst>
          </p:cNvPr>
          <p:cNvSpPr>
            <a:spLocks noGrp="1"/>
          </p:cNvSpPr>
          <p:nvPr>
            <p:ph type="dt" sz="half" idx="10"/>
          </p:nvPr>
        </p:nvSpPr>
        <p:spPr/>
        <p:txBody>
          <a:bodyPr/>
          <a:lstStyle/>
          <a:p>
            <a:fld id="{7AD56482-3C6A-4CDD-B010-6D64E3013354}" type="datetimeFigureOut">
              <a:rPr lang="en-US" smtClean="0"/>
              <a:t>11/7/2023</a:t>
            </a:fld>
            <a:endParaRPr lang="en-US"/>
          </a:p>
        </p:txBody>
      </p:sp>
      <p:sp>
        <p:nvSpPr>
          <p:cNvPr id="4" name="Footer Placeholder 3">
            <a:extLst>
              <a:ext uri="{FF2B5EF4-FFF2-40B4-BE49-F238E27FC236}">
                <a16:creationId xmlns:a16="http://schemas.microsoft.com/office/drawing/2014/main" id="{48A86A63-66AF-4456-8E96-5692F7A7819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C8AF785-0634-4150-B7FB-E6007D7F8C0A}"/>
              </a:ext>
            </a:extLst>
          </p:cNvPr>
          <p:cNvSpPr>
            <a:spLocks noGrp="1"/>
          </p:cNvSpPr>
          <p:nvPr>
            <p:ph type="sldNum" sz="quarter" idx="12"/>
          </p:nvPr>
        </p:nvSpPr>
        <p:spPr/>
        <p:txBody>
          <a:bodyPr/>
          <a:lstStyle/>
          <a:p>
            <a:fld id="{E8A82C36-09AF-4111-9A68-393BE57B48FD}" type="slidenum">
              <a:rPr lang="en-US" smtClean="0"/>
              <a:t>‹#›</a:t>
            </a:fld>
            <a:endParaRPr lang="en-US"/>
          </a:p>
        </p:txBody>
      </p:sp>
    </p:spTree>
    <p:extLst>
      <p:ext uri="{BB962C8B-B14F-4D97-AF65-F5344CB8AC3E}">
        <p14:creationId xmlns:p14="http://schemas.microsoft.com/office/powerpoint/2010/main" val="2499623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334A6E-EB6E-4AE6-8FB7-BDCC915B07C6}"/>
              </a:ext>
            </a:extLst>
          </p:cNvPr>
          <p:cNvSpPr>
            <a:spLocks noGrp="1"/>
          </p:cNvSpPr>
          <p:nvPr>
            <p:ph type="dt" sz="half" idx="10"/>
          </p:nvPr>
        </p:nvSpPr>
        <p:spPr/>
        <p:txBody>
          <a:bodyPr/>
          <a:lstStyle/>
          <a:p>
            <a:fld id="{7AD56482-3C6A-4CDD-B010-6D64E3013354}" type="datetimeFigureOut">
              <a:rPr lang="en-US" smtClean="0"/>
              <a:t>11/7/2023</a:t>
            </a:fld>
            <a:endParaRPr lang="en-US"/>
          </a:p>
        </p:txBody>
      </p:sp>
      <p:sp>
        <p:nvSpPr>
          <p:cNvPr id="3" name="Footer Placeholder 2">
            <a:extLst>
              <a:ext uri="{FF2B5EF4-FFF2-40B4-BE49-F238E27FC236}">
                <a16:creationId xmlns:a16="http://schemas.microsoft.com/office/drawing/2014/main" id="{C45D1F5F-D053-4976-ADC5-F372A214006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EF9042E-0D54-4AF7-8CB3-69504A4174F4}"/>
              </a:ext>
            </a:extLst>
          </p:cNvPr>
          <p:cNvSpPr>
            <a:spLocks noGrp="1"/>
          </p:cNvSpPr>
          <p:nvPr>
            <p:ph type="sldNum" sz="quarter" idx="12"/>
          </p:nvPr>
        </p:nvSpPr>
        <p:spPr/>
        <p:txBody>
          <a:bodyPr/>
          <a:lstStyle/>
          <a:p>
            <a:fld id="{E8A82C36-09AF-4111-9A68-393BE57B48FD}" type="slidenum">
              <a:rPr lang="en-US" smtClean="0"/>
              <a:t>‹#›</a:t>
            </a:fld>
            <a:endParaRPr lang="en-US"/>
          </a:p>
        </p:txBody>
      </p:sp>
    </p:spTree>
    <p:extLst>
      <p:ext uri="{BB962C8B-B14F-4D97-AF65-F5344CB8AC3E}">
        <p14:creationId xmlns:p14="http://schemas.microsoft.com/office/powerpoint/2010/main" val="3193506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267AE-CB46-4953-98FA-0633114A5D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7C6A863-BEFE-4007-AE81-C0DFAB9F67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6987852-7DC2-48F8-84A5-E91523C1BC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5EFFB0-1FC9-4608-A118-D8C729CB6D71}"/>
              </a:ext>
            </a:extLst>
          </p:cNvPr>
          <p:cNvSpPr>
            <a:spLocks noGrp="1"/>
          </p:cNvSpPr>
          <p:nvPr>
            <p:ph type="dt" sz="half" idx="10"/>
          </p:nvPr>
        </p:nvSpPr>
        <p:spPr/>
        <p:txBody>
          <a:bodyPr/>
          <a:lstStyle/>
          <a:p>
            <a:fld id="{7AD56482-3C6A-4CDD-B010-6D64E3013354}" type="datetimeFigureOut">
              <a:rPr lang="en-US" smtClean="0"/>
              <a:t>11/7/2023</a:t>
            </a:fld>
            <a:endParaRPr lang="en-US"/>
          </a:p>
        </p:txBody>
      </p:sp>
      <p:sp>
        <p:nvSpPr>
          <p:cNvPr id="6" name="Footer Placeholder 5">
            <a:extLst>
              <a:ext uri="{FF2B5EF4-FFF2-40B4-BE49-F238E27FC236}">
                <a16:creationId xmlns:a16="http://schemas.microsoft.com/office/drawing/2014/main" id="{01A32C77-8ED0-476F-B924-A03A237366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BC9A13-4605-49F1-9D13-1DD207EC0249}"/>
              </a:ext>
            </a:extLst>
          </p:cNvPr>
          <p:cNvSpPr>
            <a:spLocks noGrp="1"/>
          </p:cNvSpPr>
          <p:nvPr>
            <p:ph type="sldNum" sz="quarter" idx="12"/>
          </p:nvPr>
        </p:nvSpPr>
        <p:spPr/>
        <p:txBody>
          <a:bodyPr/>
          <a:lstStyle/>
          <a:p>
            <a:fld id="{E8A82C36-09AF-4111-9A68-393BE57B48FD}" type="slidenum">
              <a:rPr lang="en-US" smtClean="0"/>
              <a:t>‹#›</a:t>
            </a:fld>
            <a:endParaRPr lang="en-US"/>
          </a:p>
        </p:txBody>
      </p:sp>
    </p:spTree>
    <p:extLst>
      <p:ext uri="{BB962C8B-B14F-4D97-AF65-F5344CB8AC3E}">
        <p14:creationId xmlns:p14="http://schemas.microsoft.com/office/powerpoint/2010/main" val="984317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B9C70-E60E-459B-BDF8-443BF19D1A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53EC872-9908-4CEF-9FD5-84801A42DB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23703D3-CA3D-46E3-A1AA-277EF3DFB0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5C21F0-3BF8-4812-BD30-C2E5E59B9DD2}"/>
              </a:ext>
            </a:extLst>
          </p:cNvPr>
          <p:cNvSpPr>
            <a:spLocks noGrp="1"/>
          </p:cNvSpPr>
          <p:nvPr>
            <p:ph type="dt" sz="half" idx="10"/>
          </p:nvPr>
        </p:nvSpPr>
        <p:spPr/>
        <p:txBody>
          <a:bodyPr/>
          <a:lstStyle/>
          <a:p>
            <a:fld id="{7AD56482-3C6A-4CDD-B010-6D64E3013354}" type="datetimeFigureOut">
              <a:rPr lang="en-US" smtClean="0"/>
              <a:t>11/7/2023</a:t>
            </a:fld>
            <a:endParaRPr lang="en-US"/>
          </a:p>
        </p:txBody>
      </p:sp>
      <p:sp>
        <p:nvSpPr>
          <p:cNvPr id="6" name="Footer Placeholder 5">
            <a:extLst>
              <a:ext uri="{FF2B5EF4-FFF2-40B4-BE49-F238E27FC236}">
                <a16:creationId xmlns:a16="http://schemas.microsoft.com/office/drawing/2014/main" id="{AA2ED959-AAE3-4063-85A4-8E26D8C45A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2C8C16-575B-4FC9-BF47-69DF1E6EE90A}"/>
              </a:ext>
            </a:extLst>
          </p:cNvPr>
          <p:cNvSpPr>
            <a:spLocks noGrp="1"/>
          </p:cNvSpPr>
          <p:nvPr>
            <p:ph type="sldNum" sz="quarter" idx="12"/>
          </p:nvPr>
        </p:nvSpPr>
        <p:spPr/>
        <p:txBody>
          <a:bodyPr/>
          <a:lstStyle/>
          <a:p>
            <a:fld id="{E8A82C36-09AF-4111-9A68-393BE57B48FD}" type="slidenum">
              <a:rPr lang="en-US" smtClean="0"/>
              <a:t>‹#›</a:t>
            </a:fld>
            <a:endParaRPr lang="en-US"/>
          </a:p>
        </p:txBody>
      </p:sp>
    </p:spTree>
    <p:extLst>
      <p:ext uri="{BB962C8B-B14F-4D97-AF65-F5344CB8AC3E}">
        <p14:creationId xmlns:p14="http://schemas.microsoft.com/office/powerpoint/2010/main" val="776080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FDB148-A673-4C9A-B902-32EDAED3CA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F28A80A-BAD9-4054-A69D-7B779B6B99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2484D0-AC28-4EAD-ABB5-A499082B3D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D56482-3C6A-4CDD-B010-6D64E3013354}" type="datetimeFigureOut">
              <a:rPr lang="en-US" smtClean="0"/>
              <a:t>11/7/2023</a:t>
            </a:fld>
            <a:endParaRPr lang="en-US"/>
          </a:p>
        </p:txBody>
      </p:sp>
      <p:sp>
        <p:nvSpPr>
          <p:cNvPr id="5" name="Footer Placeholder 4">
            <a:extLst>
              <a:ext uri="{FF2B5EF4-FFF2-40B4-BE49-F238E27FC236}">
                <a16:creationId xmlns:a16="http://schemas.microsoft.com/office/drawing/2014/main" id="{41B20D5D-D9D2-4398-AAC9-5A3A817E26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83FAAA1-F0E3-4448-9948-8863B8628A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A82C36-09AF-4111-9A68-393BE57B48FD}" type="slidenum">
              <a:rPr lang="en-US" smtClean="0"/>
              <a:t>‹#›</a:t>
            </a:fld>
            <a:endParaRPr lang="en-US"/>
          </a:p>
        </p:txBody>
      </p:sp>
    </p:spTree>
    <p:extLst>
      <p:ext uri="{BB962C8B-B14F-4D97-AF65-F5344CB8AC3E}">
        <p14:creationId xmlns:p14="http://schemas.microsoft.com/office/powerpoint/2010/main" val="18253933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hyperlink" Target="https://gdc.opendatawatch.com/"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hyperlink" Target="mailto:GDC-input@opendatawatch.com"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7.png"/><Relationship Id="rId7"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29.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chart" Target="../charts/chart4.xml"/><Relationship Id="rId7"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5.png"/><Relationship Id="rId4" Type="http://schemas.openxmlformats.org/officeDocument/2006/relationships/image" Target="../media/image30.png"/><Relationship Id="rId9"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6.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jpe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6.png"/><Relationship Id="rId10" Type="http://schemas.openxmlformats.org/officeDocument/2006/relationships/image" Target="../media/image19.png"/><Relationship Id="rId4" Type="http://schemas.microsoft.com/office/2007/relationships/hdphoto" Target="../media/hdphoto1.wdp"/><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78E7C63C-5364-4A76-A27F-74590CD82439}"/>
              </a:ext>
            </a:extLst>
          </p:cNvPr>
          <p:cNvPicPr>
            <a:picLocks noChangeAspect="1"/>
          </p:cNvPicPr>
          <p:nvPr/>
        </p:nvPicPr>
        <p:blipFill>
          <a:blip r:embed="rId3" cstate="screen">
            <a:alphaModFix amt="52000"/>
            <a:extLst>
              <a:ext uri="{28A0092B-C50C-407E-A947-70E740481C1C}">
                <a14:useLocalDpi xmlns:a14="http://schemas.microsoft.com/office/drawing/2010/main"/>
              </a:ext>
            </a:extLst>
          </a:blip>
          <a:stretch>
            <a:fillRect/>
          </a:stretch>
        </p:blipFill>
        <p:spPr>
          <a:xfrm>
            <a:off x="-1" y="617154"/>
            <a:ext cx="12192001" cy="5732872"/>
          </a:xfrm>
          <a:prstGeom prst="rect">
            <a:avLst/>
          </a:prstGeom>
        </p:spPr>
      </p:pic>
      <p:sp>
        <p:nvSpPr>
          <p:cNvPr id="23" name="Rectangle 22">
            <a:extLst>
              <a:ext uri="{FF2B5EF4-FFF2-40B4-BE49-F238E27FC236}">
                <a16:creationId xmlns:a16="http://schemas.microsoft.com/office/drawing/2014/main" id="{6E2B8B9F-3521-425E-AB6D-4745BDE163CF}"/>
              </a:ext>
            </a:extLst>
          </p:cNvPr>
          <p:cNvSpPr/>
          <p:nvPr/>
        </p:nvSpPr>
        <p:spPr>
          <a:xfrm>
            <a:off x="7461954" y="4804440"/>
            <a:ext cx="4730042" cy="1140178"/>
          </a:xfrm>
          <a:prstGeom prst="rect">
            <a:avLst/>
          </a:prstGeom>
          <a:solidFill>
            <a:schemeClr val="bg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CBF8B62-8FD7-4A6B-AD8D-197D7C3323B4}"/>
              </a:ext>
            </a:extLst>
          </p:cNvPr>
          <p:cNvSpPr/>
          <p:nvPr/>
        </p:nvSpPr>
        <p:spPr>
          <a:xfrm>
            <a:off x="-2" y="1708526"/>
            <a:ext cx="12192000" cy="2682851"/>
          </a:xfrm>
          <a:prstGeom prst="rect">
            <a:avLst/>
          </a:prstGeom>
          <a:solidFill>
            <a:srgbClr val="4FC3EB">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6ACFF5D0-3B0C-458E-A81A-D32AA7AD2DF4}"/>
              </a:ext>
            </a:extLst>
          </p:cNvPr>
          <p:cNvSpPr/>
          <p:nvPr/>
        </p:nvSpPr>
        <p:spPr>
          <a:xfrm>
            <a:off x="0" y="1902465"/>
            <a:ext cx="12192000" cy="2294973"/>
          </a:xfrm>
          <a:prstGeom prst="rect">
            <a:avLst/>
          </a:prstGeom>
          <a:solidFill>
            <a:srgbClr val="4FC3EB">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4C688E5-DBFC-472D-95B3-AEA7246AE2B1}"/>
              </a:ext>
            </a:extLst>
          </p:cNvPr>
          <p:cNvSpPr/>
          <p:nvPr/>
        </p:nvSpPr>
        <p:spPr>
          <a:xfrm>
            <a:off x="0" y="6629997"/>
            <a:ext cx="12192001" cy="228003"/>
          </a:xfrm>
          <a:prstGeom prst="rect">
            <a:avLst/>
          </a:prstGeom>
          <a:solidFill>
            <a:srgbClr val="4FC3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D40E71-E398-455F-9FB9-35325C3671EF}"/>
              </a:ext>
            </a:extLst>
          </p:cNvPr>
          <p:cNvSpPr>
            <a:spLocks noGrp="1"/>
          </p:cNvSpPr>
          <p:nvPr>
            <p:ph type="ctrTitle"/>
          </p:nvPr>
        </p:nvSpPr>
        <p:spPr>
          <a:xfrm>
            <a:off x="1583266" y="2165683"/>
            <a:ext cx="9144000" cy="1009809"/>
          </a:xfrm>
        </p:spPr>
        <p:txBody>
          <a:bodyPr>
            <a:normAutofit/>
          </a:bodyPr>
          <a:lstStyle/>
          <a:p>
            <a:r>
              <a:rPr lang="en-US" sz="4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GETTING TO THE 2030 FINISH LINE:</a:t>
            </a:r>
          </a:p>
        </p:txBody>
      </p:sp>
      <p:sp>
        <p:nvSpPr>
          <p:cNvPr id="3" name="Subtitle 2">
            <a:extLst>
              <a:ext uri="{FF2B5EF4-FFF2-40B4-BE49-F238E27FC236}">
                <a16:creationId xmlns:a16="http://schemas.microsoft.com/office/drawing/2014/main" id="{9F18FE6F-193B-45B2-8ED0-39E9FE9050CA}"/>
              </a:ext>
            </a:extLst>
          </p:cNvPr>
          <p:cNvSpPr>
            <a:spLocks noGrp="1"/>
          </p:cNvSpPr>
          <p:nvPr>
            <p:ph type="subTitle" idx="1"/>
          </p:nvPr>
        </p:nvSpPr>
        <p:spPr>
          <a:xfrm>
            <a:off x="1185333" y="3369431"/>
            <a:ext cx="9939867" cy="313078"/>
          </a:xfrm>
        </p:spPr>
        <p:txBody>
          <a:bodyPr>
            <a:noAutofit/>
          </a:bodyPr>
          <a:lstStyle/>
          <a:p>
            <a:r>
              <a:rPr lang="en-US" sz="2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Identifying and Filling Gender Data Gaps for Inclusive Development</a:t>
            </a:r>
          </a:p>
        </p:txBody>
      </p:sp>
      <p:grpSp>
        <p:nvGrpSpPr>
          <p:cNvPr id="4" name="Group 3">
            <a:extLst>
              <a:ext uri="{FF2B5EF4-FFF2-40B4-BE49-F238E27FC236}">
                <a16:creationId xmlns:a16="http://schemas.microsoft.com/office/drawing/2014/main" id="{DDEC8611-6A80-80AA-F386-473A93B5A53D}"/>
              </a:ext>
            </a:extLst>
          </p:cNvPr>
          <p:cNvGrpSpPr/>
          <p:nvPr/>
        </p:nvGrpSpPr>
        <p:grpSpPr>
          <a:xfrm>
            <a:off x="6947873" y="4841715"/>
            <a:ext cx="1085632" cy="1057973"/>
            <a:chOff x="5118300" y="4939802"/>
            <a:chExt cx="1085632" cy="1057973"/>
          </a:xfrm>
        </p:grpSpPr>
        <p:sp>
          <p:nvSpPr>
            <p:cNvPr id="5" name="Oval 4">
              <a:extLst>
                <a:ext uri="{FF2B5EF4-FFF2-40B4-BE49-F238E27FC236}">
                  <a16:creationId xmlns:a16="http://schemas.microsoft.com/office/drawing/2014/main" id="{F2AFB8AD-5613-48C2-79D9-A394D8CBEE0B}"/>
                </a:ext>
              </a:extLst>
            </p:cNvPr>
            <p:cNvSpPr/>
            <p:nvPr/>
          </p:nvSpPr>
          <p:spPr>
            <a:xfrm>
              <a:off x="5132130" y="4939802"/>
              <a:ext cx="1057973" cy="10579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Logo&#10;&#10;Description automatically generated">
              <a:extLst>
                <a:ext uri="{FF2B5EF4-FFF2-40B4-BE49-F238E27FC236}">
                  <a16:creationId xmlns:a16="http://schemas.microsoft.com/office/drawing/2014/main" id="{157B6EF1-04F5-28D2-CCD1-FF1CFF540A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18300" y="4939802"/>
              <a:ext cx="1085632" cy="1057973"/>
            </a:xfrm>
            <a:prstGeom prst="rect">
              <a:avLst/>
            </a:prstGeom>
          </p:spPr>
        </p:pic>
      </p:grpSp>
      <p:pic>
        <p:nvPicPr>
          <p:cNvPr id="7" name="Picture 6" descr="A black and orange logo&#10;&#10;Description automatically generated">
            <a:extLst>
              <a:ext uri="{FF2B5EF4-FFF2-40B4-BE49-F238E27FC236}">
                <a16:creationId xmlns:a16="http://schemas.microsoft.com/office/drawing/2014/main" id="{9B674C37-A650-A969-2CFE-B581D06D11B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65249" y="5105006"/>
            <a:ext cx="2050473" cy="531390"/>
          </a:xfrm>
          <a:prstGeom prst="rect">
            <a:avLst/>
          </a:prstGeom>
        </p:spPr>
      </p:pic>
    </p:spTree>
    <p:extLst>
      <p:ext uri="{BB962C8B-B14F-4D97-AF65-F5344CB8AC3E}">
        <p14:creationId xmlns:p14="http://schemas.microsoft.com/office/powerpoint/2010/main" val="14900531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D513F-0404-6922-D84E-47CC4DB458AC}"/>
              </a:ext>
            </a:extLst>
          </p:cNvPr>
          <p:cNvSpPr txBox="1">
            <a:spLocks/>
          </p:cNvSpPr>
          <p:nvPr/>
        </p:nvSpPr>
        <p:spPr>
          <a:xfrm>
            <a:off x="467955" y="505121"/>
            <a:ext cx="11030651" cy="6282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DESPITE AVAILABLE DATA, OPENNESS REMAINS A PRIORITY</a:t>
            </a:r>
          </a:p>
        </p:txBody>
      </p:sp>
      <p:sp>
        <p:nvSpPr>
          <p:cNvPr id="4" name="Rectangle 3">
            <a:extLst>
              <a:ext uri="{FF2B5EF4-FFF2-40B4-BE49-F238E27FC236}">
                <a16:creationId xmlns:a16="http://schemas.microsoft.com/office/drawing/2014/main" id="{F0E73BB1-4F4C-B56A-4675-23D5BB6AADDA}"/>
              </a:ext>
            </a:extLst>
          </p:cNvPr>
          <p:cNvSpPr/>
          <p:nvPr/>
        </p:nvSpPr>
        <p:spPr>
          <a:xfrm>
            <a:off x="0" y="6656502"/>
            <a:ext cx="12192001" cy="228003"/>
          </a:xfrm>
          <a:prstGeom prst="rect">
            <a:avLst/>
          </a:prstGeom>
          <a:solidFill>
            <a:srgbClr val="4FC3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hart 5">
            <a:extLst>
              <a:ext uri="{FF2B5EF4-FFF2-40B4-BE49-F238E27FC236}">
                <a16:creationId xmlns:a16="http://schemas.microsoft.com/office/drawing/2014/main" id="{C6FFFEF2-2F11-0954-43E3-6B1B903BC43D}"/>
              </a:ext>
            </a:extLst>
          </p:cNvPr>
          <p:cNvGraphicFramePr/>
          <p:nvPr>
            <p:extLst>
              <p:ext uri="{D42A27DB-BD31-4B8C-83A1-F6EECF244321}">
                <p14:modId xmlns:p14="http://schemas.microsoft.com/office/powerpoint/2010/main" val="2504925934"/>
              </p:ext>
            </p:extLst>
          </p:nvPr>
        </p:nvGraphicFramePr>
        <p:xfrm>
          <a:off x="467956" y="1029382"/>
          <a:ext cx="11143370" cy="562712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94FE9B2A-AE91-B62C-E143-983759247D25}"/>
              </a:ext>
            </a:extLst>
          </p:cNvPr>
          <p:cNvSpPr txBox="1"/>
          <p:nvPr/>
        </p:nvSpPr>
        <p:spPr>
          <a:xfrm>
            <a:off x="1241076" y="1133417"/>
            <a:ext cx="10838206" cy="338554"/>
          </a:xfrm>
          <a:prstGeom prst="rect">
            <a:avLst/>
          </a:prstGeom>
          <a:noFill/>
        </p:spPr>
        <p:txBody>
          <a:bodyPr wrap="square" rtlCol="0">
            <a:spAutoFit/>
          </a:bodyPr>
          <a:lstStyle/>
          <a:p>
            <a:r>
              <a:rPr lang="en-US" sz="1600" b="1" dirty="0">
                <a:solidFill>
                  <a:schemeClr val="tx1">
                    <a:lumMod val="75000"/>
                    <a:lumOff val="25000"/>
                  </a:schemeClr>
                </a:solidFill>
              </a:rPr>
              <a:t>Average availability and openness scores in Africa by sector</a:t>
            </a:r>
          </a:p>
        </p:txBody>
      </p:sp>
    </p:spTree>
    <p:extLst>
      <p:ext uri="{BB962C8B-B14F-4D97-AF65-F5344CB8AC3E}">
        <p14:creationId xmlns:p14="http://schemas.microsoft.com/office/powerpoint/2010/main" val="3305174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CF651-AD12-8E1F-889B-20114F2F8FB5}"/>
              </a:ext>
            </a:extLst>
          </p:cNvPr>
          <p:cNvSpPr txBox="1">
            <a:spLocks/>
          </p:cNvSpPr>
          <p:nvPr/>
        </p:nvSpPr>
        <p:spPr>
          <a:xfrm>
            <a:off x="467955" y="418976"/>
            <a:ext cx="11030651" cy="6282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RECOMMENDATIONS FOR IMPROVEMENT</a:t>
            </a:r>
          </a:p>
        </p:txBody>
      </p:sp>
      <p:sp>
        <p:nvSpPr>
          <p:cNvPr id="4" name="Rectangle 3">
            <a:extLst>
              <a:ext uri="{FF2B5EF4-FFF2-40B4-BE49-F238E27FC236}">
                <a16:creationId xmlns:a16="http://schemas.microsoft.com/office/drawing/2014/main" id="{DC2832AD-741B-AD57-7212-A0A2986A7067}"/>
              </a:ext>
            </a:extLst>
          </p:cNvPr>
          <p:cNvSpPr/>
          <p:nvPr/>
        </p:nvSpPr>
        <p:spPr>
          <a:xfrm>
            <a:off x="0" y="6656502"/>
            <a:ext cx="12192001" cy="228003"/>
          </a:xfrm>
          <a:prstGeom prst="rect">
            <a:avLst/>
          </a:prstGeom>
          <a:solidFill>
            <a:srgbClr val="4FC3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91C885AB-64F1-7548-D826-33A99C5F497F}"/>
              </a:ext>
            </a:extLst>
          </p:cNvPr>
          <p:cNvGrpSpPr/>
          <p:nvPr/>
        </p:nvGrpSpPr>
        <p:grpSpPr>
          <a:xfrm>
            <a:off x="467955" y="1030988"/>
            <a:ext cx="10117698" cy="970530"/>
            <a:chOff x="569666" y="353600"/>
            <a:chExt cx="10117698" cy="970530"/>
          </a:xfrm>
        </p:grpSpPr>
        <p:sp>
          <p:nvSpPr>
            <p:cNvPr id="28" name="Rectangle: Rounded Corners 10">
              <a:extLst>
                <a:ext uri="{FF2B5EF4-FFF2-40B4-BE49-F238E27FC236}">
                  <a16:creationId xmlns:a16="http://schemas.microsoft.com/office/drawing/2014/main" id="{723150D7-01DB-5D72-3A86-331E51514BAC}"/>
                </a:ext>
              </a:extLst>
            </p:cNvPr>
            <p:cNvSpPr/>
            <p:nvPr/>
          </p:nvSpPr>
          <p:spPr>
            <a:xfrm>
              <a:off x="569666" y="364010"/>
              <a:ext cx="9665715" cy="960120"/>
            </a:xfrm>
            <a:prstGeom prst="roundRect">
              <a:avLst/>
            </a:prstGeom>
            <a:solidFill>
              <a:srgbClr val="FF981A">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47772ED-6E17-54DF-BA9F-C8A6BB2FD709}"/>
                </a:ext>
              </a:extLst>
            </p:cNvPr>
            <p:cNvSpPr txBox="1"/>
            <p:nvPr/>
          </p:nvSpPr>
          <p:spPr>
            <a:xfrm>
              <a:off x="1452066" y="417729"/>
              <a:ext cx="9235298" cy="892552"/>
            </a:xfrm>
            <a:prstGeom prst="rect">
              <a:avLst/>
            </a:prstGeom>
            <a:noFill/>
          </p:spPr>
          <p:txBody>
            <a:bodyPr wrap="square" rtlCol="0">
              <a:spAutoFit/>
            </a:bodyPr>
            <a:lstStyle/>
            <a:p>
              <a:r>
                <a:rPr lang="en-US" sz="1400" b="1" dirty="0">
                  <a:solidFill>
                    <a:srgbClr val="FF981A"/>
                  </a:solidFill>
                  <a:latin typeface="Open Sans" panose="020B0606030504020204" pitchFamily="34" charset="0"/>
                  <a:ea typeface="Open Sans" panose="020B0606030504020204" pitchFamily="34" charset="0"/>
                  <a:cs typeface="Open Sans" panose="020B0606030504020204" pitchFamily="34" charset="0"/>
                </a:rPr>
                <a:t>Data Availability</a:t>
              </a:r>
            </a:p>
            <a:p>
              <a:pPr marL="285750" indent="-285750" algn="l" rtl="0" fontAlgn="base">
                <a:buClr>
                  <a:srgbClr val="FF981A"/>
                </a:buClr>
                <a:buFont typeface="Wingdings" pitchFamily="2" charset="2"/>
                <a:buChar char="§"/>
              </a:pPr>
              <a:r>
                <a:rPr lang="en-US" sz="1200" i="0" dirty="0">
                  <a:solidFill>
                    <a:schemeClr val="tx1">
                      <a:lumMod val="75000"/>
                      <a:lumOff val="25000"/>
                    </a:schemeClr>
                  </a:solidFill>
                  <a:effectLst/>
                  <a:latin typeface="Open Sans" panose="020B0606030504020204" pitchFamily="34" charset="0"/>
                  <a:ea typeface="Open Sans" panose="020B0606030504020204" pitchFamily="34" charset="0"/>
                  <a:cs typeface="Open Sans" panose="020B0606030504020204" pitchFamily="34" charset="0"/>
                </a:rPr>
                <a:t>Prioritize publishing sex-disaggregated data  </a:t>
              </a:r>
            </a:p>
            <a:p>
              <a:pPr marL="285750" indent="-285750" algn="l" rtl="0" fontAlgn="base">
                <a:buClr>
                  <a:srgbClr val="FF981A"/>
                </a:buClr>
                <a:buFont typeface="Wingdings" pitchFamily="2" charset="2"/>
                <a:buChar char="§"/>
              </a:pPr>
              <a:r>
                <a:rPr lang="en-US" sz="1200" i="0" dirty="0">
                  <a:solidFill>
                    <a:schemeClr val="tx1">
                      <a:lumMod val="75000"/>
                      <a:lumOff val="25000"/>
                    </a:schemeClr>
                  </a:solidFill>
                  <a:effectLst/>
                  <a:latin typeface="Open Sans" panose="020B0606030504020204" pitchFamily="34" charset="0"/>
                  <a:ea typeface="Open Sans" panose="020B0606030504020204" pitchFamily="34" charset="0"/>
                  <a:cs typeface="Open Sans" panose="020B0606030504020204" pitchFamily="34" charset="0"/>
                </a:rPr>
                <a:t>Collect gender data with disaggregation by multiple characteristics </a:t>
              </a:r>
            </a:p>
            <a:p>
              <a:pPr marL="285750" indent="-285750" algn="l" rtl="0" fontAlgn="base">
                <a:buClr>
                  <a:srgbClr val="FF981A"/>
                </a:buClr>
                <a:buFont typeface="Wingdings" pitchFamily="2" charset="2"/>
                <a:buChar char="§"/>
              </a:pPr>
              <a:r>
                <a:rPr lang="en-US" sz="1200" i="0" dirty="0">
                  <a:solidFill>
                    <a:schemeClr val="tx1">
                      <a:lumMod val="75000"/>
                      <a:lumOff val="25000"/>
                    </a:schemeClr>
                  </a:solidFill>
                  <a:effectLst/>
                  <a:latin typeface="Open Sans" panose="020B0606030504020204" pitchFamily="34" charset="0"/>
                  <a:ea typeface="Open Sans" panose="020B0606030504020204" pitchFamily="34" charset="0"/>
                  <a:cs typeface="Open Sans" panose="020B0606030504020204" pitchFamily="34" charset="0"/>
                </a:rPr>
                <a:t>Implement data instruments at the household level that also collect intra-household information  </a:t>
              </a:r>
            </a:p>
          </p:txBody>
        </p:sp>
        <p:sp>
          <p:nvSpPr>
            <p:cNvPr id="30" name="Rectangle: Rounded Corners 11">
              <a:extLst>
                <a:ext uri="{FF2B5EF4-FFF2-40B4-BE49-F238E27FC236}">
                  <a16:creationId xmlns:a16="http://schemas.microsoft.com/office/drawing/2014/main" id="{A4B66A32-754D-22A9-FA19-DB9F668B6ACB}"/>
                </a:ext>
              </a:extLst>
            </p:cNvPr>
            <p:cNvSpPr/>
            <p:nvPr/>
          </p:nvSpPr>
          <p:spPr>
            <a:xfrm>
              <a:off x="569667" y="353600"/>
              <a:ext cx="731520" cy="746948"/>
            </a:xfrm>
            <a:prstGeom prst="roundRect">
              <a:avLst/>
            </a:prstGeom>
            <a:solidFill>
              <a:schemeClr val="bg1"/>
            </a:solidFill>
            <a:ln>
              <a:solidFill>
                <a:srgbClr val="EE7A3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descr="A orange and black graphic with a globe and arrow&#10;&#10;Description automatically generated">
              <a:extLst>
                <a:ext uri="{FF2B5EF4-FFF2-40B4-BE49-F238E27FC236}">
                  <a16:creationId xmlns:a16="http://schemas.microsoft.com/office/drawing/2014/main" id="{FFA3F6A3-A5EE-1DBA-0C1D-3ED5F4ABFA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823" y="407470"/>
              <a:ext cx="639209" cy="639209"/>
            </a:xfrm>
            <a:prstGeom prst="rect">
              <a:avLst/>
            </a:prstGeom>
          </p:spPr>
        </p:pic>
      </p:grpSp>
      <p:grpSp>
        <p:nvGrpSpPr>
          <p:cNvPr id="32" name="Group 31">
            <a:extLst>
              <a:ext uri="{FF2B5EF4-FFF2-40B4-BE49-F238E27FC236}">
                <a16:creationId xmlns:a16="http://schemas.microsoft.com/office/drawing/2014/main" id="{7F566A25-BF2F-D451-CDEE-6AC729796962}"/>
              </a:ext>
            </a:extLst>
          </p:cNvPr>
          <p:cNvGrpSpPr/>
          <p:nvPr/>
        </p:nvGrpSpPr>
        <p:grpSpPr>
          <a:xfrm>
            <a:off x="467955" y="2173003"/>
            <a:ext cx="10117698" cy="972210"/>
            <a:chOff x="595951" y="1613629"/>
            <a:chExt cx="10117698" cy="972210"/>
          </a:xfrm>
        </p:grpSpPr>
        <p:sp>
          <p:nvSpPr>
            <p:cNvPr id="33" name="Rectangle: Rounded Corners 10">
              <a:extLst>
                <a:ext uri="{FF2B5EF4-FFF2-40B4-BE49-F238E27FC236}">
                  <a16:creationId xmlns:a16="http://schemas.microsoft.com/office/drawing/2014/main" id="{61550174-4977-F930-ECBA-014A6F38938B}"/>
                </a:ext>
              </a:extLst>
            </p:cNvPr>
            <p:cNvSpPr/>
            <p:nvPr/>
          </p:nvSpPr>
          <p:spPr>
            <a:xfrm>
              <a:off x="595951" y="1624039"/>
              <a:ext cx="9665715" cy="961800"/>
            </a:xfrm>
            <a:prstGeom prst="roundRect">
              <a:avLst/>
            </a:prstGeom>
            <a:solidFill>
              <a:srgbClr val="FF981A">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A21D29F1-9417-8174-B9C3-FB6A38D76FF5}"/>
                </a:ext>
              </a:extLst>
            </p:cNvPr>
            <p:cNvSpPr txBox="1"/>
            <p:nvPr/>
          </p:nvSpPr>
          <p:spPr>
            <a:xfrm>
              <a:off x="1478351" y="1677758"/>
              <a:ext cx="9235298" cy="861774"/>
            </a:xfrm>
            <a:prstGeom prst="rect">
              <a:avLst/>
            </a:prstGeom>
            <a:noFill/>
          </p:spPr>
          <p:txBody>
            <a:bodyPr wrap="square" rtlCol="0">
              <a:spAutoFit/>
            </a:bodyPr>
            <a:lstStyle/>
            <a:p>
              <a:r>
                <a:rPr lang="en-US" sz="1400" b="1" dirty="0">
                  <a:solidFill>
                    <a:srgbClr val="FF981A"/>
                  </a:solidFill>
                  <a:latin typeface="Open Sans" panose="020B0606030504020204" pitchFamily="34" charset="0"/>
                  <a:ea typeface="Open Sans" panose="020B0606030504020204" pitchFamily="34" charset="0"/>
                  <a:cs typeface="Open Sans" panose="020B0606030504020204" pitchFamily="34" charset="0"/>
                </a:rPr>
                <a:t>Data Openness</a:t>
              </a:r>
            </a:p>
            <a:p>
              <a:pPr marL="285750" indent="-285750" algn="l" rtl="0" fontAlgn="base">
                <a:buClr>
                  <a:srgbClr val="FF981A"/>
                </a:buClr>
                <a:buFont typeface="Wingdings" pitchFamily="2" charset="2"/>
                <a:buChar char="§"/>
              </a:pPr>
              <a:r>
                <a:rPr lang="en-US" sz="1200" i="0" dirty="0">
                  <a:solidFill>
                    <a:schemeClr val="tx1">
                      <a:lumMod val="75000"/>
                      <a:lumOff val="25000"/>
                    </a:schemeClr>
                  </a:solidFill>
                  <a:effectLst/>
                  <a:latin typeface="Open Sans" panose="020B0606030504020204" pitchFamily="34" charset="0"/>
                  <a:ea typeface="Open Sans" panose="020B0606030504020204" pitchFamily="34" charset="0"/>
                  <a:cs typeface="Open Sans" panose="020B0606030504020204" pitchFamily="34" charset="0"/>
                </a:rPr>
                <a:t>Publish a uniform open data license on every website and portal where data exist </a:t>
              </a:r>
            </a:p>
            <a:p>
              <a:pPr marL="285750" indent="-285750" algn="l" rtl="0" fontAlgn="base">
                <a:buClr>
                  <a:srgbClr val="FF981A"/>
                </a:buClr>
                <a:buFont typeface="Wingdings" pitchFamily="2" charset="2"/>
                <a:buChar char="§"/>
              </a:pPr>
              <a:r>
                <a:rPr lang="en-US" sz="1200" i="0" dirty="0">
                  <a:solidFill>
                    <a:schemeClr val="tx1">
                      <a:lumMod val="75000"/>
                      <a:lumOff val="25000"/>
                    </a:schemeClr>
                  </a:solidFill>
                  <a:effectLst/>
                  <a:latin typeface="Open Sans" panose="020B0606030504020204" pitchFamily="34" charset="0"/>
                  <a:ea typeface="Open Sans" panose="020B0606030504020204" pitchFamily="34" charset="0"/>
                  <a:cs typeface="Open Sans" panose="020B0606030504020204" pitchFamily="34" charset="0"/>
                </a:rPr>
                <a:t>Adopt an open by default gender data policy </a:t>
              </a:r>
            </a:p>
            <a:p>
              <a:pPr marL="285750" indent="-285750" algn="l" rtl="0" fontAlgn="base">
                <a:buClr>
                  <a:srgbClr val="FF981A"/>
                </a:buClr>
                <a:buFont typeface="Wingdings" pitchFamily="2" charset="2"/>
                <a:buChar char="§"/>
              </a:pPr>
              <a:r>
                <a:rPr lang="en-US" sz="1200" i="0" dirty="0">
                  <a:solidFill>
                    <a:schemeClr val="tx1">
                      <a:lumMod val="75000"/>
                      <a:lumOff val="25000"/>
                    </a:schemeClr>
                  </a:solidFill>
                  <a:effectLst/>
                  <a:latin typeface="Open Sans" panose="020B0606030504020204" pitchFamily="34" charset="0"/>
                  <a:ea typeface="Open Sans" panose="020B0606030504020204" pitchFamily="34" charset="0"/>
                  <a:cs typeface="Open Sans" panose="020B0606030504020204" pitchFamily="34" charset="0"/>
                </a:rPr>
                <a:t>Prioritize publishing data in open formats </a:t>
              </a:r>
            </a:p>
          </p:txBody>
        </p:sp>
        <p:sp>
          <p:nvSpPr>
            <p:cNvPr id="35" name="Rectangle: Rounded Corners 11">
              <a:extLst>
                <a:ext uri="{FF2B5EF4-FFF2-40B4-BE49-F238E27FC236}">
                  <a16:creationId xmlns:a16="http://schemas.microsoft.com/office/drawing/2014/main" id="{1239B05B-B005-775B-8086-193F66F5289D}"/>
                </a:ext>
              </a:extLst>
            </p:cNvPr>
            <p:cNvSpPr/>
            <p:nvPr/>
          </p:nvSpPr>
          <p:spPr>
            <a:xfrm>
              <a:off x="595952" y="1613629"/>
              <a:ext cx="731520" cy="746948"/>
            </a:xfrm>
            <a:prstGeom prst="roundRect">
              <a:avLst/>
            </a:prstGeom>
            <a:solidFill>
              <a:schemeClr val="bg1"/>
            </a:solidFill>
            <a:ln>
              <a:solidFill>
                <a:srgbClr val="EE7A3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descr="A cloud with a lock&#10;&#10;Description automatically generated">
              <a:extLst>
                <a:ext uri="{FF2B5EF4-FFF2-40B4-BE49-F238E27FC236}">
                  <a16:creationId xmlns:a16="http://schemas.microsoft.com/office/drawing/2014/main" id="{8CDDB1EF-35B1-09A9-A956-595703FF7F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325" y="1674716"/>
              <a:ext cx="624775" cy="624775"/>
            </a:xfrm>
            <a:prstGeom prst="rect">
              <a:avLst/>
            </a:prstGeom>
          </p:spPr>
        </p:pic>
      </p:grpSp>
      <p:grpSp>
        <p:nvGrpSpPr>
          <p:cNvPr id="37" name="Group 36">
            <a:extLst>
              <a:ext uri="{FF2B5EF4-FFF2-40B4-BE49-F238E27FC236}">
                <a16:creationId xmlns:a16="http://schemas.microsoft.com/office/drawing/2014/main" id="{22DD9E54-BE99-4B7D-4850-37CC0E217150}"/>
              </a:ext>
            </a:extLst>
          </p:cNvPr>
          <p:cNvGrpSpPr/>
          <p:nvPr/>
        </p:nvGrpSpPr>
        <p:grpSpPr>
          <a:xfrm>
            <a:off x="467955" y="4448303"/>
            <a:ext cx="10117698" cy="960120"/>
            <a:chOff x="622224" y="4257536"/>
            <a:chExt cx="10117698" cy="960120"/>
          </a:xfrm>
        </p:grpSpPr>
        <p:sp>
          <p:nvSpPr>
            <p:cNvPr id="38" name="Rectangle: Rounded Corners 10">
              <a:extLst>
                <a:ext uri="{FF2B5EF4-FFF2-40B4-BE49-F238E27FC236}">
                  <a16:creationId xmlns:a16="http://schemas.microsoft.com/office/drawing/2014/main" id="{ADBA73EB-CCD9-D085-0B91-20D24ECC6AF4}"/>
                </a:ext>
              </a:extLst>
            </p:cNvPr>
            <p:cNvSpPr/>
            <p:nvPr/>
          </p:nvSpPr>
          <p:spPr>
            <a:xfrm>
              <a:off x="622224" y="4257536"/>
              <a:ext cx="9665715" cy="960120"/>
            </a:xfrm>
            <a:prstGeom prst="roundRect">
              <a:avLst/>
            </a:prstGeom>
            <a:solidFill>
              <a:srgbClr val="FF981A">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9CF10A29-BD2E-2BFE-6F0B-3C6616667291}"/>
                </a:ext>
              </a:extLst>
            </p:cNvPr>
            <p:cNvSpPr txBox="1"/>
            <p:nvPr/>
          </p:nvSpPr>
          <p:spPr>
            <a:xfrm>
              <a:off x="1504624" y="4311256"/>
              <a:ext cx="9235298" cy="861774"/>
            </a:xfrm>
            <a:prstGeom prst="rect">
              <a:avLst/>
            </a:prstGeom>
            <a:noFill/>
          </p:spPr>
          <p:txBody>
            <a:bodyPr wrap="square" rtlCol="0">
              <a:spAutoFit/>
            </a:bodyPr>
            <a:lstStyle/>
            <a:p>
              <a:r>
                <a:rPr lang="en-US" sz="1400" b="1" dirty="0">
                  <a:solidFill>
                    <a:srgbClr val="FF981A"/>
                  </a:solidFill>
                  <a:latin typeface="Open Sans" panose="020B0606030504020204" pitchFamily="34" charset="0"/>
                  <a:ea typeface="Open Sans" panose="020B0606030504020204" pitchFamily="34" charset="0"/>
                  <a:cs typeface="Open Sans" panose="020B0606030504020204" pitchFamily="34" charset="0"/>
                </a:rPr>
                <a:t>Capacity</a:t>
              </a:r>
            </a:p>
            <a:p>
              <a:pPr marL="285750" indent="-285750" algn="l" rtl="0" fontAlgn="base">
                <a:buClr>
                  <a:srgbClr val="FF981A"/>
                </a:buClr>
                <a:buFont typeface="Wingdings" pitchFamily="2" charset="2"/>
                <a:buChar char="§"/>
              </a:pPr>
              <a:r>
                <a:rPr lang="en-US" sz="1200" i="0" dirty="0">
                  <a:solidFill>
                    <a:schemeClr val="tx1">
                      <a:lumMod val="75000"/>
                      <a:lumOff val="25000"/>
                    </a:schemeClr>
                  </a:solidFill>
                  <a:effectLst/>
                  <a:latin typeface="Open Sans" panose="020B0606030504020204" pitchFamily="34" charset="0"/>
                  <a:ea typeface="Open Sans" panose="020B0606030504020204" pitchFamily="34" charset="0"/>
                  <a:cs typeface="Open Sans" panose="020B0606030504020204" pitchFamily="34" charset="0"/>
                </a:rPr>
                <a:t>Improve foundational systems to increase frequency of data production </a:t>
              </a:r>
            </a:p>
            <a:p>
              <a:pPr marL="285750" indent="-285750" algn="l" rtl="0" fontAlgn="base">
                <a:buClr>
                  <a:srgbClr val="FF981A"/>
                </a:buClr>
                <a:buFont typeface="Wingdings" pitchFamily="2" charset="2"/>
                <a:buChar char="§"/>
              </a:pPr>
              <a:r>
                <a:rPr lang="en-US" sz="1200" i="0" dirty="0">
                  <a:solidFill>
                    <a:schemeClr val="tx1">
                      <a:lumMod val="75000"/>
                      <a:lumOff val="25000"/>
                    </a:schemeClr>
                  </a:solidFill>
                  <a:effectLst/>
                  <a:latin typeface="Open Sans" panose="020B0606030504020204" pitchFamily="34" charset="0"/>
                  <a:ea typeface="Open Sans" panose="020B0606030504020204" pitchFamily="34" charset="0"/>
                  <a:cs typeface="Open Sans" panose="020B0606030504020204" pitchFamily="34" charset="0"/>
                </a:rPr>
                <a:t>Explore innovation in gender data collection </a:t>
              </a:r>
            </a:p>
            <a:p>
              <a:pPr marL="285750" indent="-285750" algn="l" rtl="0" fontAlgn="base">
                <a:buClr>
                  <a:srgbClr val="FF981A"/>
                </a:buClr>
                <a:buFont typeface="Wingdings" pitchFamily="2" charset="2"/>
                <a:buChar char="§"/>
              </a:pPr>
              <a:r>
                <a:rPr lang="en-US" sz="1200" i="0" dirty="0">
                  <a:solidFill>
                    <a:schemeClr val="tx1">
                      <a:lumMod val="75000"/>
                      <a:lumOff val="25000"/>
                    </a:schemeClr>
                  </a:solidFill>
                  <a:effectLst/>
                  <a:latin typeface="Open Sans" panose="020B0606030504020204" pitchFamily="34" charset="0"/>
                  <a:ea typeface="Open Sans" panose="020B0606030504020204" pitchFamily="34" charset="0"/>
                  <a:cs typeface="Open Sans" panose="020B0606030504020204" pitchFamily="34" charset="0"/>
                </a:rPr>
                <a:t>Prioritize time-use and labor force surveys </a:t>
              </a:r>
            </a:p>
          </p:txBody>
        </p:sp>
        <p:grpSp>
          <p:nvGrpSpPr>
            <p:cNvPr id="40" name="Group 39">
              <a:extLst>
                <a:ext uri="{FF2B5EF4-FFF2-40B4-BE49-F238E27FC236}">
                  <a16:creationId xmlns:a16="http://schemas.microsoft.com/office/drawing/2014/main" id="{D5FCE83E-5732-45FF-00B0-2FF149D69A2F}"/>
                </a:ext>
              </a:extLst>
            </p:cNvPr>
            <p:cNvGrpSpPr/>
            <p:nvPr/>
          </p:nvGrpSpPr>
          <p:grpSpPr>
            <a:xfrm>
              <a:off x="622224" y="4257536"/>
              <a:ext cx="746949" cy="746949"/>
              <a:chOff x="622223" y="4230694"/>
              <a:chExt cx="746949" cy="746949"/>
            </a:xfrm>
          </p:grpSpPr>
          <p:sp>
            <p:nvSpPr>
              <p:cNvPr id="41" name="Rectangle: Rounded Corners 11">
                <a:extLst>
                  <a:ext uri="{FF2B5EF4-FFF2-40B4-BE49-F238E27FC236}">
                    <a16:creationId xmlns:a16="http://schemas.microsoft.com/office/drawing/2014/main" id="{F437C592-1654-E0EB-7BC0-5AEFFB49B851}"/>
                  </a:ext>
                </a:extLst>
              </p:cNvPr>
              <p:cNvSpPr/>
              <p:nvPr/>
            </p:nvSpPr>
            <p:spPr>
              <a:xfrm>
                <a:off x="629937" y="4230694"/>
                <a:ext cx="731520" cy="746948"/>
              </a:xfrm>
              <a:prstGeom prst="roundRect">
                <a:avLst/>
              </a:prstGeom>
              <a:solidFill>
                <a:schemeClr val="bg1"/>
              </a:solidFill>
              <a:ln>
                <a:solidFill>
                  <a:srgbClr val="EE7A3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Picture 41" descr="A yellow and black light bulb with a black background&#10;&#10;Description automatically generated">
                <a:extLst>
                  <a:ext uri="{FF2B5EF4-FFF2-40B4-BE49-F238E27FC236}">
                    <a16:creationId xmlns:a16="http://schemas.microsoft.com/office/drawing/2014/main" id="{3000CABC-3E2A-9D3C-0C06-550807BBC2D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2223" y="4230694"/>
                <a:ext cx="746949" cy="746949"/>
              </a:xfrm>
              <a:prstGeom prst="rect">
                <a:avLst/>
              </a:prstGeom>
            </p:spPr>
          </p:pic>
        </p:grpSp>
      </p:grpSp>
      <p:grpSp>
        <p:nvGrpSpPr>
          <p:cNvPr id="43" name="Group 42">
            <a:extLst>
              <a:ext uri="{FF2B5EF4-FFF2-40B4-BE49-F238E27FC236}">
                <a16:creationId xmlns:a16="http://schemas.microsoft.com/office/drawing/2014/main" id="{9331B728-F72B-80DC-061B-74F3553ED52F}"/>
              </a:ext>
            </a:extLst>
          </p:cNvPr>
          <p:cNvGrpSpPr/>
          <p:nvPr/>
        </p:nvGrpSpPr>
        <p:grpSpPr>
          <a:xfrm>
            <a:off x="467955" y="3316698"/>
            <a:ext cx="10117698" cy="960120"/>
            <a:chOff x="622224" y="2909412"/>
            <a:chExt cx="10117698" cy="960120"/>
          </a:xfrm>
        </p:grpSpPr>
        <p:sp>
          <p:nvSpPr>
            <p:cNvPr id="44" name="Rectangle: Rounded Corners 10">
              <a:extLst>
                <a:ext uri="{FF2B5EF4-FFF2-40B4-BE49-F238E27FC236}">
                  <a16:creationId xmlns:a16="http://schemas.microsoft.com/office/drawing/2014/main" id="{A2063159-6464-F398-9D19-21D2E5BBF875}"/>
                </a:ext>
              </a:extLst>
            </p:cNvPr>
            <p:cNvSpPr/>
            <p:nvPr/>
          </p:nvSpPr>
          <p:spPr>
            <a:xfrm>
              <a:off x="622224" y="2909412"/>
              <a:ext cx="9665715" cy="960120"/>
            </a:xfrm>
            <a:prstGeom prst="roundRect">
              <a:avLst/>
            </a:prstGeom>
            <a:solidFill>
              <a:srgbClr val="FF981A">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FE5657B0-41C2-11B2-ECF6-418FBA5CAAB3}"/>
                </a:ext>
              </a:extLst>
            </p:cNvPr>
            <p:cNvSpPr txBox="1"/>
            <p:nvPr/>
          </p:nvSpPr>
          <p:spPr>
            <a:xfrm>
              <a:off x="1504624" y="2963132"/>
              <a:ext cx="9235298" cy="861774"/>
            </a:xfrm>
            <a:prstGeom prst="rect">
              <a:avLst/>
            </a:prstGeom>
            <a:noFill/>
          </p:spPr>
          <p:txBody>
            <a:bodyPr wrap="square" rtlCol="0">
              <a:spAutoFit/>
            </a:bodyPr>
            <a:lstStyle/>
            <a:p>
              <a:r>
                <a:rPr lang="en-US" sz="1400" b="1" dirty="0">
                  <a:solidFill>
                    <a:srgbClr val="FF981A"/>
                  </a:solidFill>
                  <a:latin typeface="Open Sans" panose="020B0606030504020204" pitchFamily="34" charset="0"/>
                  <a:ea typeface="Open Sans" panose="020B0606030504020204" pitchFamily="34" charset="0"/>
                  <a:cs typeface="Open Sans" panose="020B0606030504020204" pitchFamily="34" charset="0"/>
                </a:rPr>
                <a:t>Institutional Foundations</a:t>
              </a:r>
            </a:p>
            <a:p>
              <a:pPr marL="285750" indent="-285750" algn="l" rtl="0" fontAlgn="base">
                <a:buClr>
                  <a:srgbClr val="FF981A"/>
                </a:buClr>
                <a:buFont typeface="Wingdings" pitchFamily="2" charset="2"/>
                <a:buChar char="§"/>
              </a:pPr>
              <a:r>
                <a:rPr lang="en-US" sz="1200" i="0" dirty="0">
                  <a:solidFill>
                    <a:schemeClr val="tx1">
                      <a:lumMod val="75000"/>
                      <a:lumOff val="25000"/>
                    </a:schemeClr>
                  </a:solidFill>
                  <a:effectLst/>
                  <a:latin typeface="Open Sans" panose="020B0606030504020204" pitchFamily="34" charset="0"/>
                  <a:ea typeface="Open Sans" panose="020B0606030504020204" pitchFamily="34" charset="0"/>
                  <a:cs typeface="Open Sans" panose="020B0606030504020204" pitchFamily="34" charset="0"/>
                </a:rPr>
                <a:t>Mainstream gender data in statistical plans  </a:t>
              </a:r>
            </a:p>
            <a:p>
              <a:pPr marL="285750" indent="-285750" algn="l" rtl="0" fontAlgn="base">
                <a:buClr>
                  <a:srgbClr val="FF981A"/>
                </a:buClr>
                <a:buFont typeface="Wingdings" pitchFamily="2" charset="2"/>
                <a:buChar char="§"/>
              </a:pPr>
              <a:r>
                <a:rPr lang="en-US" sz="1200" i="0" dirty="0">
                  <a:solidFill>
                    <a:schemeClr val="tx1">
                      <a:lumMod val="75000"/>
                      <a:lumOff val="25000"/>
                    </a:schemeClr>
                  </a:solidFill>
                  <a:effectLst/>
                  <a:latin typeface="Open Sans" panose="020B0606030504020204" pitchFamily="34" charset="0"/>
                  <a:ea typeface="Open Sans" panose="020B0606030504020204" pitchFamily="34" charset="0"/>
                  <a:cs typeface="Open Sans" panose="020B0606030504020204" pitchFamily="34" charset="0"/>
                </a:rPr>
                <a:t>Strengthen collaboration between NSO and gender ministries </a:t>
              </a:r>
            </a:p>
            <a:p>
              <a:pPr marL="285750" indent="-285750" algn="l" rtl="0" fontAlgn="base">
                <a:buClr>
                  <a:srgbClr val="FF981A"/>
                </a:buClr>
                <a:buFont typeface="Wingdings" pitchFamily="2" charset="2"/>
                <a:buChar char="§"/>
              </a:pPr>
              <a:r>
                <a:rPr lang="en-US" sz="1200" i="0" dirty="0">
                  <a:solidFill>
                    <a:schemeClr val="tx1">
                      <a:lumMod val="75000"/>
                      <a:lumOff val="25000"/>
                    </a:schemeClr>
                  </a:solidFill>
                  <a:effectLst/>
                  <a:latin typeface="Open Sans" panose="020B0606030504020204" pitchFamily="34" charset="0"/>
                  <a:ea typeface="Open Sans" panose="020B0606030504020204" pitchFamily="34" charset="0"/>
                  <a:cs typeface="Open Sans" panose="020B0606030504020204" pitchFamily="34" charset="0"/>
                </a:rPr>
                <a:t>Promote data integration within gender ministries </a:t>
              </a:r>
            </a:p>
          </p:txBody>
        </p:sp>
        <p:grpSp>
          <p:nvGrpSpPr>
            <p:cNvPr id="46" name="Group 45">
              <a:extLst>
                <a:ext uri="{FF2B5EF4-FFF2-40B4-BE49-F238E27FC236}">
                  <a16:creationId xmlns:a16="http://schemas.microsoft.com/office/drawing/2014/main" id="{799BB3A3-D5F4-5DF1-5CC8-2CDF2D801CAD}"/>
                </a:ext>
              </a:extLst>
            </p:cNvPr>
            <p:cNvGrpSpPr>
              <a:grpSpLocks noChangeAspect="1"/>
            </p:cNvGrpSpPr>
            <p:nvPr/>
          </p:nvGrpSpPr>
          <p:grpSpPr>
            <a:xfrm>
              <a:off x="622224" y="2909412"/>
              <a:ext cx="731520" cy="746948"/>
              <a:chOff x="628370" y="2893897"/>
              <a:chExt cx="731520" cy="746948"/>
            </a:xfrm>
          </p:grpSpPr>
          <p:sp>
            <p:nvSpPr>
              <p:cNvPr id="47" name="Rectangle: Rounded Corners 11">
                <a:extLst>
                  <a:ext uri="{FF2B5EF4-FFF2-40B4-BE49-F238E27FC236}">
                    <a16:creationId xmlns:a16="http://schemas.microsoft.com/office/drawing/2014/main" id="{B28272B9-4022-565B-F33C-79DB65892A4A}"/>
                  </a:ext>
                </a:extLst>
              </p:cNvPr>
              <p:cNvSpPr/>
              <p:nvPr/>
            </p:nvSpPr>
            <p:spPr>
              <a:xfrm>
                <a:off x="628370" y="2893897"/>
                <a:ext cx="731520" cy="746948"/>
              </a:xfrm>
              <a:prstGeom prst="roundRect">
                <a:avLst/>
              </a:prstGeom>
              <a:solidFill>
                <a:schemeClr val="bg1"/>
              </a:solidFill>
              <a:ln>
                <a:solidFill>
                  <a:srgbClr val="EE7A3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 name="Picture 47" descr="A yellow and black symbol of a paper and scales&#10;&#10;Description automatically generated">
                <a:extLst>
                  <a:ext uri="{FF2B5EF4-FFF2-40B4-BE49-F238E27FC236}">
                    <a16:creationId xmlns:a16="http://schemas.microsoft.com/office/drawing/2014/main" id="{976FC59F-D152-E142-DCF4-BB741BCCF85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4123" y="2937364"/>
                <a:ext cx="660015" cy="660015"/>
              </a:xfrm>
              <a:prstGeom prst="rect">
                <a:avLst/>
              </a:prstGeom>
            </p:spPr>
          </p:pic>
        </p:grpSp>
      </p:grpSp>
      <p:grpSp>
        <p:nvGrpSpPr>
          <p:cNvPr id="49" name="Group 48">
            <a:extLst>
              <a:ext uri="{FF2B5EF4-FFF2-40B4-BE49-F238E27FC236}">
                <a16:creationId xmlns:a16="http://schemas.microsoft.com/office/drawing/2014/main" id="{86A21093-56B7-A4B4-D9F8-9B9545FEC04F}"/>
              </a:ext>
            </a:extLst>
          </p:cNvPr>
          <p:cNvGrpSpPr/>
          <p:nvPr/>
        </p:nvGrpSpPr>
        <p:grpSpPr>
          <a:xfrm>
            <a:off x="467955" y="5579908"/>
            <a:ext cx="10117698" cy="960120"/>
            <a:chOff x="569666" y="5535664"/>
            <a:chExt cx="10117698" cy="960120"/>
          </a:xfrm>
        </p:grpSpPr>
        <p:sp>
          <p:nvSpPr>
            <p:cNvPr id="50" name="Rectangle: Rounded Corners 10">
              <a:extLst>
                <a:ext uri="{FF2B5EF4-FFF2-40B4-BE49-F238E27FC236}">
                  <a16:creationId xmlns:a16="http://schemas.microsoft.com/office/drawing/2014/main" id="{EB9D09D3-D89B-FB96-04B4-2063031C2D60}"/>
                </a:ext>
              </a:extLst>
            </p:cNvPr>
            <p:cNvSpPr/>
            <p:nvPr/>
          </p:nvSpPr>
          <p:spPr>
            <a:xfrm>
              <a:off x="569666" y="5535664"/>
              <a:ext cx="9665715" cy="960120"/>
            </a:xfrm>
            <a:prstGeom prst="roundRect">
              <a:avLst/>
            </a:prstGeom>
            <a:solidFill>
              <a:srgbClr val="FF981A">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A4726F1B-2C50-CC2E-A068-DE9EC98719B4}"/>
                </a:ext>
              </a:extLst>
            </p:cNvPr>
            <p:cNvSpPr txBox="1"/>
            <p:nvPr/>
          </p:nvSpPr>
          <p:spPr>
            <a:xfrm>
              <a:off x="1452066" y="5589384"/>
              <a:ext cx="9235298" cy="861774"/>
            </a:xfrm>
            <a:prstGeom prst="rect">
              <a:avLst/>
            </a:prstGeom>
            <a:noFill/>
          </p:spPr>
          <p:txBody>
            <a:bodyPr wrap="square" rtlCol="0">
              <a:spAutoFit/>
            </a:bodyPr>
            <a:lstStyle/>
            <a:p>
              <a:r>
                <a:rPr lang="en-US" sz="1400" b="1" dirty="0">
                  <a:solidFill>
                    <a:srgbClr val="FF981A"/>
                  </a:solidFill>
                  <a:latin typeface="Open Sans" panose="020B0606030504020204" pitchFamily="34" charset="0"/>
                  <a:ea typeface="Open Sans" panose="020B0606030504020204" pitchFamily="34" charset="0"/>
                  <a:cs typeface="Open Sans" panose="020B0606030504020204" pitchFamily="34" charset="0"/>
                </a:rPr>
                <a:t>Financing</a:t>
              </a:r>
            </a:p>
            <a:p>
              <a:pPr marL="285750" indent="-285750" algn="l" rtl="0" fontAlgn="base">
                <a:buClr>
                  <a:srgbClr val="FF981A"/>
                </a:buClr>
                <a:buFont typeface="Wingdings" pitchFamily="2" charset="2"/>
                <a:buChar char="§"/>
              </a:pPr>
              <a:r>
                <a:rPr lang="en-US" sz="1200" i="0" dirty="0">
                  <a:solidFill>
                    <a:schemeClr val="tx1">
                      <a:lumMod val="75000"/>
                      <a:lumOff val="25000"/>
                    </a:schemeClr>
                  </a:solidFill>
                  <a:effectLst/>
                  <a:latin typeface="Open Sans" panose="020B0606030504020204" pitchFamily="34" charset="0"/>
                  <a:ea typeface="Open Sans" panose="020B0606030504020204" pitchFamily="34" charset="0"/>
                  <a:cs typeface="Open Sans" panose="020B0606030504020204" pitchFamily="34" charset="0"/>
                </a:rPr>
                <a:t>Allocate dedicated funding for gender data </a:t>
              </a:r>
            </a:p>
            <a:p>
              <a:pPr marL="285750" indent="-285750" algn="l" rtl="0" fontAlgn="base">
                <a:buClr>
                  <a:srgbClr val="FF981A"/>
                </a:buClr>
                <a:buFont typeface="Wingdings" pitchFamily="2" charset="2"/>
                <a:buChar char="§"/>
              </a:pPr>
              <a:r>
                <a:rPr lang="en-US" sz="1200" i="0" dirty="0">
                  <a:solidFill>
                    <a:schemeClr val="tx1">
                      <a:lumMod val="75000"/>
                      <a:lumOff val="25000"/>
                    </a:schemeClr>
                  </a:solidFill>
                  <a:effectLst/>
                  <a:latin typeface="Open Sans" panose="020B0606030504020204" pitchFamily="34" charset="0"/>
                  <a:ea typeface="Open Sans" panose="020B0606030504020204" pitchFamily="34" charset="0"/>
                  <a:cs typeface="Open Sans" panose="020B0606030504020204" pitchFamily="34" charset="0"/>
                </a:rPr>
                <a:t>Mainstream gender data in bilateral and multilateral support </a:t>
              </a:r>
            </a:p>
            <a:p>
              <a:pPr marL="285750" indent="-285750" algn="l" rtl="0" fontAlgn="base">
                <a:buClr>
                  <a:srgbClr val="FF981A"/>
                </a:buClr>
                <a:buFont typeface="Wingdings" pitchFamily="2" charset="2"/>
                <a:buChar char="§"/>
              </a:pPr>
              <a:r>
                <a:rPr lang="en-US" sz="1200" i="0" dirty="0">
                  <a:solidFill>
                    <a:schemeClr val="tx1">
                      <a:lumMod val="75000"/>
                      <a:lumOff val="25000"/>
                    </a:schemeClr>
                  </a:solidFill>
                  <a:effectLst/>
                  <a:latin typeface="Open Sans" panose="020B0606030504020204" pitchFamily="34" charset="0"/>
                  <a:ea typeface="Open Sans" panose="020B0606030504020204" pitchFamily="34" charset="0"/>
                  <a:cs typeface="Open Sans" panose="020B0606030504020204" pitchFamily="34" charset="0"/>
                </a:rPr>
                <a:t>Improve transparency and monitoring of funding for data and gender data </a:t>
              </a:r>
            </a:p>
          </p:txBody>
        </p:sp>
        <p:grpSp>
          <p:nvGrpSpPr>
            <p:cNvPr id="52" name="Group 51">
              <a:extLst>
                <a:ext uri="{FF2B5EF4-FFF2-40B4-BE49-F238E27FC236}">
                  <a16:creationId xmlns:a16="http://schemas.microsoft.com/office/drawing/2014/main" id="{9E8BBDBD-B8E2-2146-0770-B752F3E5E909}"/>
                </a:ext>
              </a:extLst>
            </p:cNvPr>
            <p:cNvGrpSpPr/>
            <p:nvPr/>
          </p:nvGrpSpPr>
          <p:grpSpPr>
            <a:xfrm>
              <a:off x="569666" y="5535664"/>
              <a:ext cx="777781" cy="777781"/>
              <a:chOff x="549691" y="5509838"/>
              <a:chExt cx="777781" cy="777781"/>
            </a:xfrm>
          </p:grpSpPr>
          <p:sp>
            <p:nvSpPr>
              <p:cNvPr id="53" name="Rectangle: Rounded Corners 11">
                <a:extLst>
                  <a:ext uri="{FF2B5EF4-FFF2-40B4-BE49-F238E27FC236}">
                    <a16:creationId xmlns:a16="http://schemas.microsoft.com/office/drawing/2014/main" id="{77A2FDF7-2CCD-338A-4AFC-E1433FE9FF82}"/>
                  </a:ext>
                </a:extLst>
              </p:cNvPr>
              <p:cNvSpPr/>
              <p:nvPr/>
            </p:nvSpPr>
            <p:spPr>
              <a:xfrm>
                <a:off x="572821" y="5525254"/>
                <a:ext cx="731520" cy="746948"/>
              </a:xfrm>
              <a:prstGeom prst="roundRect">
                <a:avLst/>
              </a:prstGeom>
              <a:solidFill>
                <a:schemeClr val="bg1"/>
              </a:solidFill>
              <a:ln>
                <a:solidFill>
                  <a:srgbClr val="EE7A3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4" name="Picture 53" descr="A globe with a dollar sign&#10;&#10;Description automatically generated">
                <a:extLst>
                  <a:ext uri="{FF2B5EF4-FFF2-40B4-BE49-F238E27FC236}">
                    <a16:creationId xmlns:a16="http://schemas.microsoft.com/office/drawing/2014/main" id="{82F418C2-3D43-927A-A227-F1F4F26194B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9691" y="5509838"/>
                <a:ext cx="777781" cy="777781"/>
              </a:xfrm>
              <a:prstGeom prst="rect">
                <a:avLst/>
              </a:prstGeom>
            </p:spPr>
          </p:pic>
        </p:grpSp>
      </p:grpSp>
      <p:pic>
        <p:nvPicPr>
          <p:cNvPr id="5" name="Picture 4" descr="A close up of a logo&#10;&#10;Description automatically generated">
            <a:extLst>
              <a:ext uri="{FF2B5EF4-FFF2-40B4-BE49-F238E27FC236}">
                <a16:creationId xmlns:a16="http://schemas.microsoft.com/office/drawing/2014/main" id="{CC793B68-D74C-89E0-D263-004D394B9A0D}"/>
              </a:ext>
            </a:extLst>
          </p:cNvPr>
          <p:cNvPicPr>
            <a:picLocks noChangeAspect="1"/>
          </p:cNvPicPr>
          <p:nvPr/>
        </p:nvPicPr>
        <p:blipFill>
          <a:blip r:embed="rId8"/>
          <a:stretch>
            <a:fillRect/>
          </a:stretch>
        </p:blipFill>
        <p:spPr>
          <a:xfrm>
            <a:off x="10452100" y="5815081"/>
            <a:ext cx="1600200" cy="650739"/>
          </a:xfrm>
          <a:prstGeom prst="rect">
            <a:avLst/>
          </a:prstGeom>
        </p:spPr>
      </p:pic>
    </p:spTree>
    <p:extLst>
      <p:ext uri="{BB962C8B-B14F-4D97-AF65-F5344CB8AC3E}">
        <p14:creationId xmlns:p14="http://schemas.microsoft.com/office/powerpoint/2010/main" val="4121127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99B8068-34C7-A16A-9E2F-43631C5B831D}"/>
              </a:ext>
            </a:extLst>
          </p:cNvPr>
          <p:cNvSpPr/>
          <p:nvPr/>
        </p:nvSpPr>
        <p:spPr>
          <a:xfrm>
            <a:off x="0" y="6656502"/>
            <a:ext cx="12192001" cy="228003"/>
          </a:xfrm>
          <a:prstGeom prst="rect">
            <a:avLst/>
          </a:prstGeom>
          <a:solidFill>
            <a:srgbClr val="4FC3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869E43FC-4244-1880-BE13-B5C0ACE5A123}"/>
              </a:ext>
            </a:extLst>
          </p:cNvPr>
          <p:cNvSpPr txBox="1">
            <a:spLocks/>
          </p:cNvSpPr>
          <p:nvPr/>
        </p:nvSpPr>
        <p:spPr>
          <a:xfrm>
            <a:off x="467955" y="418976"/>
            <a:ext cx="11030651" cy="6282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GENDER DATA COMPASS’ POTENTIAL</a:t>
            </a:r>
          </a:p>
        </p:txBody>
      </p:sp>
      <p:sp>
        <p:nvSpPr>
          <p:cNvPr id="11" name="Content Placeholder 2">
            <a:extLst>
              <a:ext uri="{FF2B5EF4-FFF2-40B4-BE49-F238E27FC236}">
                <a16:creationId xmlns:a16="http://schemas.microsoft.com/office/drawing/2014/main" id="{73E8BFE6-16CE-8C6E-0059-B5C9D0D346C2}"/>
              </a:ext>
            </a:extLst>
          </p:cNvPr>
          <p:cNvSpPr txBox="1">
            <a:spLocks/>
          </p:cNvSpPr>
          <p:nvPr/>
        </p:nvSpPr>
        <p:spPr>
          <a:xfrm>
            <a:off x="542924" y="1253330"/>
            <a:ext cx="10515600" cy="470931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1200"/>
              </a:spcAft>
              <a:buClr>
                <a:srgbClr val="FF981A"/>
              </a:buClr>
              <a:buNone/>
            </a:pPr>
            <a:r>
              <a:rPr lang="en-US" sz="24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New Report, Data, Findings, and Country Rankings Out Now </a:t>
            </a:r>
            <a:r>
              <a:rPr lang="en-US" sz="2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hlinkClick r:id="rId3"/>
              </a:rPr>
              <a:t>https://gdc.opendatawatch.com/</a:t>
            </a:r>
            <a:endParaRPr lang="en-US" sz="2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a:spcAft>
                <a:spcPts val="1200"/>
              </a:spcAft>
              <a:buClr>
                <a:srgbClr val="FF981A"/>
              </a:buClr>
              <a:buFont typeface="Wingdings" pitchFamily="2" charset="2"/>
              <a:buChar char="§"/>
            </a:pPr>
            <a:r>
              <a:rPr lang="en-US" sz="2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Use the GDC to:</a:t>
            </a:r>
          </a:p>
          <a:p>
            <a:pPr lvl="1">
              <a:spcAft>
                <a:spcPts val="1200"/>
              </a:spcAft>
              <a:buClr>
                <a:srgbClr val="FF981A"/>
              </a:buClr>
              <a:buFont typeface="Wingdings" pitchFamily="2" charset="2"/>
              <a:buChar char="§"/>
            </a:pPr>
            <a:r>
              <a:rPr lang="en-US" sz="2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Understand the state of gender data from the user perspective</a:t>
            </a:r>
          </a:p>
          <a:p>
            <a:pPr lvl="1">
              <a:spcAft>
                <a:spcPts val="1200"/>
              </a:spcAft>
              <a:buClr>
                <a:srgbClr val="FF981A"/>
              </a:buClr>
              <a:buFont typeface="Wingdings" pitchFamily="2" charset="2"/>
              <a:buChar char="§"/>
            </a:pPr>
            <a:r>
              <a:rPr lang="en-US" sz="2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Benchmark progress to regional peers overtime</a:t>
            </a:r>
          </a:p>
          <a:p>
            <a:pPr lvl="1">
              <a:spcAft>
                <a:spcPts val="1200"/>
              </a:spcAft>
              <a:buClr>
                <a:srgbClr val="FF981A"/>
              </a:buClr>
              <a:buFont typeface="Wingdings" pitchFamily="2" charset="2"/>
              <a:buChar char="§"/>
            </a:pPr>
            <a:r>
              <a:rPr lang="en-US" sz="2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Identify priority areas to improve scores</a:t>
            </a:r>
          </a:p>
          <a:p>
            <a:pPr lvl="1">
              <a:spcAft>
                <a:spcPts val="1200"/>
              </a:spcAft>
              <a:buClr>
                <a:srgbClr val="FF981A"/>
              </a:buClr>
              <a:buFont typeface="Wingdings" pitchFamily="2" charset="2"/>
              <a:buChar char="§"/>
            </a:pPr>
            <a:r>
              <a:rPr lang="en-US" sz="2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Review recommendations for all five points of the GDC</a:t>
            </a:r>
          </a:p>
          <a:p>
            <a:pPr lvl="1">
              <a:spcAft>
                <a:spcPts val="1200"/>
              </a:spcAft>
              <a:buClr>
                <a:srgbClr val="FF981A"/>
              </a:buClr>
              <a:buFont typeface="Wingdings" pitchFamily="2" charset="2"/>
              <a:buChar char="§"/>
            </a:pPr>
            <a:r>
              <a:rPr lang="en-US" sz="2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Request a targeted and customized technical assistance workshop (contact: </a:t>
            </a:r>
            <a:r>
              <a:rPr lang="en-US" sz="2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hlinkClick r:id="rId4"/>
              </a:rPr>
              <a:t>GDC-input@opendatawatch.com</a:t>
            </a:r>
            <a:r>
              <a:rPr lang="en-US" sz="2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 </a:t>
            </a:r>
          </a:p>
        </p:txBody>
      </p:sp>
      <p:pic>
        <p:nvPicPr>
          <p:cNvPr id="5" name="Picture 4" descr="A close up of a logo&#10;&#10;Description automatically generated">
            <a:extLst>
              <a:ext uri="{FF2B5EF4-FFF2-40B4-BE49-F238E27FC236}">
                <a16:creationId xmlns:a16="http://schemas.microsoft.com/office/drawing/2014/main" id="{7218AF02-11D6-1D5D-6CC9-4D2A2BB24B22}"/>
              </a:ext>
            </a:extLst>
          </p:cNvPr>
          <p:cNvPicPr>
            <a:picLocks noChangeAspect="1"/>
          </p:cNvPicPr>
          <p:nvPr/>
        </p:nvPicPr>
        <p:blipFill>
          <a:blip r:embed="rId5"/>
          <a:stretch>
            <a:fillRect/>
          </a:stretch>
        </p:blipFill>
        <p:spPr>
          <a:xfrm>
            <a:off x="10452100" y="5815081"/>
            <a:ext cx="1600200" cy="650739"/>
          </a:xfrm>
          <a:prstGeom prst="rect">
            <a:avLst/>
          </a:prstGeom>
        </p:spPr>
      </p:pic>
    </p:spTree>
    <p:extLst>
      <p:ext uri="{BB962C8B-B14F-4D97-AF65-F5344CB8AC3E}">
        <p14:creationId xmlns:p14="http://schemas.microsoft.com/office/powerpoint/2010/main" val="10143385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E491BB4-D68E-A0BE-CE15-AF9B583076D9}"/>
              </a:ext>
            </a:extLst>
          </p:cNvPr>
          <p:cNvPicPr>
            <a:picLocks noChangeAspect="1"/>
          </p:cNvPicPr>
          <p:nvPr/>
        </p:nvPicPr>
        <p:blipFill rotWithShape="1">
          <a:blip r:embed="rId3" cstate="screen">
            <a:alphaModFix amt="16000"/>
            <a:extLst>
              <a:ext uri="{28A0092B-C50C-407E-A947-70E740481C1C}">
                <a14:useLocalDpi xmlns:a14="http://schemas.microsoft.com/office/drawing/2010/main"/>
              </a:ext>
            </a:extLst>
          </a:blip>
          <a:srcRect l="11123" t="3492" r="11123" b="3133"/>
          <a:stretch/>
        </p:blipFill>
        <p:spPr>
          <a:xfrm>
            <a:off x="-2" y="0"/>
            <a:ext cx="12192002" cy="6884505"/>
          </a:xfrm>
          <a:prstGeom prst="rect">
            <a:avLst/>
          </a:prstGeom>
        </p:spPr>
      </p:pic>
      <p:grpSp>
        <p:nvGrpSpPr>
          <p:cNvPr id="3" name="Group 2">
            <a:extLst>
              <a:ext uri="{FF2B5EF4-FFF2-40B4-BE49-F238E27FC236}">
                <a16:creationId xmlns:a16="http://schemas.microsoft.com/office/drawing/2014/main" id="{AB1403B4-2C23-6E23-2A78-D611ACDD39BA}"/>
              </a:ext>
            </a:extLst>
          </p:cNvPr>
          <p:cNvGrpSpPr/>
          <p:nvPr/>
        </p:nvGrpSpPr>
        <p:grpSpPr>
          <a:xfrm>
            <a:off x="-2" y="1195694"/>
            <a:ext cx="12192002" cy="4162187"/>
            <a:chOff x="-2" y="1348097"/>
            <a:chExt cx="12192002" cy="4162187"/>
          </a:xfrm>
        </p:grpSpPr>
        <p:sp>
          <p:nvSpPr>
            <p:cNvPr id="4" name="Rectangle 3">
              <a:extLst>
                <a:ext uri="{FF2B5EF4-FFF2-40B4-BE49-F238E27FC236}">
                  <a16:creationId xmlns:a16="http://schemas.microsoft.com/office/drawing/2014/main" id="{C4908527-4323-11B4-E244-B2BF69B5105A}"/>
                </a:ext>
              </a:extLst>
            </p:cNvPr>
            <p:cNvSpPr/>
            <p:nvPr/>
          </p:nvSpPr>
          <p:spPr>
            <a:xfrm>
              <a:off x="-2" y="1348097"/>
              <a:ext cx="12192002" cy="4162187"/>
            </a:xfrm>
            <a:prstGeom prst="rect">
              <a:avLst/>
            </a:prstGeom>
            <a:solidFill>
              <a:srgbClr val="4FC3EB">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A2DFCC3E-9EA0-CEBB-FEEE-C1BE8FC6717D}"/>
                </a:ext>
              </a:extLst>
            </p:cNvPr>
            <p:cNvSpPr txBox="1">
              <a:spLocks/>
            </p:cNvSpPr>
            <p:nvPr/>
          </p:nvSpPr>
          <p:spPr>
            <a:xfrm>
              <a:off x="2042272" y="4152243"/>
              <a:ext cx="8107451" cy="6282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PLANNING FOR BETTER GENDER DATA: HIGHLIGHTING THE BRIDGE TOOLKIT</a:t>
              </a:r>
            </a:p>
            <a:p>
              <a:pPr algn="ctr"/>
              <a:endParaRPr lang="en-US" sz="28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Oval 5">
              <a:extLst>
                <a:ext uri="{FF2B5EF4-FFF2-40B4-BE49-F238E27FC236}">
                  <a16:creationId xmlns:a16="http://schemas.microsoft.com/office/drawing/2014/main" id="{DD5A0527-1C08-C3B7-5F44-5DC45649C49E}"/>
                </a:ext>
              </a:extLst>
            </p:cNvPr>
            <p:cNvSpPr/>
            <p:nvPr/>
          </p:nvSpPr>
          <p:spPr>
            <a:xfrm>
              <a:off x="5322447" y="2155973"/>
              <a:ext cx="1547106" cy="1547106"/>
            </a:xfrm>
            <a:prstGeom prst="ellipse">
              <a:avLst/>
            </a:prstGeom>
            <a:solidFill>
              <a:schemeClr val="bg1"/>
            </a:solidFill>
            <a:ln w="2857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ectangle 7">
            <a:extLst>
              <a:ext uri="{FF2B5EF4-FFF2-40B4-BE49-F238E27FC236}">
                <a16:creationId xmlns:a16="http://schemas.microsoft.com/office/drawing/2014/main" id="{0D323BC3-B832-0EE5-36F8-BB70C6205E72}"/>
              </a:ext>
            </a:extLst>
          </p:cNvPr>
          <p:cNvSpPr/>
          <p:nvPr/>
        </p:nvSpPr>
        <p:spPr>
          <a:xfrm>
            <a:off x="0" y="6629997"/>
            <a:ext cx="12192001" cy="228003"/>
          </a:xfrm>
          <a:prstGeom prst="rect">
            <a:avLst/>
          </a:prstGeom>
          <a:solidFill>
            <a:srgbClr val="4FC3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Logo&#10;&#10;Description automatically generated">
            <a:extLst>
              <a:ext uri="{FF2B5EF4-FFF2-40B4-BE49-F238E27FC236}">
                <a16:creationId xmlns:a16="http://schemas.microsoft.com/office/drawing/2014/main" id="{F913EE55-DE2C-5E8F-0C22-11F754B61C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22346" y="5931276"/>
            <a:ext cx="725226" cy="725226"/>
          </a:xfrm>
          <a:prstGeom prst="rect">
            <a:avLst/>
          </a:prstGeom>
        </p:spPr>
      </p:pic>
      <p:pic>
        <p:nvPicPr>
          <p:cNvPr id="11" name="Picture 10" descr="Logo&#10;&#10;Description automatically generated">
            <a:extLst>
              <a:ext uri="{FF2B5EF4-FFF2-40B4-BE49-F238E27FC236}">
                <a16:creationId xmlns:a16="http://schemas.microsoft.com/office/drawing/2014/main" id="{CB5C1530-B6D0-7C03-67E1-FC5837C4E9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81713" y="6152780"/>
            <a:ext cx="996205" cy="282218"/>
          </a:xfrm>
          <a:prstGeom prst="rect">
            <a:avLst/>
          </a:prstGeom>
        </p:spPr>
      </p:pic>
      <p:pic>
        <p:nvPicPr>
          <p:cNvPr id="12" name="Picture 11" descr="A yellow and black light bulb with a black background&#10;&#10;Description automatically generated">
            <a:extLst>
              <a:ext uri="{FF2B5EF4-FFF2-40B4-BE49-F238E27FC236}">
                <a16:creationId xmlns:a16="http://schemas.microsoft.com/office/drawing/2014/main" id="{8FE356B2-104D-432F-61DD-5F45A84161D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33650" y="2214774"/>
            <a:ext cx="1124697" cy="1124697"/>
          </a:xfrm>
          <a:prstGeom prst="rect">
            <a:avLst/>
          </a:prstGeom>
        </p:spPr>
      </p:pic>
    </p:spTree>
    <p:extLst>
      <p:ext uri="{BB962C8B-B14F-4D97-AF65-F5344CB8AC3E}">
        <p14:creationId xmlns:p14="http://schemas.microsoft.com/office/powerpoint/2010/main" val="7925526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93B1B65-550E-46AE-354A-1BD34465E25E}"/>
              </a:ext>
            </a:extLst>
          </p:cNvPr>
          <p:cNvSpPr txBox="1">
            <a:spLocks/>
          </p:cNvSpPr>
          <p:nvPr/>
        </p:nvSpPr>
        <p:spPr>
          <a:xfrm>
            <a:off x="467955" y="418976"/>
            <a:ext cx="11030651" cy="6282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GOALS OF THE BRIDGE TOOL</a:t>
            </a:r>
          </a:p>
        </p:txBody>
      </p:sp>
      <p:sp>
        <p:nvSpPr>
          <p:cNvPr id="5" name="Rectangle 4">
            <a:extLst>
              <a:ext uri="{FF2B5EF4-FFF2-40B4-BE49-F238E27FC236}">
                <a16:creationId xmlns:a16="http://schemas.microsoft.com/office/drawing/2014/main" id="{AAA5662B-DB17-40D8-8727-47F9BC49C87B}"/>
              </a:ext>
            </a:extLst>
          </p:cNvPr>
          <p:cNvSpPr/>
          <p:nvPr/>
        </p:nvSpPr>
        <p:spPr>
          <a:xfrm>
            <a:off x="0" y="6656502"/>
            <a:ext cx="12192001" cy="228003"/>
          </a:xfrm>
          <a:prstGeom prst="rect">
            <a:avLst/>
          </a:prstGeom>
          <a:solidFill>
            <a:srgbClr val="4FC3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0540F2D9-ED48-D08C-F718-0AF0DB1307E6}"/>
              </a:ext>
            </a:extLst>
          </p:cNvPr>
          <p:cNvGrpSpPr>
            <a:grpSpLocks noChangeAspect="1"/>
          </p:cNvGrpSpPr>
          <p:nvPr/>
        </p:nvGrpSpPr>
        <p:grpSpPr>
          <a:xfrm>
            <a:off x="613442" y="4465675"/>
            <a:ext cx="10725363" cy="1188720"/>
            <a:chOff x="778034" y="1494663"/>
            <a:chExt cx="10725363" cy="1188720"/>
          </a:xfrm>
        </p:grpSpPr>
        <p:grpSp>
          <p:nvGrpSpPr>
            <p:cNvPr id="9" name="Group 8">
              <a:extLst>
                <a:ext uri="{FF2B5EF4-FFF2-40B4-BE49-F238E27FC236}">
                  <a16:creationId xmlns:a16="http://schemas.microsoft.com/office/drawing/2014/main" id="{3FC44873-EFCF-B9A9-24F6-36042DAAD2DA}"/>
                </a:ext>
              </a:extLst>
            </p:cNvPr>
            <p:cNvGrpSpPr/>
            <p:nvPr/>
          </p:nvGrpSpPr>
          <p:grpSpPr>
            <a:xfrm>
              <a:off x="2187739" y="1494663"/>
              <a:ext cx="9315658" cy="1188720"/>
              <a:chOff x="1910146" y="1495803"/>
              <a:chExt cx="9315658" cy="1188720"/>
            </a:xfrm>
          </p:grpSpPr>
          <p:sp>
            <p:nvSpPr>
              <p:cNvPr id="14" name="Rectangle 13">
                <a:extLst>
                  <a:ext uri="{FF2B5EF4-FFF2-40B4-BE49-F238E27FC236}">
                    <a16:creationId xmlns:a16="http://schemas.microsoft.com/office/drawing/2014/main" id="{F022B16D-F651-7B6A-D384-D36AE90ACAB2}"/>
                  </a:ext>
                </a:extLst>
              </p:cNvPr>
              <p:cNvSpPr/>
              <p:nvPr/>
            </p:nvSpPr>
            <p:spPr>
              <a:xfrm>
                <a:off x="1910146" y="1495803"/>
                <a:ext cx="9315658" cy="1188720"/>
              </a:xfrm>
              <a:prstGeom prst="rect">
                <a:avLst/>
              </a:prstGeom>
              <a:solidFill>
                <a:srgbClr val="4FC3E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21E71CD-57D6-500E-292B-E9DA03CA4E9D}"/>
                  </a:ext>
                </a:extLst>
              </p:cNvPr>
              <p:cNvSpPr txBox="1"/>
              <p:nvPr/>
            </p:nvSpPr>
            <p:spPr>
              <a:xfrm>
                <a:off x="2084699" y="1561609"/>
                <a:ext cx="8539126" cy="400110"/>
              </a:xfrm>
              <a:prstGeom prst="rect">
                <a:avLst/>
              </a:prstGeom>
              <a:noFill/>
            </p:spPr>
            <p:txBody>
              <a:bodyPr wrap="square" rtlCol="0">
                <a:spAutoFit/>
              </a:bodyPr>
              <a:lstStyle/>
              <a:p>
                <a:r>
                  <a:rPr lang="en-US" sz="2000" b="1" dirty="0">
                    <a:solidFill>
                      <a:srgbClr val="4FC3EB"/>
                    </a:solidFill>
                  </a:rPr>
                  <a:t>Assist governments in planning for better gender data financing</a:t>
                </a:r>
              </a:p>
            </p:txBody>
          </p:sp>
          <p:sp>
            <p:nvSpPr>
              <p:cNvPr id="16" name="TextBox 15">
                <a:extLst>
                  <a:ext uri="{FF2B5EF4-FFF2-40B4-BE49-F238E27FC236}">
                    <a16:creationId xmlns:a16="http://schemas.microsoft.com/office/drawing/2014/main" id="{409E3207-A17C-E2AE-99BD-239610457731}"/>
                  </a:ext>
                </a:extLst>
              </p:cNvPr>
              <p:cNvSpPr txBox="1"/>
              <p:nvPr/>
            </p:nvSpPr>
            <p:spPr>
              <a:xfrm>
                <a:off x="2084700" y="1944512"/>
                <a:ext cx="8966550" cy="646331"/>
              </a:xfrm>
              <a:prstGeom prst="rect">
                <a:avLst/>
              </a:prstGeom>
              <a:noFill/>
            </p:spPr>
            <p:txBody>
              <a:bodyPr wrap="square" lIns="91440" tIns="45720" rIns="91440" bIns="45720" rtlCol="0" anchor="t">
                <a:spAutoFit/>
              </a:bodyPr>
              <a:lstStyle/>
              <a:p>
                <a:r>
                  <a:rPr lang="en-US" dirty="0">
                    <a:solidFill>
                      <a:schemeClr val="tx1">
                        <a:lumMod val="75000"/>
                        <a:lumOff val="25000"/>
                      </a:schemeClr>
                    </a:solidFill>
                  </a:rPr>
                  <a:t>Countries to better integrate gender data systems into their gender equality plans and provide support by raising the profile of gender data through advocacy.</a:t>
                </a:r>
                <a:endParaRPr lang="en-US" dirty="0">
                  <a:solidFill>
                    <a:schemeClr val="tx1">
                      <a:lumMod val="75000"/>
                      <a:lumOff val="25000"/>
                    </a:schemeClr>
                  </a:solidFill>
                  <a:cs typeface="Calibri"/>
                </a:endParaRPr>
              </a:p>
            </p:txBody>
          </p:sp>
        </p:grpSp>
        <p:grpSp>
          <p:nvGrpSpPr>
            <p:cNvPr id="11" name="Group 10">
              <a:extLst>
                <a:ext uri="{FF2B5EF4-FFF2-40B4-BE49-F238E27FC236}">
                  <a16:creationId xmlns:a16="http://schemas.microsoft.com/office/drawing/2014/main" id="{4C025BF3-06AE-06AD-0F4D-1ED14CF41168}"/>
                </a:ext>
              </a:extLst>
            </p:cNvPr>
            <p:cNvGrpSpPr/>
            <p:nvPr/>
          </p:nvGrpSpPr>
          <p:grpSpPr>
            <a:xfrm>
              <a:off x="778034" y="1494663"/>
              <a:ext cx="1188720" cy="1188720"/>
              <a:chOff x="843137" y="1494663"/>
              <a:chExt cx="1188720" cy="1188720"/>
            </a:xfrm>
          </p:grpSpPr>
          <p:sp>
            <p:nvSpPr>
              <p:cNvPr id="12" name="Rectangle 11">
                <a:extLst>
                  <a:ext uri="{FF2B5EF4-FFF2-40B4-BE49-F238E27FC236}">
                    <a16:creationId xmlns:a16="http://schemas.microsoft.com/office/drawing/2014/main" id="{F2E9295C-F059-EA08-C7C2-81E7C559E058}"/>
                  </a:ext>
                </a:extLst>
              </p:cNvPr>
              <p:cNvSpPr/>
              <p:nvPr/>
            </p:nvSpPr>
            <p:spPr>
              <a:xfrm>
                <a:off x="843137" y="1494663"/>
                <a:ext cx="1188720" cy="1188720"/>
              </a:xfrm>
              <a:prstGeom prst="rect">
                <a:avLst/>
              </a:prstGeom>
              <a:solidFill>
                <a:srgbClr val="4FC3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Icon&#10;&#10;Description automatically generated">
                <a:extLst>
                  <a:ext uri="{FF2B5EF4-FFF2-40B4-BE49-F238E27FC236}">
                    <a16:creationId xmlns:a16="http://schemas.microsoft.com/office/drawing/2014/main" id="{3A85A83C-3F38-74AD-26E0-83AF1284BB5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43138" y="1494664"/>
                <a:ext cx="1188719" cy="1188719"/>
              </a:xfrm>
              <a:prstGeom prst="rect">
                <a:avLst/>
              </a:prstGeom>
            </p:spPr>
          </p:pic>
        </p:grpSp>
      </p:grpSp>
      <p:grpSp>
        <p:nvGrpSpPr>
          <p:cNvPr id="17" name="Group 16">
            <a:extLst>
              <a:ext uri="{FF2B5EF4-FFF2-40B4-BE49-F238E27FC236}">
                <a16:creationId xmlns:a16="http://schemas.microsoft.com/office/drawing/2014/main" id="{FA2DD782-4504-C2B8-4C83-F73C4FF0CB07}"/>
              </a:ext>
            </a:extLst>
          </p:cNvPr>
          <p:cNvGrpSpPr>
            <a:grpSpLocks noChangeAspect="1"/>
          </p:cNvGrpSpPr>
          <p:nvPr/>
        </p:nvGrpSpPr>
        <p:grpSpPr>
          <a:xfrm>
            <a:off x="613442" y="1385375"/>
            <a:ext cx="10725363" cy="1188720"/>
            <a:chOff x="778034" y="2709963"/>
            <a:chExt cx="10725363" cy="1188720"/>
          </a:xfrm>
        </p:grpSpPr>
        <p:grpSp>
          <p:nvGrpSpPr>
            <p:cNvPr id="18" name="Group 17">
              <a:extLst>
                <a:ext uri="{FF2B5EF4-FFF2-40B4-BE49-F238E27FC236}">
                  <a16:creationId xmlns:a16="http://schemas.microsoft.com/office/drawing/2014/main" id="{7878566F-6B8F-9AC6-5B61-FF606C232C3E}"/>
                </a:ext>
              </a:extLst>
            </p:cNvPr>
            <p:cNvGrpSpPr/>
            <p:nvPr/>
          </p:nvGrpSpPr>
          <p:grpSpPr>
            <a:xfrm>
              <a:off x="2187739" y="2709963"/>
              <a:ext cx="9315658" cy="1188720"/>
              <a:chOff x="1910146" y="2709963"/>
              <a:chExt cx="9315658" cy="1188720"/>
            </a:xfrm>
          </p:grpSpPr>
          <p:sp>
            <p:nvSpPr>
              <p:cNvPr id="22" name="Rectangle 21">
                <a:extLst>
                  <a:ext uri="{FF2B5EF4-FFF2-40B4-BE49-F238E27FC236}">
                    <a16:creationId xmlns:a16="http://schemas.microsoft.com/office/drawing/2014/main" id="{303606E0-3155-18CE-25C1-A983E7AF0ABE}"/>
                  </a:ext>
                </a:extLst>
              </p:cNvPr>
              <p:cNvSpPr/>
              <p:nvPr/>
            </p:nvSpPr>
            <p:spPr>
              <a:xfrm>
                <a:off x="1910146" y="2709963"/>
                <a:ext cx="9315658" cy="1188720"/>
              </a:xfrm>
              <a:prstGeom prst="rect">
                <a:avLst/>
              </a:prstGeom>
              <a:solidFill>
                <a:srgbClr val="4FC3E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5B2F2F3-5AB4-F06E-10BD-33D161D127C9}"/>
                  </a:ext>
                </a:extLst>
              </p:cNvPr>
              <p:cNvSpPr txBox="1"/>
              <p:nvPr/>
            </p:nvSpPr>
            <p:spPr>
              <a:xfrm>
                <a:off x="2084699" y="2775160"/>
                <a:ext cx="9141104" cy="400110"/>
              </a:xfrm>
              <a:prstGeom prst="rect">
                <a:avLst/>
              </a:prstGeom>
              <a:noFill/>
            </p:spPr>
            <p:txBody>
              <a:bodyPr wrap="square" rtlCol="0">
                <a:spAutoFit/>
              </a:bodyPr>
              <a:lstStyle/>
              <a:p>
                <a:r>
                  <a:rPr lang="en-US" sz="2000" b="1" dirty="0">
                    <a:solidFill>
                      <a:srgbClr val="4FC3EB"/>
                    </a:solidFill>
                  </a:rPr>
                  <a:t>Assess gender data system maturity level in the context of a country</a:t>
                </a:r>
              </a:p>
            </p:txBody>
          </p:sp>
          <p:sp>
            <p:nvSpPr>
              <p:cNvPr id="24" name="TextBox 23">
                <a:extLst>
                  <a:ext uri="{FF2B5EF4-FFF2-40B4-BE49-F238E27FC236}">
                    <a16:creationId xmlns:a16="http://schemas.microsoft.com/office/drawing/2014/main" id="{CFA6C27F-A64F-96A7-07B6-85042DC756BE}"/>
                  </a:ext>
                </a:extLst>
              </p:cNvPr>
              <p:cNvSpPr txBox="1"/>
              <p:nvPr/>
            </p:nvSpPr>
            <p:spPr>
              <a:xfrm>
                <a:off x="2084700" y="3148307"/>
                <a:ext cx="8966550" cy="646331"/>
              </a:xfrm>
              <a:prstGeom prst="rect">
                <a:avLst/>
              </a:prstGeom>
              <a:noFill/>
            </p:spPr>
            <p:txBody>
              <a:bodyPr wrap="square" rtlCol="0">
                <a:spAutoFit/>
              </a:bodyPr>
              <a:lstStyle/>
              <a:p>
                <a:r>
                  <a:rPr lang="en-US" dirty="0">
                    <a:solidFill>
                      <a:schemeClr val="tx1">
                        <a:lumMod val="75000"/>
                        <a:lumOff val="25000"/>
                      </a:schemeClr>
                    </a:solidFill>
                  </a:rPr>
                  <a:t>This is not a comparative tool for ranking countries, each assessment stays with the country.</a:t>
                </a:r>
              </a:p>
            </p:txBody>
          </p:sp>
        </p:grpSp>
        <p:grpSp>
          <p:nvGrpSpPr>
            <p:cNvPr id="19" name="Group 18">
              <a:extLst>
                <a:ext uri="{FF2B5EF4-FFF2-40B4-BE49-F238E27FC236}">
                  <a16:creationId xmlns:a16="http://schemas.microsoft.com/office/drawing/2014/main" id="{5DA8CB8D-C6C9-B634-4BBC-50AF22414203}"/>
                </a:ext>
              </a:extLst>
            </p:cNvPr>
            <p:cNvGrpSpPr/>
            <p:nvPr/>
          </p:nvGrpSpPr>
          <p:grpSpPr>
            <a:xfrm>
              <a:off x="778034" y="2709963"/>
              <a:ext cx="1188720" cy="1188720"/>
              <a:chOff x="843137" y="2709221"/>
              <a:chExt cx="1188720" cy="1188720"/>
            </a:xfrm>
          </p:grpSpPr>
          <p:sp>
            <p:nvSpPr>
              <p:cNvPr id="20" name="Rectangle 19">
                <a:extLst>
                  <a:ext uri="{FF2B5EF4-FFF2-40B4-BE49-F238E27FC236}">
                    <a16:creationId xmlns:a16="http://schemas.microsoft.com/office/drawing/2014/main" id="{4C2D085C-17C0-A528-DCBF-778D60945661}"/>
                  </a:ext>
                </a:extLst>
              </p:cNvPr>
              <p:cNvSpPr/>
              <p:nvPr/>
            </p:nvSpPr>
            <p:spPr>
              <a:xfrm>
                <a:off x="843137" y="2709221"/>
                <a:ext cx="1188720" cy="1188720"/>
              </a:xfrm>
              <a:prstGeom prst="rect">
                <a:avLst/>
              </a:prstGeom>
              <a:solidFill>
                <a:srgbClr val="4FC3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9881654A-9221-3141-F142-D11B9B8C71B7}"/>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9596" t="12129" r="14783" b="8906"/>
              <a:stretch/>
            </p:blipFill>
            <p:spPr>
              <a:xfrm>
                <a:off x="930735" y="2774418"/>
                <a:ext cx="1013525" cy="1058326"/>
              </a:xfrm>
              <a:prstGeom prst="rect">
                <a:avLst/>
              </a:prstGeom>
            </p:spPr>
          </p:pic>
        </p:grpSp>
      </p:grpSp>
      <p:grpSp>
        <p:nvGrpSpPr>
          <p:cNvPr id="25" name="Group 24">
            <a:extLst>
              <a:ext uri="{FF2B5EF4-FFF2-40B4-BE49-F238E27FC236}">
                <a16:creationId xmlns:a16="http://schemas.microsoft.com/office/drawing/2014/main" id="{085601C9-3843-558D-2E02-8AD3A1ED0A20}"/>
              </a:ext>
            </a:extLst>
          </p:cNvPr>
          <p:cNvGrpSpPr>
            <a:grpSpLocks noChangeAspect="1"/>
          </p:cNvGrpSpPr>
          <p:nvPr/>
        </p:nvGrpSpPr>
        <p:grpSpPr>
          <a:xfrm>
            <a:off x="613442" y="2925525"/>
            <a:ext cx="10725363" cy="1188720"/>
            <a:chOff x="778034" y="3927073"/>
            <a:chExt cx="10725363" cy="1188720"/>
          </a:xfrm>
        </p:grpSpPr>
        <p:grpSp>
          <p:nvGrpSpPr>
            <p:cNvPr id="26" name="Group 25">
              <a:extLst>
                <a:ext uri="{FF2B5EF4-FFF2-40B4-BE49-F238E27FC236}">
                  <a16:creationId xmlns:a16="http://schemas.microsoft.com/office/drawing/2014/main" id="{755153A3-125B-14CA-E8C8-A760F4199292}"/>
                </a:ext>
              </a:extLst>
            </p:cNvPr>
            <p:cNvGrpSpPr/>
            <p:nvPr/>
          </p:nvGrpSpPr>
          <p:grpSpPr>
            <a:xfrm>
              <a:off x="2187739" y="3927073"/>
              <a:ext cx="9315658" cy="1188720"/>
              <a:chOff x="1910146" y="3927073"/>
              <a:chExt cx="9315658" cy="1188720"/>
            </a:xfrm>
          </p:grpSpPr>
          <p:sp>
            <p:nvSpPr>
              <p:cNvPr id="30" name="Rectangle 29">
                <a:extLst>
                  <a:ext uri="{FF2B5EF4-FFF2-40B4-BE49-F238E27FC236}">
                    <a16:creationId xmlns:a16="http://schemas.microsoft.com/office/drawing/2014/main" id="{5FB79414-DD94-3055-49B9-EE01AC673D68}"/>
                  </a:ext>
                </a:extLst>
              </p:cNvPr>
              <p:cNvSpPr/>
              <p:nvPr/>
            </p:nvSpPr>
            <p:spPr>
              <a:xfrm>
                <a:off x="1910146" y="3927073"/>
                <a:ext cx="9315658" cy="1188720"/>
              </a:xfrm>
              <a:prstGeom prst="rect">
                <a:avLst/>
              </a:prstGeom>
              <a:solidFill>
                <a:srgbClr val="4FC3E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22DCE0DF-B8AD-35D1-F07E-C6E49B2EADE2}"/>
                  </a:ext>
                </a:extLst>
              </p:cNvPr>
              <p:cNvSpPr txBox="1"/>
              <p:nvPr/>
            </p:nvSpPr>
            <p:spPr>
              <a:xfrm>
                <a:off x="2084700" y="3949863"/>
                <a:ext cx="8539125" cy="400110"/>
              </a:xfrm>
              <a:prstGeom prst="rect">
                <a:avLst/>
              </a:prstGeom>
              <a:noFill/>
            </p:spPr>
            <p:txBody>
              <a:bodyPr wrap="square" lIns="91440" tIns="45720" rIns="91440" bIns="45720" rtlCol="0" anchor="t">
                <a:spAutoFit/>
              </a:bodyPr>
              <a:lstStyle/>
              <a:p>
                <a:r>
                  <a:rPr lang="en-US" sz="2000" b="1" dirty="0">
                    <a:solidFill>
                      <a:srgbClr val="4FC3EB"/>
                    </a:solidFill>
                  </a:rPr>
                  <a:t>Identify country priorities for gender data financing</a:t>
                </a:r>
              </a:p>
            </p:txBody>
          </p:sp>
          <p:sp>
            <p:nvSpPr>
              <p:cNvPr id="32" name="TextBox 31">
                <a:extLst>
                  <a:ext uri="{FF2B5EF4-FFF2-40B4-BE49-F238E27FC236}">
                    <a16:creationId xmlns:a16="http://schemas.microsoft.com/office/drawing/2014/main" id="{4F67F7E2-F9F9-9127-5A3A-5D5DC9FB569E}"/>
                  </a:ext>
                </a:extLst>
              </p:cNvPr>
              <p:cNvSpPr txBox="1"/>
              <p:nvPr/>
            </p:nvSpPr>
            <p:spPr>
              <a:xfrm>
                <a:off x="2084700" y="4333750"/>
                <a:ext cx="8966550" cy="646331"/>
              </a:xfrm>
              <a:prstGeom prst="rect">
                <a:avLst/>
              </a:prstGeom>
              <a:noFill/>
            </p:spPr>
            <p:txBody>
              <a:bodyPr wrap="square" rtlCol="0">
                <a:spAutoFit/>
              </a:bodyPr>
              <a:lstStyle/>
              <a:p>
                <a:r>
                  <a:rPr lang="en-US" dirty="0">
                    <a:solidFill>
                      <a:schemeClr val="tx1">
                        <a:lumMod val="75000"/>
                        <a:lumOff val="25000"/>
                      </a:schemeClr>
                    </a:solidFill>
                  </a:rPr>
                  <a:t>Based on these priorities, a country can then engage other parts of government, non-government actors, and external partners.</a:t>
                </a:r>
              </a:p>
            </p:txBody>
          </p:sp>
        </p:grpSp>
        <p:grpSp>
          <p:nvGrpSpPr>
            <p:cNvPr id="27" name="Group 26">
              <a:extLst>
                <a:ext uri="{FF2B5EF4-FFF2-40B4-BE49-F238E27FC236}">
                  <a16:creationId xmlns:a16="http://schemas.microsoft.com/office/drawing/2014/main" id="{6D3E25D0-A6C3-B882-79ED-E72DE0099822}"/>
                </a:ext>
              </a:extLst>
            </p:cNvPr>
            <p:cNvGrpSpPr/>
            <p:nvPr/>
          </p:nvGrpSpPr>
          <p:grpSpPr>
            <a:xfrm>
              <a:off x="778034" y="3927073"/>
              <a:ext cx="1188720" cy="1188720"/>
              <a:chOff x="843137" y="3904287"/>
              <a:chExt cx="1188720" cy="1188720"/>
            </a:xfrm>
          </p:grpSpPr>
          <p:sp>
            <p:nvSpPr>
              <p:cNvPr id="28" name="Rectangle 27">
                <a:extLst>
                  <a:ext uri="{FF2B5EF4-FFF2-40B4-BE49-F238E27FC236}">
                    <a16:creationId xmlns:a16="http://schemas.microsoft.com/office/drawing/2014/main" id="{64FA33FF-F258-633F-C0B0-9645942DAB92}"/>
                  </a:ext>
                </a:extLst>
              </p:cNvPr>
              <p:cNvSpPr/>
              <p:nvPr/>
            </p:nvSpPr>
            <p:spPr>
              <a:xfrm>
                <a:off x="843137" y="3904287"/>
                <a:ext cx="1188720" cy="1188720"/>
              </a:xfrm>
              <a:prstGeom prst="rect">
                <a:avLst/>
              </a:prstGeom>
              <a:solidFill>
                <a:srgbClr val="4FC3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a:extLst>
                  <a:ext uri="{FF2B5EF4-FFF2-40B4-BE49-F238E27FC236}">
                    <a16:creationId xmlns:a16="http://schemas.microsoft.com/office/drawing/2014/main" id="{184BED53-AA19-00BA-3B3F-658AF601279A}"/>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100000"/>
                        </a14:imgEffect>
                      </a14:imgLayer>
                    </a14:imgProps>
                  </a:ext>
                </a:extLst>
              </a:blip>
              <a:stretch>
                <a:fillRect/>
              </a:stretch>
            </p:blipFill>
            <p:spPr>
              <a:xfrm>
                <a:off x="951164" y="4012314"/>
                <a:ext cx="972666" cy="972666"/>
              </a:xfrm>
              <a:prstGeom prst="rect">
                <a:avLst/>
              </a:prstGeom>
            </p:spPr>
          </p:pic>
        </p:grpSp>
      </p:grpSp>
      <p:pic>
        <p:nvPicPr>
          <p:cNvPr id="33" name="Picture 32" descr="Logo&#10;&#10;Description automatically generated">
            <a:extLst>
              <a:ext uri="{FF2B5EF4-FFF2-40B4-BE49-F238E27FC236}">
                <a16:creationId xmlns:a16="http://schemas.microsoft.com/office/drawing/2014/main" id="{8B5C89D3-F056-213C-E63E-218294E0AC5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422346" y="5931276"/>
            <a:ext cx="725226" cy="725226"/>
          </a:xfrm>
          <a:prstGeom prst="rect">
            <a:avLst/>
          </a:prstGeom>
        </p:spPr>
      </p:pic>
      <p:pic>
        <p:nvPicPr>
          <p:cNvPr id="34" name="Picture 33" descr="Logo&#10;&#10;Description automatically generated">
            <a:extLst>
              <a:ext uri="{FF2B5EF4-FFF2-40B4-BE49-F238E27FC236}">
                <a16:creationId xmlns:a16="http://schemas.microsoft.com/office/drawing/2014/main" id="{77268942-315E-BD22-6494-B3334770B46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81713" y="6152780"/>
            <a:ext cx="996205" cy="282218"/>
          </a:xfrm>
          <a:prstGeom prst="rect">
            <a:avLst/>
          </a:prstGeom>
        </p:spPr>
      </p:pic>
    </p:spTree>
    <p:extLst>
      <p:ext uri="{BB962C8B-B14F-4D97-AF65-F5344CB8AC3E}">
        <p14:creationId xmlns:p14="http://schemas.microsoft.com/office/powerpoint/2010/main" val="40744430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BD37F0A8-89FE-E2D1-3D7A-4F3353746C3D}"/>
              </a:ext>
            </a:extLst>
          </p:cNvPr>
          <p:cNvGraphicFramePr/>
          <p:nvPr>
            <p:extLst>
              <p:ext uri="{D42A27DB-BD31-4B8C-83A1-F6EECF244321}">
                <p14:modId xmlns:p14="http://schemas.microsoft.com/office/powerpoint/2010/main" val="425913811"/>
              </p:ext>
            </p:extLst>
          </p:nvPr>
        </p:nvGraphicFramePr>
        <p:xfrm>
          <a:off x="1853133" y="795139"/>
          <a:ext cx="7660876" cy="510725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1">
            <a:extLst>
              <a:ext uri="{FF2B5EF4-FFF2-40B4-BE49-F238E27FC236}">
                <a16:creationId xmlns:a16="http://schemas.microsoft.com/office/drawing/2014/main" id="{C95E12CD-0D51-22D7-8AA2-EB0661E7BA91}"/>
              </a:ext>
            </a:extLst>
          </p:cNvPr>
          <p:cNvSpPr txBox="1">
            <a:spLocks/>
          </p:cNvSpPr>
          <p:nvPr/>
        </p:nvSpPr>
        <p:spPr>
          <a:xfrm>
            <a:off x="391695" y="452603"/>
            <a:ext cx="11030651" cy="6282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chemeClr val="tx1">
                    <a:lumMod val="75000"/>
                    <a:lumOff val="25000"/>
                  </a:schemeClr>
                </a:solidFill>
                <a:latin typeface="Open Sans"/>
                <a:ea typeface="Open Sans"/>
                <a:cs typeface="Open Sans"/>
              </a:rPr>
              <a:t>ELEMENTS OF A GENDER DATA SYSTEM</a:t>
            </a:r>
            <a:endParaRPr lang="en-US" sz="28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Rectangle 3">
            <a:extLst>
              <a:ext uri="{FF2B5EF4-FFF2-40B4-BE49-F238E27FC236}">
                <a16:creationId xmlns:a16="http://schemas.microsoft.com/office/drawing/2014/main" id="{1F001977-CB1C-8EC7-1160-8BDD43412F16}"/>
              </a:ext>
            </a:extLst>
          </p:cNvPr>
          <p:cNvSpPr/>
          <p:nvPr/>
        </p:nvSpPr>
        <p:spPr>
          <a:xfrm>
            <a:off x="0" y="6656502"/>
            <a:ext cx="12192001" cy="228003"/>
          </a:xfrm>
          <a:prstGeom prst="rect">
            <a:avLst/>
          </a:prstGeom>
          <a:solidFill>
            <a:srgbClr val="4FC3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Icon&#10;&#10;Description automatically generated">
            <a:extLst>
              <a:ext uri="{FF2B5EF4-FFF2-40B4-BE49-F238E27FC236}">
                <a16:creationId xmlns:a16="http://schemas.microsoft.com/office/drawing/2014/main" id="{0E380297-318B-061C-7FF2-11B0B30658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6390205" y="3446239"/>
            <a:ext cx="763180" cy="763180"/>
          </a:xfrm>
          <a:prstGeom prst="rect">
            <a:avLst/>
          </a:prstGeom>
        </p:spPr>
      </p:pic>
      <p:pic>
        <p:nvPicPr>
          <p:cNvPr id="7" name="Picture 6" descr="Icon&#10;&#10;Description automatically generated">
            <a:extLst>
              <a:ext uri="{FF2B5EF4-FFF2-40B4-BE49-F238E27FC236}">
                <a16:creationId xmlns:a16="http://schemas.microsoft.com/office/drawing/2014/main" id="{2806163E-71CB-0541-9E8D-83ACB5E221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5989395" y="2229171"/>
            <a:ext cx="754468" cy="754468"/>
          </a:xfrm>
          <a:prstGeom prst="rect">
            <a:avLst/>
          </a:prstGeom>
        </p:spPr>
      </p:pic>
      <p:pic>
        <p:nvPicPr>
          <p:cNvPr id="8" name="Picture 7" descr="Icon&#10;&#10;Description automatically generated">
            <a:extLst>
              <a:ext uri="{FF2B5EF4-FFF2-40B4-BE49-F238E27FC236}">
                <a16:creationId xmlns:a16="http://schemas.microsoft.com/office/drawing/2014/main" id="{8738110F-1147-F65D-A334-618C64F977F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5259739" y="4323741"/>
            <a:ext cx="772599" cy="772600"/>
          </a:xfrm>
          <a:prstGeom prst="rect">
            <a:avLst/>
          </a:prstGeom>
        </p:spPr>
      </p:pic>
      <p:pic>
        <p:nvPicPr>
          <p:cNvPr id="9" name="Picture 8" descr="Icon&#10;&#10;Description automatically generated">
            <a:extLst>
              <a:ext uri="{FF2B5EF4-FFF2-40B4-BE49-F238E27FC236}">
                <a16:creationId xmlns:a16="http://schemas.microsoft.com/office/drawing/2014/main" id="{9B2A5B62-B19E-F534-6BF5-B3252E6913C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4029581" y="3440377"/>
            <a:ext cx="854416" cy="854416"/>
          </a:xfrm>
          <a:prstGeom prst="rect">
            <a:avLst/>
          </a:prstGeom>
        </p:spPr>
      </p:pic>
      <p:pic>
        <p:nvPicPr>
          <p:cNvPr id="10" name="Picture 9" descr="Icon&#10;&#10;Description automatically generated">
            <a:extLst>
              <a:ext uri="{FF2B5EF4-FFF2-40B4-BE49-F238E27FC236}">
                <a16:creationId xmlns:a16="http://schemas.microsoft.com/office/drawing/2014/main" id="{EECF2E79-F995-A647-5232-7DA788E98AC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4617495" y="2174503"/>
            <a:ext cx="830644" cy="830644"/>
          </a:xfrm>
          <a:prstGeom prst="rect">
            <a:avLst/>
          </a:prstGeom>
        </p:spPr>
      </p:pic>
      <p:pic>
        <p:nvPicPr>
          <p:cNvPr id="11" name="Picture 10" descr="Logo&#10;&#10;Description automatically generated">
            <a:extLst>
              <a:ext uri="{FF2B5EF4-FFF2-40B4-BE49-F238E27FC236}">
                <a16:creationId xmlns:a16="http://schemas.microsoft.com/office/drawing/2014/main" id="{20B2AEDF-767E-F709-4F43-0402EA2F8BA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422346" y="5931276"/>
            <a:ext cx="725226" cy="725226"/>
          </a:xfrm>
          <a:prstGeom prst="rect">
            <a:avLst/>
          </a:prstGeom>
        </p:spPr>
      </p:pic>
      <p:pic>
        <p:nvPicPr>
          <p:cNvPr id="12" name="Picture 11" descr="Logo&#10;&#10;Description automatically generated">
            <a:extLst>
              <a:ext uri="{FF2B5EF4-FFF2-40B4-BE49-F238E27FC236}">
                <a16:creationId xmlns:a16="http://schemas.microsoft.com/office/drawing/2014/main" id="{86EBA42A-BD8D-89F8-11E6-D846860E7C0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381713" y="6152780"/>
            <a:ext cx="996205" cy="282218"/>
          </a:xfrm>
          <a:prstGeom prst="rect">
            <a:avLst/>
          </a:prstGeom>
        </p:spPr>
      </p:pic>
    </p:spTree>
    <p:extLst>
      <p:ext uri="{BB962C8B-B14F-4D97-AF65-F5344CB8AC3E}">
        <p14:creationId xmlns:p14="http://schemas.microsoft.com/office/powerpoint/2010/main" val="28799506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F91DE-BE4E-C918-F264-1441F506B7A9}"/>
              </a:ext>
            </a:extLst>
          </p:cNvPr>
          <p:cNvSpPr txBox="1">
            <a:spLocks/>
          </p:cNvSpPr>
          <p:nvPr/>
        </p:nvSpPr>
        <p:spPr>
          <a:xfrm>
            <a:off x="467955" y="418976"/>
            <a:ext cx="11030651" cy="6282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tx1">
                    <a:lumMod val="75000"/>
                    <a:lumOff val="25000"/>
                  </a:schemeClr>
                </a:solidFill>
                <a:latin typeface="Open Sans"/>
                <a:ea typeface="Open Sans"/>
                <a:cs typeface="Open Sans"/>
              </a:rPr>
              <a:t>GENDER DATA SYSTEM MATURITY MODEL IN FIVE DIMENSIONS</a:t>
            </a:r>
            <a:endParaRPr lang="en-US" sz="24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Rectangle 2">
            <a:extLst>
              <a:ext uri="{FF2B5EF4-FFF2-40B4-BE49-F238E27FC236}">
                <a16:creationId xmlns:a16="http://schemas.microsoft.com/office/drawing/2014/main" id="{0C22FC9E-F640-8E99-2013-F6E5AD525057}"/>
              </a:ext>
            </a:extLst>
          </p:cNvPr>
          <p:cNvSpPr/>
          <p:nvPr/>
        </p:nvSpPr>
        <p:spPr>
          <a:xfrm>
            <a:off x="7531831" y="1331966"/>
            <a:ext cx="3732018" cy="4665869"/>
          </a:xfrm>
          <a:prstGeom prst="rect">
            <a:avLst/>
          </a:prstGeom>
          <a:solidFill>
            <a:srgbClr val="4FC3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E02F6A7-5D4D-C15B-8521-5AF7EFD6427D}"/>
              </a:ext>
            </a:extLst>
          </p:cNvPr>
          <p:cNvSpPr txBox="1"/>
          <p:nvPr/>
        </p:nvSpPr>
        <p:spPr>
          <a:xfrm>
            <a:off x="7786680" y="1592052"/>
            <a:ext cx="3173420" cy="4339650"/>
          </a:xfrm>
          <a:prstGeom prst="rect">
            <a:avLst/>
          </a:prstGeom>
          <a:noFill/>
        </p:spPr>
        <p:txBody>
          <a:bodyPr wrap="square" lIns="91440" tIns="45720" rIns="91440" bIns="45720" anchor="t">
            <a:spAutoFit/>
          </a:bodyPr>
          <a:lstStyle/>
          <a:p>
            <a:r>
              <a:rPr lang="en-US" sz="2300" b="1">
                <a:solidFill>
                  <a:schemeClr val="bg1"/>
                </a:solidFill>
                <a:latin typeface="Open Sans"/>
                <a:ea typeface="Open Sans"/>
                <a:cs typeface="Open Sans"/>
              </a:rPr>
              <a:t>Each dimension involves four stages of maturity – L0 to L3. </a:t>
            </a:r>
            <a:endParaRPr lang="en-US" sz="23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en-US" sz="23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n-US" sz="2300" b="1">
                <a:solidFill>
                  <a:schemeClr val="bg1"/>
                </a:solidFill>
                <a:latin typeface="Open Sans"/>
                <a:ea typeface="Open Sans"/>
                <a:cs typeface="Open Sans"/>
              </a:rPr>
              <a:t>Measurable indicators of gender data outcomes and processes identify the steps needed to move to the next level.</a:t>
            </a:r>
          </a:p>
        </p:txBody>
      </p:sp>
      <p:pic>
        <p:nvPicPr>
          <p:cNvPr id="5" name="Picture 4">
            <a:extLst>
              <a:ext uri="{FF2B5EF4-FFF2-40B4-BE49-F238E27FC236}">
                <a16:creationId xmlns:a16="http://schemas.microsoft.com/office/drawing/2014/main" id="{10CBCA47-E8EE-3A93-670A-3980A13B58A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3905" y="962429"/>
            <a:ext cx="4830713" cy="5318216"/>
          </a:xfrm>
          <a:prstGeom prst="rect">
            <a:avLst/>
          </a:prstGeom>
        </p:spPr>
      </p:pic>
      <p:pic>
        <p:nvPicPr>
          <p:cNvPr id="6" name="Picture 5" descr="Logo&#10;&#10;Description automatically generated">
            <a:extLst>
              <a:ext uri="{FF2B5EF4-FFF2-40B4-BE49-F238E27FC236}">
                <a16:creationId xmlns:a16="http://schemas.microsoft.com/office/drawing/2014/main" id="{38F38A66-A5D5-39F6-9784-B0F8FBD6D9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2346" y="5931276"/>
            <a:ext cx="725226" cy="725226"/>
          </a:xfrm>
          <a:prstGeom prst="rect">
            <a:avLst/>
          </a:prstGeom>
        </p:spPr>
      </p:pic>
      <p:pic>
        <p:nvPicPr>
          <p:cNvPr id="7" name="Picture 6" descr="Logo&#10;&#10;Description automatically generated">
            <a:extLst>
              <a:ext uri="{FF2B5EF4-FFF2-40B4-BE49-F238E27FC236}">
                <a16:creationId xmlns:a16="http://schemas.microsoft.com/office/drawing/2014/main" id="{B19DC760-0F08-45B9-AF92-559C0A9A0A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81713" y="6152780"/>
            <a:ext cx="996205" cy="282218"/>
          </a:xfrm>
          <a:prstGeom prst="rect">
            <a:avLst/>
          </a:prstGeom>
        </p:spPr>
      </p:pic>
      <p:sp>
        <p:nvSpPr>
          <p:cNvPr id="8" name="Rectangle 7">
            <a:extLst>
              <a:ext uri="{FF2B5EF4-FFF2-40B4-BE49-F238E27FC236}">
                <a16:creationId xmlns:a16="http://schemas.microsoft.com/office/drawing/2014/main" id="{AE95F5DF-487C-B702-5BB1-1C987898472D}"/>
              </a:ext>
            </a:extLst>
          </p:cNvPr>
          <p:cNvSpPr/>
          <p:nvPr/>
        </p:nvSpPr>
        <p:spPr>
          <a:xfrm>
            <a:off x="0" y="6656502"/>
            <a:ext cx="12192001" cy="228003"/>
          </a:xfrm>
          <a:prstGeom prst="rect">
            <a:avLst/>
          </a:prstGeom>
          <a:solidFill>
            <a:srgbClr val="4FC3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1050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586AF-401E-5445-E73F-2470BBB78D40}"/>
              </a:ext>
            </a:extLst>
          </p:cNvPr>
          <p:cNvSpPr txBox="1">
            <a:spLocks/>
          </p:cNvSpPr>
          <p:nvPr/>
        </p:nvSpPr>
        <p:spPr>
          <a:xfrm>
            <a:off x="467955" y="418976"/>
            <a:ext cx="11030651" cy="6282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EXAMPLE ASSESSMENT RESULTS </a:t>
            </a:r>
          </a:p>
        </p:txBody>
      </p:sp>
      <p:sp>
        <p:nvSpPr>
          <p:cNvPr id="3" name="Rectangle 2">
            <a:extLst>
              <a:ext uri="{FF2B5EF4-FFF2-40B4-BE49-F238E27FC236}">
                <a16:creationId xmlns:a16="http://schemas.microsoft.com/office/drawing/2014/main" id="{6F12B582-3CB4-24B0-4ED0-33A123665C37}"/>
              </a:ext>
            </a:extLst>
          </p:cNvPr>
          <p:cNvSpPr/>
          <p:nvPr/>
        </p:nvSpPr>
        <p:spPr>
          <a:xfrm>
            <a:off x="0" y="6656502"/>
            <a:ext cx="12192001" cy="228003"/>
          </a:xfrm>
          <a:prstGeom prst="rect">
            <a:avLst/>
          </a:prstGeom>
          <a:solidFill>
            <a:srgbClr val="4FC3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a:extLst>
              <a:ext uri="{FF2B5EF4-FFF2-40B4-BE49-F238E27FC236}">
                <a16:creationId xmlns:a16="http://schemas.microsoft.com/office/drawing/2014/main" id="{097550A7-D937-A0D2-A244-D02B2966B4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8647" y="1047272"/>
            <a:ext cx="4569266" cy="502619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Logo&#10;&#10;Description automatically generated">
            <a:extLst>
              <a:ext uri="{FF2B5EF4-FFF2-40B4-BE49-F238E27FC236}">
                <a16:creationId xmlns:a16="http://schemas.microsoft.com/office/drawing/2014/main" id="{EE9604D8-AB5C-8C2B-3021-8FBBD34441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2346" y="5931276"/>
            <a:ext cx="725226" cy="725226"/>
          </a:xfrm>
          <a:prstGeom prst="rect">
            <a:avLst/>
          </a:prstGeom>
        </p:spPr>
      </p:pic>
      <p:pic>
        <p:nvPicPr>
          <p:cNvPr id="7" name="Picture 6" descr="Logo&#10;&#10;Description automatically generated">
            <a:extLst>
              <a:ext uri="{FF2B5EF4-FFF2-40B4-BE49-F238E27FC236}">
                <a16:creationId xmlns:a16="http://schemas.microsoft.com/office/drawing/2014/main" id="{4BA3B411-7B4B-DF05-5C54-955242E8BC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81713" y="6152780"/>
            <a:ext cx="996205" cy="282218"/>
          </a:xfrm>
          <a:prstGeom prst="rect">
            <a:avLst/>
          </a:prstGeom>
        </p:spPr>
      </p:pic>
    </p:spTree>
    <p:extLst>
      <p:ext uri="{BB962C8B-B14F-4D97-AF65-F5344CB8AC3E}">
        <p14:creationId xmlns:p14="http://schemas.microsoft.com/office/powerpoint/2010/main" val="4646901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748CE94-01FB-0170-173F-C4368C1159BE}"/>
              </a:ext>
            </a:extLst>
          </p:cNvPr>
          <p:cNvPicPr>
            <a:picLocks noChangeAspect="1"/>
          </p:cNvPicPr>
          <p:nvPr/>
        </p:nvPicPr>
        <p:blipFill rotWithShape="1">
          <a:blip r:embed="rId2" cstate="screen">
            <a:alphaModFix amt="16000"/>
            <a:extLst>
              <a:ext uri="{28A0092B-C50C-407E-A947-70E740481C1C}">
                <a14:useLocalDpi xmlns:a14="http://schemas.microsoft.com/office/drawing/2010/main"/>
              </a:ext>
            </a:extLst>
          </a:blip>
          <a:srcRect l="11122" t="3492" r="68076" b="3133"/>
          <a:stretch/>
        </p:blipFill>
        <p:spPr>
          <a:xfrm>
            <a:off x="-2" y="0"/>
            <a:ext cx="3261814" cy="6884505"/>
          </a:xfrm>
          <a:prstGeom prst="rect">
            <a:avLst/>
          </a:prstGeom>
        </p:spPr>
      </p:pic>
      <p:sp>
        <p:nvSpPr>
          <p:cNvPr id="3" name="Rectangle 2">
            <a:extLst>
              <a:ext uri="{FF2B5EF4-FFF2-40B4-BE49-F238E27FC236}">
                <a16:creationId xmlns:a16="http://schemas.microsoft.com/office/drawing/2014/main" id="{3CCB7403-1C0F-1DA5-8879-1BD909AFB64B}"/>
              </a:ext>
            </a:extLst>
          </p:cNvPr>
          <p:cNvSpPr/>
          <p:nvPr/>
        </p:nvSpPr>
        <p:spPr>
          <a:xfrm>
            <a:off x="0" y="6656502"/>
            <a:ext cx="12192001" cy="228003"/>
          </a:xfrm>
          <a:prstGeom prst="rect">
            <a:avLst/>
          </a:prstGeom>
          <a:solidFill>
            <a:srgbClr val="4FC3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E75D001-E788-90D9-DBDC-5B2228D37111}"/>
              </a:ext>
            </a:extLst>
          </p:cNvPr>
          <p:cNvSpPr/>
          <p:nvPr/>
        </p:nvSpPr>
        <p:spPr>
          <a:xfrm>
            <a:off x="-3" y="1237179"/>
            <a:ext cx="3261815" cy="4162187"/>
          </a:xfrm>
          <a:prstGeom prst="rect">
            <a:avLst/>
          </a:prstGeom>
          <a:solidFill>
            <a:srgbClr val="4FC3EB">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A3C2E95A-E628-246A-EDA3-37BF16FB9A59}"/>
              </a:ext>
            </a:extLst>
          </p:cNvPr>
          <p:cNvSpPr txBox="1">
            <a:spLocks/>
          </p:cNvSpPr>
          <p:nvPr/>
        </p:nvSpPr>
        <p:spPr>
          <a:xfrm>
            <a:off x="273687" y="3020119"/>
            <a:ext cx="2714433" cy="6282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THE BRIDGE TOOL:</a:t>
            </a:r>
          </a:p>
          <a:p>
            <a:pPr algn="ctr"/>
            <a:r>
              <a:rPr lang="en-US"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 SUITE OF PRODUCTS</a:t>
            </a:r>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7" name="Group 6">
            <a:extLst>
              <a:ext uri="{FF2B5EF4-FFF2-40B4-BE49-F238E27FC236}">
                <a16:creationId xmlns:a16="http://schemas.microsoft.com/office/drawing/2014/main" id="{E7C437BE-453F-EFFB-E80D-EAB920A88224}"/>
              </a:ext>
            </a:extLst>
          </p:cNvPr>
          <p:cNvGrpSpPr/>
          <p:nvPr/>
        </p:nvGrpSpPr>
        <p:grpSpPr>
          <a:xfrm>
            <a:off x="3792579" y="605039"/>
            <a:ext cx="7725303" cy="1631216"/>
            <a:chOff x="3792579" y="605039"/>
            <a:chExt cx="7725303" cy="1631216"/>
          </a:xfrm>
        </p:grpSpPr>
        <p:sp>
          <p:nvSpPr>
            <p:cNvPr id="8" name="TextBox 7">
              <a:extLst>
                <a:ext uri="{FF2B5EF4-FFF2-40B4-BE49-F238E27FC236}">
                  <a16:creationId xmlns:a16="http://schemas.microsoft.com/office/drawing/2014/main" id="{0036E43C-E00C-EBDA-ACF1-A8CAA628F40F}"/>
                </a:ext>
              </a:extLst>
            </p:cNvPr>
            <p:cNvSpPr txBox="1"/>
            <p:nvPr/>
          </p:nvSpPr>
          <p:spPr>
            <a:xfrm>
              <a:off x="4684926" y="605039"/>
              <a:ext cx="6832956" cy="1631216"/>
            </a:xfrm>
            <a:prstGeom prst="rect">
              <a:avLst/>
            </a:prstGeom>
            <a:noFill/>
          </p:spPr>
          <p:txBody>
            <a:bodyPr wrap="square">
              <a:spAutoFit/>
            </a:bodyPr>
            <a:lstStyle/>
            <a:p>
              <a:pPr>
                <a:spcAft>
                  <a:spcPts val="1200"/>
                </a:spcAft>
              </a:pPr>
              <a:r>
                <a:rPr lang="en-US" sz="2000" b="1">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Maturity model</a:t>
              </a:r>
              <a:r>
                <a:rPr lang="en-US" sz="20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 Served as a foundation for the tool. The gender data system maturity model assesses the capacity of NSSs to produce a robust set of gender data. The maturity model consists of five dimensions across four levels of maturity.</a:t>
              </a:r>
            </a:p>
          </p:txBody>
        </p:sp>
        <p:sp>
          <p:nvSpPr>
            <p:cNvPr id="9" name="Oval 8">
              <a:extLst>
                <a:ext uri="{FF2B5EF4-FFF2-40B4-BE49-F238E27FC236}">
                  <a16:creationId xmlns:a16="http://schemas.microsoft.com/office/drawing/2014/main" id="{09A6C487-0172-34BA-5EEC-0F80E864EAD0}"/>
                </a:ext>
              </a:extLst>
            </p:cNvPr>
            <p:cNvSpPr/>
            <p:nvPr/>
          </p:nvSpPr>
          <p:spPr>
            <a:xfrm>
              <a:off x="3792579" y="605039"/>
              <a:ext cx="614149" cy="614149"/>
            </a:xfrm>
            <a:prstGeom prst="ellipse">
              <a:avLst/>
            </a:prstGeom>
            <a:solidFill>
              <a:srgbClr val="F7AB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latin typeface="Open Sans" panose="020B0606030504020204" pitchFamily="34" charset="0"/>
                  <a:ea typeface="Open Sans" panose="020B0606030504020204" pitchFamily="34" charset="0"/>
                  <a:cs typeface="Open Sans" panose="020B0606030504020204" pitchFamily="34" charset="0"/>
                </a:rPr>
                <a:t>1</a:t>
              </a:r>
            </a:p>
          </p:txBody>
        </p:sp>
      </p:grpSp>
      <p:grpSp>
        <p:nvGrpSpPr>
          <p:cNvPr id="10" name="Group 9">
            <a:extLst>
              <a:ext uri="{FF2B5EF4-FFF2-40B4-BE49-F238E27FC236}">
                <a16:creationId xmlns:a16="http://schemas.microsoft.com/office/drawing/2014/main" id="{BC7CEB4F-CDE5-9ECB-7EA9-73F0552DE8C7}"/>
              </a:ext>
            </a:extLst>
          </p:cNvPr>
          <p:cNvGrpSpPr/>
          <p:nvPr/>
        </p:nvGrpSpPr>
        <p:grpSpPr>
          <a:xfrm>
            <a:off x="3792579" y="2395215"/>
            <a:ext cx="7725303" cy="707886"/>
            <a:chOff x="3792579" y="2204511"/>
            <a:chExt cx="7725303" cy="707886"/>
          </a:xfrm>
        </p:grpSpPr>
        <p:sp>
          <p:nvSpPr>
            <p:cNvPr id="11" name="Oval 10">
              <a:extLst>
                <a:ext uri="{FF2B5EF4-FFF2-40B4-BE49-F238E27FC236}">
                  <a16:creationId xmlns:a16="http://schemas.microsoft.com/office/drawing/2014/main" id="{D99190CE-3A63-4738-36FB-D42DB3C736B5}"/>
                </a:ext>
              </a:extLst>
            </p:cNvPr>
            <p:cNvSpPr/>
            <p:nvPr/>
          </p:nvSpPr>
          <p:spPr>
            <a:xfrm>
              <a:off x="3792579" y="2204511"/>
              <a:ext cx="614149" cy="614149"/>
            </a:xfrm>
            <a:prstGeom prst="ellipse">
              <a:avLst/>
            </a:prstGeom>
            <a:solidFill>
              <a:srgbClr val="F7AB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latin typeface="Open Sans" panose="020B0606030504020204" pitchFamily="34" charset="0"/>
                  <a:ea typeface="Open Sans" panose="020B0606030504020204" pitchFamily="34" charset="0"/>
                  <a:cs typeface="Open Sans" panose="020B0606030504020204" pitchFamily="34" charset="0"/>
                </a:rPr>
                <a:t>2</a:t>
              </a:r>
            </a:p>
          </p:txBody>
        </p:sp>
        <p:sp>
          <p:nvSpPr>
            <p:cNvPr id="12" name="TextBox 11">
              <a:extLst>
                <a:ext uri="{FF2B5EF4-FFF2-40B4-BE49-F238E27FC236}">
                  <a16:creationId xmlns:a16="http://schemas.microsoft.com/office/drawing/2014/main" id="{8331CA34-ADBC-CC87-D31C-51B49E423B75}"/>
                </a:ext>
              </a:extLst>
            </p:cNvPr>
            <p:cNvSpPr txBox="1"/>
            <p:nvPr/>
          </p:nvSpPr>
          <p:spPr>
            <a:xfrm>
              <a:off x="4684926" y="2204511"/>
              <a:ext cx="6832956" cy="707886"/>
            </a:xfrm>
            <a:prstGeom prst="rect">
              <a:avLst/>
            </a:prstGeom>
            <a:noFill/>
          </p:spPr>
          <p:txBody>
            <a:bodyPr wrap="square">
              <a:spAutoFit/>
            </a:bodyPr>
            <a:lstStyle/>
            <a:p>
              <a:pPr>
                <a:spcAft>
                  <a:spcPts val="1200"/>
                </a:spcAft>
              </a:pPr>
              <a:r>
                <a:rPr lang="en-US" sz="2000" b="1">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Assessment</a:t>
              </a:r>
              <a:r>
                <a:rPr lang="en-US" sz="20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 Consists of a set of questions across the five dimensions.</a:t>
              </a:r>
            </a:p>
          </p:txBody>
        </p:sp>
      </p:grpSp>
      <p:grpSp>
        <p:nvGrpSpPr>
          <p:cNvPr id="13" name="Group 12">
            <a:extLst>
              <a:ext uri="{FF2B5EF4-FFF2-40B4-BE49-F238E27FC236}">
                <a16:creationId xmlns:a16="http://schemas.microsoft.com/office/drawing/2014/main" id="{1212DC87-12A6-8181-286C-786911CA6129}"/>
              </a:ext>
            </a:extLst>
          </p:cNvPr>
          <p:cNvGrpSpPr/>
          <p:nvPr/>
        </p:nvGrpSpPr>
        <p:grpSpPr>
          <a:xfrm>
            <a:off x="3787316" y="5963188"/>
            <a:ext cx="7725303" cy="614149"/>
            <a:chOff x="3792579" y="5207992"/>
            <a:chExt cx="7725303" cy="614149"/>
          </a:xfrm>
        </p:grpSpPr>
        <p:sp>
          <p:nvSpPr>
            <p:cNvPr id="14" name="Oval 13">
              <a:extLst>
                <a:ext uri="{FF2B5EF4-FFF2-40B4-BE49-F238E27FC236}">
                  <a16:creationId xmlns:a16="http://schemas.microsoft.com/office/drawing/2014/main" id="{2ACD7D38-2075-F7F4-5D11-F118F9DB919E}"/>
                </a:ext>
              </a:extLst>
            </p:cNvPr>
            <p:cNvSpPr/>
            <p:nvPr/>
          </p:nvSpPr>
          <p:spPr>
            <a:xfrm>
              <a:off x="3792579" y="5207992"/>
              <a:ext cx="614149" cy="614149"/>
            </a:xfrm>
            <a:prstGeom prst="ellipse">
              <a:avLst/>
            </a:prstGeom>
            <a:solidFill>
              <a:srgbClr val="F7AB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latin typeface="Open Sans" panose="020B0606030504020204" pitchFamily="34" charset="0"/>
                  <a:ea typeface="Open Sans" panose="020B0606030504020204" pitchFamily="34" charset="0"/>
                  <a:cs typeface="Open Sans" panose="020B0606030504020204" pitchFamily="34" charset="0"/>
                </a:rPr>
                <a:t>6</a:t>
              </a:r>
            </a:p>
          </p:txBody>
        </p:sp>
        <p:sp>
          <p:nvSpPr>
            <p:cNvPr id="15" name="TextBox 14">
              <a:extLst>
                <a:ext uri="{FF2B5EF4-FFF2-40B4-BE49-F238E27FC236}">
                  <a16:creationId xmlns:a16="http://schemas.microsoft.com/office/drawing/2014/main" id="{08286C7D-A075-88AB-CCA0-D3575FF11116}"/>
                </a:ext>
              </a:extLst>
            </p:cNvPr>
            <p:cNvSpPr txBox="1"/>
            <p:nvPr/>
          </p:nvSpPr>
          <p:spPr>
            <a:xfrm>
              <a:off x="4684926" y="5305071"/>
              <a:ext cx="6832956" cy="400110"/>
            </a:xfrm>
            <a:prstGeom prst="rect">
              <a:avLst/>
            </a:prstGeom>
            <a:noFill/>
          </p:spPr>
          <p:txBody>
            <a:bodyPr wrap="square">
              <a:spAutoFit/>
            </a:bodyPr>
            <a:lstStyle/>
            <a:p>
              <a:pPr>
                <a:spcAft>
                  <a:spcPts val="1200"/>
                </a:spcAft>
              </a:pPr>
              <a:r>
                <a:rPr lang="en-US" sz="2000" b="1">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How-to-Guide </a:t>
              </a:r>
              <a:r>
                <a:rPr lang="en-US" sz="20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for using suite of products</a:t>
              </a:r>
            </a:p>
          </p:txBody>
        </p:sp>
      </p:grpSp>
      <p:grpSp>
        <p:nvGrpSpPr>
          <p:cNvPr id="16" name="Group 15">
            <a:extLst>
              <a:ext uri="{FF2B5EF4-FFF2-40B4-BE49-F238E27FC236}">
                <a16:creationId xmlns:a16="http://schemas.microsoft.com/office/drawing/2014/main" id="{7D2CD971-DDB4-AF9B-12B7-7B5FCC43F29F}"/>
              </a:ext>
            </a:extLst>
          </p:cNvPr>
          <p:cNvGrpSpPr/>
          <p:nvPr/>
        </p:nvGrpSpPr>
        <p:grpSpPr>
          <a:xfrm>
            <a:off x="3792579" y="3262061"/>
            <a:ext cx="7725303" cy="1015663"/>
            <a:chOff x="3792579" y="2990530"/>
            <a:chExt cx="7725303" cy="1015663"/>
          </a:xfrm>
        </p:grpSpPr>
        <p:sp>
          <p:nvSpPr>
            <p:cNvPr id="17" name="Oval 16">
              <a:extLst>
                <a:ext uri="{FF2B5EF4-FFF2-40B4-BE49-F238E27FC236}">
                  <a16:creationId xmlns:a16="http://schemas.microsoft.com/office/drawing/2014/main" id="{CB3449ED-73BB-630E-94E0-17F8B9F97FAE}"/>
                </a:ext>
              </a:extLst>
            </p:cNvPr>
            <p:cNvSpPr/>
            <p:nvPr/>
          </p:nvSpPr>
          <p:spPr>
            <a:xfrm>
              <a:off x="3792579" y="2990530"/>
              <a:ext cx="614149" cy="614149"/>
            </a:xfrm>
            <a:prstGeom prst="ellipse">
              <a:avLst/>
            </a:prstGeom>
            <a:solidFill>
              <a:srgbClr val="F7AB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latin typeface="Open Sans" panose="020B0606030504020204" pitchFamily="34" charset="0"/>
                  <a:ea typeface="Open Sans" panose="020B0606030504020204" pitchFamily="34" charset="0"/>
                  <a:cs typeface="Open Sans" panose="020B0606030504020204" pitchFamily="34" charset="0"/>
                </a:rPr>
                <a:t>3</a:t>
              </a:r>
            </a:p>
          </p:txBody>
        </p:sp>
        <p:sp>
          <p:nvSpPr>
            <p:cNvPr id="18" name="TextBox 17">
              <a:extLst>
                <a:ext uri="{FF2B5EF4-FFF2-40B4-BE49-F238E27FC236}">
                  <a16:creationId xmlns:a16="http://schemas.microsoft.com/office/drawing/2014/main" id="{36BA98DD-C2EF-76DB-6B15-6E12C1080B58}"/>
                </a:ext>
              </a:extLst>
            </p:cNvPr>
            <p:cNvSpPr txBox="1"/>
            <p:nvPr/>
          </p:nvSpPr>
          <p:spPr>
            <a:xfrm>
              <a:off x="4684926" y="2990530"/>
              <a:ext cx="6832956" cy="1015663"/>
            </a:xfrm>
            <a:prstGeom prst="rect">
              <a:avLst/>
            </a:prstGeom>
            <a:noFill/>
          </p:spPr>
          <p:txBody>
            <a:bodyPr wrap="square">
              <a:spAutoFit/>
            </a:bodyPr>
            <a:lstStyle/>
            <a:p>
              <a:pPr>
                <a:spcAft>
                  <a:spcPts val="1200"/>
                </a:spcAft>
              </a:pPr>
              <a:r>
                <a:rPr lang="en-US" sz="2000" b="1">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Scoring sheet</a:t>
              </a:r>
              <a:r>
                <a:rPr lang="en-US" sz="20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 Assessments are scored based on the four levels of maturity outlined in the maturity model. Scores are reflected in radar graph.</a:t>
              </a:r>
            </a:p>
          </p:txBody>
        </p:sp>
      </p:grpSp>
      <p:grpSp>
        <p:nvGrpSpPr>
          <p:cNvPr id="19" name="Group 18">
            <a:extLst>
              <a:ext uri="{FF2B5EF4-FFF2-40B4-BE49-F238E27FC236}">
                <a16:creationId xmlns:a16="http://schemas.microsoft.com/office/drawing/2014/main" id="{FCA1248B-5861-2790-2653-900FC2FBA8D5}"/>
              </a:ext>
            </a:extLst>
          </p:cNvPr>
          <p:cNvGrpSpPr/>
          <p:nvPr/>
        </p:nvGrpSpPr>
        <p:grpSpPr>
          <a:xfrm>
            <a:off x="3787316" y="5207468"/>
            <a:ext cx="7725303" cy="614149"/>
            <a:chOff x="3792579" y="3955930"/>
            <a:chExt cx="7725303" cy="614149"/>
          </a:xfrm>
        </p:grpSpPr>
        <p:sp>
          <p:nvSpPr>
            <p:cNvPr id="20" name="Oval 19">
              <a:extLst>
                <a:ext uri="{FF2B5EF4-FFF2-40B4-BE49-F238E27FC236}">
                  <a16:creationId xmlns:a16="http://schemas.microsoft.com/office/drawing/2014/main" id="{A242CE80-8680-F956-E99F-50501755DAE8}"/>
                </a:ext>
              </a:extLst>
            </p:cNvPr>
            <p:cNvSpPr/>
            <p:nvPr/>
          </p:nvSpPr>
          <p:spPr>
            <a:xfrm>
              <a:off x="3792579" y="3955930"/>
              <a:ext cx="614149" cy="614149"/>
            </a:xfrm>
            <a:prstGeom prst="ellipse">
              <a:avLst/>
            </a:prstGeom>
            <a:solidFill>
              <a:srgbClr val="F7AB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latin typeface="Open Sans" panose="020B0606030504020204" pitchFamily="34" charset="0"/>
                  <a:ea typeface="Open Sans" panose="020B0606030504020204" pitchFamily="34" charset="0"/>
                  <a:cs typeface="Open Sans" panose="020B0606030504020204" pitchFamily="34" charset="0"/>
                </a:rPr>
                <a:t>5</a:t>
              </a:r>
            </a:p>
          </p:txBody>
        </p:sp>
        <p:sp>
          <p:nvSpPr>
            <p:cNvPr id="21" name="TextBox 20">
              <a:extLst>
                <a:ext uri="{FF2B5EF4-FFF2-40B4-BE49-F238E27FC236}">
                  <a16:creationId xmlns:a16="http://schemas.microsoft.com/office/drawing/2014/main" id="{CE473452-3BA8-740F-60C3-BCF324470893}"/>
                </a:ext>
              </a:extLst>
            </p:cNvPr>
            <p:cNvSpPr txBox="1"/>
            <p:nvPr/>
          </p:nvSpPr>
          <p:spPr>
            <a:xfrm>
              <a:off x="4684926" y="4097281"/>
              <a:ext cx="6832956" cy="400110"/>
            </a:xfrm>
            <a:prstGeom prst="rect">
              <a:avLst/>
            </a:prstGeom>
            <a:noFill/>
          </p:spPr>
          <p:txBody>
            <a:bodyPr wrap="square">
              <a:spAutoFit/>
            </a:bodyPr>
            <a:lstStyle/>
            <a:p>
              <a:pPr>
                <a:spcAft>
                  <a:spcPts val="1200"/>
                </a:spcAft>
              </a:pPr>
              <a:r>
                <a:rPr lang="en-US" sz="2000" b="1">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Summary note</a:t>
              </a:r>
              <a:r>
                <a:rPr lang="en-US" sz="20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 detailing scoring outcomes. (not public) </a:t>
              </a:r>
            </a:p>
          </p:txBody>
        </p:sp>
      </p:grpSp>
      <p:grpSp>
        <p:nvGrpSpPr>
          <p:cNvPr id="22" name="Group 21">
            <a:extLst>
              <a:ext uri="{FF2B5EF4-FFF2-40B4-BE49-F238E27FC236}">
                <a16:creationId xmlns:a16="http://schemas.microsoft.com/office/drawing/2014/main" id="{7F8DA57A-7578-B7AC-CC09-8248B8F6D6EB}"/>
              </a:ext>
            </a:extLst>
          </p:cNvPr>
          <p:cNvGrpSpPr/>
          <p:nvPr/>
        </p:nvGrpSpPr>
        <p:grpSpPr>
          <a:xfrm>
            <a:off x="3787316" y="4357057"/>
            <a:ext cx="7725303" cy="842760"/>
            <a:chOff x="3792579" y="3955930"/>
            <a:chExt cx="7725303" cy="842760"/>
          </a:xfrm>
        </p:grpSpPr>
        <p:sp>
          <p:nvSpPr>
            <p:cNvPr id="23" name="Oval 22">
              <a:extLst>
                <a:ext uri="{FF2B5EF4-FFF2-40B4-BE49-F238E27FC236}">
                  <a16:creationId xmlns:a16="http://schemas.microsoft.com/office/drawing/2014/main" id="{10ADEF0F-074F-56E0-C5BE-30AC1EC55C9E}"/>
                </a:ext>
              </a:extLst>
            </p:cNvPr>
            <p:cNvSpPr/>
            <p:nvPr/>
          </p:nvSpPr>
          <p:spPr>
            <a:xfrm>
              <a:off x="3792579" y="3955930"/>
              <a:ext cx="614149" cy="614149"/>
            </a:xfrm>
            <a:prstGeom prst="ellipse">
              <a:avLst/>
            </a:prstGeom>
            <a:solidFill>
              <a:srgbClr val="F7AB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latin typeface="Open Sans" panose="020B0606030504020204" pitchFamily="34" charset="0"/>
                  <a:ea typeface="Open Sans" panose="020B0606030504020204" pitchFamily="34" charset="0"/>
                  <a:cs typeface="Open Sans" panose="020B0606030504020204" pitchFamily="34" charset="0"/>
                </a:rPr>
                <a:t>4</a:t>
              </a:r>
            </a:p>
          </p:txBody>
        </p:sp>
        <p:sp>
          <p:nvSpPr>
            <p:cNvPr id="24" name="TextBox 23">
              <a:extLst>
                <a:ext uri="{FF2B5EF4-FFF2-40B4-BE49-F238E27FC236}">
                  <a16:creationId xmlns:a16="http://schemas.microsoft.com/office/drawing/2014/main" id="{73C7B2A0-4DAA-6229-B6EC-CCD0D63E8A16}"/>
                </a:ext>
              </a:extLst>
            </p:cNvPr>
            <p:cNvSpPr txBox="1"/>
            <p:nvPr/>
          </p:nvSpPr>
          <p:spPr>
            <a:xfrm>
              <a:off x="4684926" y="4090804"/>
              <a:ext cx="6832956" cy="707886"/>
            </a:xfrm>
            <a:prstGeom prst="rect">
              <a:avLst/>
            </a:prstGeom>
            <a:noFill/>
          </p:spPr>
          <p:txBody>
            <a:bodyPr wrap="square">
              <a:spAutoFit/>
            </a:bodyPr>
            <a:lstStyle/>
            <a:p>
              <a:pPr>
                <a:spcAft>
                  <a:spcPts val="1200"/>
                </a:spcAft>
              </a:pPr>
              <a:r>
                <a:rPr lang="en-US" sz="2000" b="1">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Methodology note </a:t>
              </a:r>
              <a:r>
                <a:rPr lang="en-US" sz="20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describing assessment and scoring criteria. </a:t>
              </a:r>
            </a:p>
          </p:txBody>
        </p:sp>
      </p:grpSp>
      <p:pic>
        <p:nvPicPr>
          <p:cNvPr id="25" name="Picture 24" descr="Logo&#10;&#10;Description automatically generated">
            <a:extLst>
              <a:ext uri="{FF2B5EF4-FFF2-40B4-BE49-F238E27FC236}">
                <a16:creationId xmlns:a16="http://schemas.microsoft.com/office/drawing/2014/main" id="{DFFD78C3-7243-6C01-E04D-9B4A6E7B41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2346" y="5931276"/>
            <a:ext cx="725226" cy="725226"/>
          </a:xfrm>
          <a:prstGeom prst="rect">
            <a:avLst/>
          </a:prstGeom>
        </p:spPr>
      </p:pic>
      <p:pic>
        <p:nvPicPr>
          <p:cNvPr id="26" name="Picture 25" descr="Logo&#10;&#10;Description automatically generated">
            <a:extLst>
              <a:ext uri="{FF2B5EF4-FFF2-40B4-BE49-F238E27FC236}">
                <a16:creationId xmlns:a16="http://schemas.microsoft.com/office/drawing/2014/main" id="{25CEADF8-F01A-4319-92D6-B173FEECBE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81713" y="6152780"/>
            <a:ext cx="996205" cy="282218"/>
          </a:xfrm>
          <a:prstGeom prst="rect">
            <a:avLst/>
          </a:prstGeom>
        </p:spPr>
      </p:pic>
    </p:spTree>
    <p:extLst>
      <p:ext uri="{BB962C8B-B14F-4D97-AF65-F5344CB8AC3E}">
        <p14:creationId xmlns:p14="http://schemas.microsoft.com/office/powerpoint/2010/main" val="28592276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E491BB4-D68E-A0BE-CE15-AF9B583076D9}"/>
              </a:ext>
            </a:extLst>
          </p:cNvPr>
          <p:cNvPicPr>
            <a:picLocks noChangeAspect="1"/>
          </p:cNvPicPr>
          <p:nvPr/>
        </p:nvPicPr>
        <p:blipFill rotWithShape="1">
          <a:blip r:embed="rId2" cstate="screen">
            <a:alphaModFix amt="16000"/>
            <a:extLst>
              <a:ext uri="{28A0092B-C50C-407E-A947-70E740481C1C}">
                <a14:useLocalDpi xmlns:a14="http://schemas.microsoft.com/office/drawing/2010/main"/>
              </a:ext>
            </a:extLst>
          </a:blip>
          <a:srcRect l="11123" t="3492" r="11123" b="3133"/>
          <a:stretch/>
        </p:blipFill>
        <p:spPr>
          <a:xfrm>
            <a:off x="-2" y="0"/>
            <a:ext cx="12192002" cy="6884505"/>
          </a:xfrm>
          <a:prstGeom prst="rect">
            <a:avLst/>
          </a:prstGeom>
        </p:spPr>
      </p:pic>
      <p:grpSp>
        <p:nvGrpSpPr>
          <p:cNvPr id="3" name="Group 2">
            <a:extLst>
              <a:ext uri="{FF2B5EF4-FFF2-40B4-BE49-F238E27FC236}">
                <a16:creationId xmlns:a16="http://schemas.microsoft.com/office/drawing/2014/main" id="{AB1403B4-2C23-6E23-2A78-D611ACDD39BA}"/>
              </a:ext>
            </a:extLst>
          </p:cNvPr>
          <p:cNvGrpSpPr/>
          <p:nvPr/>
        </p:nvGrpSpPr>
        <p:grpSpPr>
          <a:xfrm>
            <a:off x="-2" y="1195694"/>
            <a:ext cx="12192002" cy="4162187"/>
            <a:chOff x="-2" y="1348097"/>
            <a:chExt cx="12192002" cy="4162187"/>
          </a:xfrm>
        </p:grpSpPr>
        <p:sp>
          <p:nvSpPr>
            <p:cNvPr id="4" name="Rectangle 3">
              <a:extLst>
                <a:ext uri="{FF2B5EF4-FFF2-40B4-BE49-F238E27FC236}">
                  <a16:creationId xmlns:a16="http://schemas.microsoft.com/office/drawing/2014/main" id="{C4908527-4323-11B4-E244-B2BF69B5105A}"/>
                </a:ext>
              </a:extLst>
            </p:cNvPr>
            <p:cNvSpPr/>
            <p:nvPr/>
          </p:nvSpPr>
          <p:spPr>
            <a:xfrm>
              <a:off x="-2" y="1348097"/>
              <a:ext cx="12192002" cy="4162187"/>
            </a:xfrm>
            <a:prstGeom prst="rect">
              <a:avLst/>
            </a:prstGeom>
            <a:solidFill>
              <a:srgbClr val="4FC3EB">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A2DFCC3E-9EA0-CEBB-FEEE-C1BE8FC6717D}"/>
                </a:ext>
              </a:extLst>
            </p:cNvPr>
            <p:cNvSpPr txBox="1">
              <a:spLocks/>
            </p:cNvSpPr>
            <p:nvPr/>
          </p:nvSpPr>
          <p:spPr>
            <a:xfrm>
              <a:off x="3553608" y="4073922"/>
              <a:ext cx="5084785" cy="6282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GROUP ACTIVITY</a:t>
              </a:r>
            </a:p>
          </p:txBody>
        </p:sp>
        <p:sp>
          <p:nvSpPr>
            <p:cNvPr id="6" name="Oval 5">
              <a:extLst>
                <a:ext uri="{FF2B5EF4-FFF2-40B4-BE49-F238E27FC236}">
                  <a16:creationId xmlns:a16="http://schemas.microsoft.com/office/drawing/2014/main" id="{DD5A0527-1C08-C3B7-5F44-5DC45649C49E}"/>
                </a:ext>
              </a:extLst>
            </p:cNvPr>
            <p:cNvSpPr/>
            <p:nvPr/>
          </p:nvSpPr>
          <p:spPr>
            <a:xfrm>
              <a:off x="5322447" y="2155973"/>
              <a:ext cx="1547106" cy="1547106"/>
            </a:xfrm>
            <a:prstGeom prst="ellipse">
              <a:avLst/>
            </a:prstGeom>
            <a:solidFill>
              <a:schemeClr val="bg1"/>
            </a:solidFill>
            <a:ln w="2857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ectangle 7">
            <a:extLst>
              <a:ext uri="{FF2B5EF4-FFF2-40B4-BE49-F238E27FC236}">
                <a16:creationId xmlns:a16="http://schemas.microsoft.com/office/drawing/2014/main" id="{0D323BC3-B832-0EE5-36F8-BB70C6205E72}"/>
              </a:ext>
            </a:extLst>
          </p:cNvPr>
          <p:cNvSpPr/>
          <p:nvPr/>
        </p:nvSpPr>
        <p:spPr>
          <a:xfrm>
            <a:off x="0" y="6629997"/>
            <a:ext cx="12192001" cy="228003"/>
          </a:xfrm>
          <a:prstGeom prst="rect">
            <a:avLst/>
          </a:prstGeom>
          <a:solidFill>
            <a:srgbClr val="4FC3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Logo&#10;&#10;Description automatically generated">
            <a:extLst>
              <a:ext uri="{FF2B5EF4-FFF2-40B4-BE49-F238E27FC236}">
                <a16:creationId xmlns:a16="http://schemas.microsoft.com/office/drawing/2014/main" id="{F913EE55-DE2C-5E8F-0C22-11F754B61C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2346" y="5931276"/>
            <a:ext cx="725226" cy="725226"/>
          </a:xfrm>
          <a:prstGeom prst="rect">
            <a:avLst/>
          </a:prstGeom>
        </p:spPr>
      </p:pic>
      <p:pic>
        <p:nvPicPr>
          <p:cNvPr id="10" name="Picture 9" descr="Icon&#10;&#10;Description automatically generated">
            <a:extLst>
              <a:ext uri="{FF2B5EF4-FFF2-40B4-BE49-F238E27FC236}">
                <a16:creationId xmlns:a16="http://schemas.microsoft.com/office/drawing/2014/main" id="{3673338C-17A1-8CC1-D71B-9C565D775B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72124" y="2253248"/>
            <a:ext cx="1047750" cy="1047750"/>
          </a:xfrm>
          <a:prstGeom prst="rect">
            <a:avLst/>
          </a:prstGeom>
        </p:spPr>
      </p:pic>
    </p:spTree>
    <p:extLst>
      <p:ext uri="{BB962C8B-B14F-4D97-AF65-F5344CB8AC3E}">
        <p14:creationId xmlns:p14="http://schemas.microsoft.com/office/powerpoint/2010/main" val="3855792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7783A79-7F9F-4D12-ABC4-35DCA0DEB98F}"/>
              </a:ext>
            </a:extLst>
          </p:cNvPr>
          <p:cNvPicPr>
            <a:picLocks noChangeAspect="1"/>
          </p:cNvPicPr>
          <p:nvPr/>
        </p:nvPicPr>
        <p:blipFill rotWithShape="1">
          <a:blip r:embed="rId3" cstate="screen">
            <a:alphaModFix amt="16000"/>
            <a:extLst>
              <a:ext uri="{28A0092B-C50C-407E-A947-70E740481C1C}">
                <a14:useLocalDpi xmlns:a14="http://schemas.microsoft.com/office/drawing/2010/main"/>
              </a:ext>
            </a:extLst>
          </a:blip>
          <a:srcRect l="11122" t="3492" r="68076" b="3133"/>
          <a:stretch/>
        </p:blipFill>
        <p:spPr>
          <a:xfrm>
            <a:off x="-2" y="0"/>
            <a:ext cx="3261814" cy="6884505"/>
          </a:xfrm>
          <a:prstGeom prst="rect">
            <a:avLst/>
          </a:prstGeom>
        </p:spPr>
      </p:pic>
      <p:sp>
        <p:nvSpPr>
          <p:cNvPr id="4" name="Rectangle 3">
            <a:extLst>
              <a:ext uri="{FF2B5EF4-FFF2-40B4-BE49-F238E27FC236}">
                <a16:creationId xmlns:a16="http://schemas.microsoft.com/office/drawing/2014/main" id="{A4355A17-D3BB-41C0-B986-4CC9677C7136}"/>
              </a:ext>
            </a:extLst>
          </p:cNvPr>
          <p:cNvSpPr/>
          <p:nvPr/>
        </p:nvSpPr>
        <p:spPr>
          <a:xfrm>
            <a:off x="0" y="6656502"/>
            <a:ext cx="12192001" cy="228003"/>
          </a:xfrm>
          <a:prstGeom prst="rect">
            <a:avLst/>
          </a:prstGeom>
          <a:solidFill>
            <a:srgbClr val="4FC3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ogo&#10;&#10;Description automatically generated">
            <a:extLst>
              <a:ext uri="{FF2B5EF4-FFF2-40B4-BE49-F238E27FC236}">
                <a16:creationId xmlns:a16="http://schemas.microsoft.com/office/drawing/2014/main" id="{FEDEFCC6-64D5-44CE-8EAC-1AB6464F7F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22346" y="5931276"/>
            <a:ext cx="725226" cy="725226"/>
          </a:xfrm>
          <a:prstGeom prst="rect">
            <a:avLst/>
          </a:prstGeom>
        </p:spPr>
      </p:pic>
      <p:sp>
        <p:nvSpPr>
          <p:cNvPr id="7" name="Rectangle 6">
            <a:extLst>
              <a:ext uri="{FF2B5EF4-FFF2-40B4-BE49-F238E27FC236}">
                <a16:creationId xmlns:a16="http://schemas.microsoft.com/office/drawing/2014/main" id="{596610C4-DD14-4648-8E7D-32E0B4D3A29D}"/>
              </a:ext>
            </a:extLst>
          </p:cNvPr>
          <p:cNvSpPr/>
          <p:nvPr/>
        </p:nvSpPr>
        <p:spPr>
          <a:xfrm>
            <a:off x="-3" y="1237179"/>
            <a:ext cx="3261815" cy="4162187"/>
          </a:xfrm>
          <a:prstGeom prst="rect">
            <a:avLst/>
          </a:prstGeom>
          <a:solidFill>
            <a:srgbClr val="4FC3EB">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0B554C96-3B20-42DB-B815-4A8F7C23DE3F}"/>
              </a:ext>
            </a:extLst>
          </p:cNvPr>
          <p:cNvSpPr txBox="1">
            <a:spLocks/>
          </p:cNvSpPr>
          <p:nvPr/>
        </p:nvSpPr>
        <p:spPr>
          <a:xfrm>
            <a:off x="591588" y="3004124"/>
            <a:ext cx="2122845" cy="6282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AGENDA</a:t>
            </a:r>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2" name="Picture 11" descr="Logo&#10;&#10;Description automatically generated">
            <a:extLst>
              <a:ext uri="{FF2B5EF4-FFF2-40B4-BE49-F238E27FC236}">
                <a16:creationId xmlns:a16="http://schemas.microsoft.com/office/drawing/2014/main" id="{52C9F923-AF2E-A772-FB0F-86159C160E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81713" y="6152780"/>
            <a:ext cx="996205" cy="282218"/>
          </a:xfrm>
          <a:prstGeom prst="rect">
            <a:avLst/>
          </a:prstGeom>
        </p:spPr>
      </p:pic>
      <p:grpSp>
        <p:nvGrpSpPr>
          <p:cNvPr id="20" name="Group 19">
            <a:extLst>
              <a:ext uri="{FF2B5EF4-FFF2-40B4-BE49-F238E27FC236}">
                <a16:creationId xmlns:a16="http://schemas.microsoft.com/office/drawing/2014/main" id="{54185221-DFA2-A37F-898E-5A3F1D7AF6C7}"/>
              </a:ext>
            </a:extLst>
          </p:cNvPr>
          <p:cNvGrpSpPr/>
          <p:nvPr/>
        </p:nvGrpSpPr>
        <p:grpSpPr>
          <a:xfrm>
            <a:off x="3919086" y="652456"/>
            <a:ext cx="7040551" cy="614149"/>
            <a:chOff x="3984771" y="644203"/>
            <a:chExt cx="7040551" cy="614149"/>
          </a:xfrm>
        </p:grpSpPr>
        <p:sp>
          <p:nvSpPr>
            <p:cNvPr id="23" name="TextBox 22">
              <a:extLst>
                <a:ext uri="{FF2B5EF4-FFF2-40B4-BE49-F238E27FC236}">
                  <a16:creationId xmlns:a16="http://schemas.microsoft.com/office/drawing/2014/main" id="{2E7C71C0-3A3B-78C5-5026-D94BBE2CA929}"/>
                </a:ext>
              </a:extLst>
            </p:cNvPr>
            <p:cNvSpPr txBox="1"/>
            <p:nvPr/>
          </p:nvSpPr>
          <p:spPr>
            <a:xfrm>
              <a:off x="4800244" y="751222"/>
              <a:ext cx="6225078" cy="400110"/>
            </a:xfrm>
            <a:prstGeom prst="rect">
              <a:avLst/>
            </a:prstGeom>
            <a:noFill/>
          </p:spPr>
          <p:txBody>
            <a:bodyPr wrap="square">
              <a:spAutoFit/>
            </a:bodyPr>
            <a:lstStyle/>
            <a:p>
              <a:r>
                <a:rPr lang="en-US" sz="2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Welcome</a:t>
              </a:r>
            </a:p>
          </p:txBody>
        </p:sp>
        <p:sp>
          <p:nvSpPr>
            <p:cNvPr id="25" name="Oval 24">
              <a:extLst>
                <a:ext uri="{FF2B5EF4-FFF2-40B4-BE49-F238E27FC236}">
                  <a16:creationId xmlns:a16="http://schemas.microsoft.com/office/drawing/2014/main" id="{38D80C7C-5D2F-B88B-DE6B-6FA7F0E6808C}"/>
                </a:ext>
              </a:extLst>
            </p:cNvPr>
            <p:cNvSpPr/>
            <p:nvPr/>
          </p:nvSpPr>
          <p:spPr>
            <a:xfrm>
              <a:off x="3984771" y="644203"/>
              <a:ext cx="614149" cy="614149"/>
            </a:xfrm>
            <a:prstGeom prst="ellipse">
              <a:avLst/>
            </a:prstGeom>
            <a:solidFill>
              <a:srgbClr val="F7AB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latin typeface="Open Sans" panose="020B0606030504020204" pitchFamily="34" charset="0"/>
                  <a:ea typeface="Open Sans" panose="020B0606030504020204" pitchFamily="34" charset="0"/>
                  <a:cs typeface="Open Sans" panose="020B0606030504020204" pitchFamily="34" charset="0"/>
                </a:rPr>
                <a:t>1</a:t>
              </a:r>
            </a:p>
          </p:txBody>
        </p:sp>
      </p:grpSp>
      <p:grpSp>
        <p:nvGrpSpPr>
          <p:cNvPr id="26" name="Group 25">
            <a:extLst>
              <a:ext uri="{FF2B5EF4-FFF2-40B4-BE49-F238E27FC236}">
                <a16:creationId xmlns:a16="http://schemas.microsoft.com/office/drawing/2014/main" id="{7CCA6F32-A6A6-26FF-113A-A671C0690D08}"/>
              </a:ext>
            </a:extLst>
          </p:cNvPr>
          <p:cNvGrpSpPr/>
          <p:nvPr/>
        </p:nvGrpSpPr>
        <p:grpSpPr>
          <a:xfrm>
            <a:off x="3919086" y="1506426"/>
            <a:ext cx="7040551" cy="614149"/>
            <a:chOff x="3984771" y="2542423"/>
            <a:chExt cx="7040551" cy="614149"/>
          </a:xfrm>
        </p:grpSpPr>
        <p:sp>
          <p:nvSpPr>
            <p:cNvPr id="27" name="Oval 26">
              <a:extLst>
                <a:ext uri="{FF2B5EF4-FFF2-40B4-BE49-F238E27FC236}">
                  <a16:creationId xmlns:a16="http://schemas.microsoft.com/office/drawing/2014/main" id="{EC09D296-F13C-6693-D960-71CD06B8DF2B}"/>
                </a:ext>
              </a:extLst>
            </p:cNvPr>
            <p:cNvSpPr/>
            <p:nvPr/>
          </p:nvSpPr>
          <p:spPr>
            <a:xfrm>
              <a:off x="3984771" y="2542423"/>
              <a:ext cx="614149" cy="614149"/>
            </a:xfrm>
            <a:prstGeom prst="ellipse">
              <a:avLst/>
            </a:prstGeom>
            <a:solidFill>
              <a:srgbClr val="F7AB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latin typeface="Open Sans" panose="020B0606030504020204" pitchFamily="34" charset="0"/>
                  <a:ea typeface="Open Sans" panose="020B0606030504020204" pitchFamily="34" charset="0"/>
                  <a:cs typeface="Open Sans" panose="020B0606030504020204" pitchFamily="34" charset="0"/>
                </a:rPr>
                <a:t>2</a:t>
              </a:r>
            </a:p>
          </p:txBody>
        </p:sp>
        <p:sp>
          <p:nvSpPr>
            <p:cNvPr id="28" name="TextBox 27">
              <a:extLst>
                <a:ext uri="{FF2B5EF4-FFF2-40B4-BE49-F238E27FC236}">
                  <a16:creationId xmlns:a16="http://schemas.microsoft.com/office/drawing/2014/main" id="{AF0B382F-FC52-F990-1ED6-8007B6C918BE}"/>
                </a:ext>
              </a:extLst>
            </p:cNvPr>
            <p:cNvSpPr txBox="1"/>
            <p:nvPr/>
          </p:nvSpPr>
          <p:spPr>
            <a:xfrm>
              <a:off x="4800244" y="2649442"/>
              <a:ext cx="6225078" cy="400110"/>
            </a:xfrm>
            <a:prstGeom prst="rect">
              <a:avLst/>
            </a:prstGeom>
            <a:noFill/>
          </p:spPr>
          <p:txBody>
            <a:bodyPr wrap="square">
              <a:spAutoFit/>
            </a:bodyPr>
            <a:lstStyle/>
            <a:p>
              <a:r>
                <a:rPr lang="en-US" sz="2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The urgent inclusive development imperative</a:t>
              </a:r>
            </a:p>
          </p:txBody>
        </p:sp>
      </p:grpSp>
      <p:grpSp>
        <p:nvGrpSpPr>
          <p:cNvPr id="29" name="Group 28">
            <a:extLst>
              <a:ext uri="{FF2B5EF4-FFF2-40B4-BE49-F238E27FC236}">
                <a16:creationId xmlns:a16="http://schemas.microsoft.com/office/drawing/2014/main" id="{25F75C94-DB69-475D-D083-EC130D5A8ED9}"/>
              </a:ext>
            </a:extLst>
          </p:cNvPr>
          <p:cNvGrpSpPr/>
          <p:nvPr/>
        </p:nvGrpSpPr>
        <p:grpSpPr>
          <a:xfrm>
            <a:off x="3919086" y="2360396"/>
            <a:ext cx="7615641" cy="707886"/>
            <a:chOff x="3984771" y="3504429"/>
            <a:chExt cx="7615641" cy="707886"/>
          </a:xfrm>
        </p:grpSpPr>
        <p:sp>
          <p:nvSpPr>
            <p:cNvPr id="30" name="Oval 29">
              <a:extLst>
                <a:ext uri="{FF2B5EF4-FFF2-40B4-BE49-F238E27FC236}">
                  <a16:creationId xmlns:a16="http://schemas.microsoft.com/office/drawing/2014/main" id="{D10322AF-8A69-2629-F5EE-B2B147412545}"/>
                </a:ext>
              </a:extLst>
            </p:cNvPr>
            <p:cNvSpPr/>
            <p:nvPr/>
          </p:nvSpPr>
          <p:spPr>
            <a:xfrm>
              <a:off x="3984771" y="3551298"/>
              <a:ext cx="614149" cy="614149"/>
            </a:xfrm>
            <a:prstGeom prst="ellipse">
              <a:avLst/>
            </a:prstGeom>
            <a:solidFill>
              <a:srgbClr val="F7AB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latin typeface="Open Sans" panose="020B0606030504020204" pitchFamily="34" charset="0"/>
                  <a:ea typeface="Open Sans" panose="020B0606030504020204" pitchFamily="34" charset="0"/>
                  <a:cs typeface="Open Sans" panose="020B0606030504020204" pitchFamily="34" charset="0"/>
                </a:rPr>
                <a:t>3</a:t>
              </a:r>
            </a:p>
          </p:txBody>
        </p:sp>
        <p:sp>
          <p:nvSpPr>
            <p:cNvPr id="31" name="TextBox 30">
              <a:extLst>
                <a:ext uri="{FF2B5EF4-FFF2-40B4-BE49-F238E27FC236}">
                  <a16:creationId xmlns:a16="http://schemas.microsoft.com/office/drawing/2014/main" id="{7476196B-7F28-1141-01B2-A640EC19FB92}"/>
                </a:ext>
              </a:extLst>
            </p:cNvPr>
            <p:cNvSpPr txBox="1"/>
            <p:nvPr/>
          </p:nvSpPr>
          <p:spPr>
            <a:xfrm>
              <a:off x="4800244" y="3504429"/>
              <a:ext cx="6800168" cy="707886"/>
            </a:xfrm>
            <a:prstGeom prst="rect">
              <a:avLst/>
            </a:prstGeom>
            <a:noFill/>
          </p:spPr>
          <p:txBody>
            <a:bodyPr wrap="square">
              <a:spAutoFit/>
            </a:bodyPr>
            <a:lstStyle/>
            <a:p>
              <a:r>
                <a:rPr lang="en-US" sz="2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Understanding data opportunities: Introducing the Gender Data Compass</a:t>
              </a:r>
            </a:p>
          </p:txBody>
        </p:sp>
      </p:grpSp>
      <p:grpSp>
        <p:nvGrpSpPr>
          <p:cNvPr id="32" name="Group 31">
            <a:extLst>
              <a:ext uri="{FF2B5EF4-FFF2-40B4-BE49-F238E27FC236}">
                <a16:creationId xmlns:a16="http://schemas.microsoft.com/office/drawing/2014/main" id="{66D8C4BA-72C4-CE55-FB70-E5E9A13CD11F}"/>
              </a:ext>
            </a:extLst>
          </p:cNvPr>
          <p:cNvGrpSpPr/>
          <p:nvPr/>
        </p:nvGrpSpPr>
        <p:grpSpPr>
          <a:xfrm>
            <a:off x="3919086" y="3308103"/>
            <a:ext cx="7615641" cy="707886"/>
            <a:chOff x="3984771" y="4412925"/>
            <a:chExt cx="7615641" cy="707886"/>
          </a:xfrm>
        </p:grpSpPr>
        <p:sp>
          <p:nvSpPr>
            <p:cNvPr id="33" name="Oval 32">
              <a:extLst>
                <a:ext uri="{FF2B5EF4-FFF2-40B4-BE49-F238E27FC236}">
                  <a16:creationId xmlns:a16="http://schemas.microsoft.com/office/drawing/2014/main" id="{CE75B332-4451-08B8-AA05-A105486EAB64}"/>
                </a:ext>
              </a:extLst>
            </p:cNvPr>
            <p:cNvSpPr/>
            <p:nvPr/>
          </p:nvSpPr>
          <p:spPr>
            <a:xfrm>
              <a:off x="3984771" y="4459794"/>
              <a:ext cx="614149" cy="614149"/>
            </a:xfrm>
            <a:prstGeom prst="ellipse">
              <a:avLst/>
            </a:prstGeom>
            <a:solidFill>
              <a:srgbClr val="F7AB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latin typeface="Open Sans" panose="020B0606030504020204" pitchFamily="34" charset="0"/>
                  <a:ea typeface="Open Sans" panose="020B0606030504020204" pitchFamily="34" charset="0"/>
                  <a:cs typeface="Open Sans" panose="020B0606030504020204" pitchFamily="34" charset="0"/>
                </a:rPr>
                <a:t>4</a:t>
              </a:r>
            </a:p>
          </p:txBody>
        </p:sp>
        <p:sp>
          <p:nvSpPr>
            <p:cNvPr id="34" name="TextBox 33">
              <a:extLst>
                <a:ext uri="{FF2B5EF4-FFF2-40B4-BE49-F238E27FC236}">
                  <a16:creationId xmlns:a16="http://schemas.microsoft.com/office/drawing/2014/main" id="{0953B534-CC67-F7C6-945A-9B3D7737DD59}"/>
                </a:ext>
              </a:extLst>
            </p:cNvPr>
            <p:cNvSpPr txBox="1"/>
            <p:nvPr/>
          </p:nvSpPr>
          <p:spPr>
            <a:xfrm>
              <a:off x="4800244" y="4412925"/>
              <a:ext cx="6800168" cy="707886"/>
            </a:xfrm>
            <a:prstGeom prst="rect">
              <a:avLst/>
            </a:prstGeom>
            <a:noFill/>
          </p:spPr>
          <p:txBody>
            <a:bodyPr wrap="square">
              <a:spAutoFit/>
            </a:bodyPr>
            <a:lstStyle/>
            <a:p>
              <a:r>
                <a:rPr lang="en-US" sz="2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Planning for better gender data: Highlighting the BRIDGE toolkit</a:t>
              </a:r>
            </a:p>
          </p:txBody>
        </p:sp>
      </p:grpSp>
      <p:grpSp>
        <p:nvGrpSpPr>
          <p:cNvPr id="35" name="Group 34">
            <a:extLst>
              <a:ext uri="{FF2B5EF4-FFF2-40B4-BE49-F238E27FC236}">
                <a16:creationId xmlns:a16="http://schemas.microsoft.com/office/drawing/2014/main" id="{7250B046-3985-F60C-6E68-4417272BDF9F}"/>
              </a:ext>
            </a:extLst>
          </p:cNvPr>
          <p:cNvGrpSpPr/>
          <p:nvPr/>
        </p:nvGrpSpPr>
        <p:grpSpPr>
          <a:xfrm>
            <a:off x="3919086" y="4255810"/>
            <a:ext cx="7615641" cy="614149"/>
            <a:chOff x="3984771" y="5191651"/>
            <a:chExt cx="7615641" cy="614149"/>
          </a:xfrm>
        </p:grpSpPr>
        <p:sp>
          <p:nvSpPr>
            <p:cNvPr id="36" name="TextBox 35">
              <a:extLst>
                <a:ext uri="{FF2B5EF4-FFF2-40B4-BE49-F238E27FC236}">
                  <a16:creationId xmlns:a16="http://schemas.microsoft.com/office/drawing/2014/main" id="{1E551B05-9BD0-45AF-EEDB-597445071F46}"/>
                </a:ext>
              </a:extLst>
            </p:cNvPr>
            <p:cNvSpPr txBox="1"/>
            <p:nvPr/>
          </p:nvSpPr>
          <p:spPr>
            <a:xfrm>
              <a:off x="4800244" y="5298670"/>
              <a:ext cx="6800168" cy="400110"/>
            </a:xfrm>
            <a:prstGeom prst="rect">
              <a:avLst/>
            </a:prstGeom>
            <a:noFill/>
          </p:spPr>
          <p:txBody>
            <a:bodyPr wrap="square">
              <a:spAutoFit/>
            </a:bodyPr>
            <a:lstStyle/>
            <a:p>
              <a:r>
                <a:rPr lang="en-US" sz="2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Group activity</a:t>
              </a:r>
            </a:p>
          </p:txBody>
        </p:sp>
        <p:sp>
          <p:nvSpPr>
            <p:cNvPr id="37" name="Oval 36">
              <a:extLst>
                <a:ext uri="{FF2B5EF4-FFF2-40B4-BE49-F238E27FC236}">
                  <a16:creationId xmlns:a16="http://schemas.microsoft.com/office/drawing/2014/main" id="{344DA08E-A574-6558-E1BF-2C30B668098C}"/>
                </a:ext>
              </a:extLst>
            </p:cNvPr>
            <p:cNvSpPr/>
            <p:nvPr/>
          </p:nvSpPr>
          <p:spPr>
            <a:xfrm>
              <a:off x="3984771" y="5191651"/>
              <a:ext cx="614149" cy="614149"/>
            </a:xfrm>
            <a:prstGeom prst="ellipse">
              <a:avLst/>
            </a:prstGeom>
            <a:solidFill>
              <a:srgbClr val="F7AB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latin typeface="Open Sans" panose="020B0606030504020204" pitchFamily="34" charset="0"/>
                  <a:ea typeface="Open Sans" panose="020B0606030504020204" pitchFamily="34" charset="0"/>
                  <a:cs typeface="Open Sans" panose="020B0606030504020204" pitchFamily="34" charset="0"/>
                </a:rPr>
                <a:t>5</a:t>
              </a:r>
            </a:p>
          </p:txBody>
        </p:sp>
      </p:grpSp>
      <p:grpSp>
        <p:nvGrpSpPr>
          <p:cNvPr id="38" name="Group 37">
            <a:extLst>
              <a:ext uri="{FF2B5EF4-FFF2-40B4-BE49-F238E27FC236}">
                <a16:creationId xmlns:a16="http://schemas.microsoft.com/office/drawing/2014/main" id="{D8DA56AB-D0AD-6303-4562-9ED1D950ACBA}"/>
              </a:ext>
            </a:extLst>
          </p:cNvPr>
          <p:cNvGrpSpPr/>
          <p:nvPr/>
        </p:nvGrpSpPr>
        <p:grpSpPr>
          <a:xfrm>
            <a:off x="3919086" y="5109781"/>
            <a:ext cx="7615641" cy="614149"/>
            <a:chOff x="3984771" y="5191651"/>
            <a:chExt cx="7615641" cy="614149"/>
          </a:xfrm>
        </p:grpSpPr>
        <p:sp>
          <p:nvSpPr>
            <p:cNvPr id="39" name="TextBox 38">
              <a:extLst>
                <a:ext uri="{FF2B5EF4-FFF2-40B4-BE49-F238E27FC236}">
                  <a16:creationId xmlns:a16="http://schemas.microsoft.com/office/drawing/2014/main" id="{D054D67D-0B4C-5B18-9C6E-D57CDEA617A1}"/>
                </a:ext>
              </a:extLst>
            </p:cNvPr>
            <p:cNvSpPr txBox="1"/>
            <p:nvPr/>
          </p:nvSpPr>
          <p:spPr>
            <a:xfrm>
              <a:off x="4800244" y="5298670"/>
              <a:ext cx="6800168" cy="400110"/>
            </a:xfrm>
            <a:prstGeom prst="rect">
              <a:avLst/>
            </a:prstGeom>
            <a:noFill/>
          </p:spPr>
          <p:txBody>
            <a:bodyPr wrap="square">
              <a:spAutoFit/>
            </a:bodyPr>
            <a:lstStyle/>
            <a:p>
              <a:r>
                <a:rPr lang="en-US" sz="2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Panel discussion</a:t>
              </a:r>
            </a:p>
          </p:txBody>
        </p:sp>
        <p:sp>
          <p:nvSpPr>
            <p:cNvPr id="40" name="Oval 39">
              <a:extLst>
                <a:ext uri="{FF2B5EF4-FFF2-40B4-BE49-F238E27FC236}">
                  <a16:creationId xmlns:a16="http://schemas.microsoft.com/office/drawing/2014/main" id="{E58E2ADF-ABC6-EA08-B4FB-352DDFECAF5A}"/>
                </a:ext>
              </a:extLst>
            </p:cNvPr>
            <p:cNvSpPr/>
            <p:nvPr/>
          </p:nvSpPr>
          <p:spPr>
            <a:xfrm>
              <a:off x="3984771" y="5191651"/>
              <a:ext cx="614149" cy="614149"/>
            </a:xfrm>
            <a:prstGeom prst="ellipse">
              <a:avLst/>
            </a:prstGeom>
            <a:solidFill>
              <a:srgbClr val="F7AB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Open Sans" panose="020B0606030504020204" pitchFamily="34" charset="0"/>
                  <a:ea typeface="Open Sans" panose="020B0606030504020204" pitchFamily="34" charset="0"/>
                  <a:cs typeface="Open Sans" panose="020B0606030504020204" pitchFamily="34" charset="0"/>
                </a:rPr>
                <a:t>6</a:t>
              </a:r>
            </a:p>
          </p:txBody>
        </p:sp>
      </p:grpSp>
    </p:spTree>
    <p:extLst>
      <p:ext uri="{BB962C8B-B14F-4D97-AF65-F5344CB8AC3E}">
        <p14:creationId xmlns:p14="http://schemas.microsoft.com/office/powerpoint/2010/main" val="9141440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3D18C32-CE2E-43A8-52F2-3C96FB2752AC}"/>
              </a:ext>
            </a:extLst>
          </p:cNvPr>
          <p:cNvSpPr/>
          <p:nvPr/>
        </p:nvSpPr>
        <p:spPr>
          <a:xfrm>
            <a:off x="0" y="6656502"/>
            <a:ext cx="12192001" cy="228003"/>
          </a:xfrm>
          <a:prstGeom prst="rect">
            <a:avLst/>
          </a:prstGeom>
          <a:solidFill>
            <a:srgbClr val="4FC3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Logo&#10;&#10;Description automatically generated">
            <a:extLst>
              <a:ext uri="{FF2B5EF4-FFF2-40B4-BE49-F238E27FC236}">
                <a16:creationId xmlns:a16="http://schemas.microsoft.com/office/drawing/2014/main" id="{4F4902D7-D0B2-48F2-AF13-0F049B9EC3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2346" y="5931276"/>
            <a:ext cx="725226" cy="725226"/>
          </a:xfrm>
          <a:prstGeom prst="rect">
            <a:avLst/>
          </a:prstGeom>
        </p:spPr>
      </p:pic>
      <p:sp>
        <p:nvSpPr>
          <p:cNvPr id="4" name="Content Placeholder 2">
            <a:extLst>
              <a:ext uri="{FF2B5EF4-FFF2-40B4-BE49-F238E27FC236}">
                <a16:creationId xmlns:a16="http://schemas.microsoft.com/office/drawing/2014/main" id="{AF60ADE2-C96C-A05F-C17D-A70BF2D98619}"/>
              </a:ext>
            </a:extLst>
          </p:cNvPr>
          <p:cNvSpPr txBox="1">
            <a:spLocks/>
          </p:cNvSpPr>
          <p:nvPr/>
        </p:nvSpPr>
        <p:spPr>
          <a:xfrm>
            <a:off x="542924" y="1253331"/>
            <a:ext cx="10515600" cy="4351338"/>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Clr>
                <a:srgbClr val="FF981A"/>
              </a:buClr>
              <a:buNone/>
            </a:pPr>
            <a:r>
              <a:rPr lang="en-US" sz="2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Xanadu is a small, low-income imaginary country in Asia. The National Statistical Office (NSO) is undergoing a strategy refresh and recently reviewed their Gender Data Compass (GDC) country profile to compile a summary of the state of their gender data system to help identify new priorities and opportunities for improvement.  </a:t>
            </a:r>
          </a:p>
          <a:p>
            <a:pPr marL="0" indent="0">
              <a:spcAft>
                <a:spcPts val="1200"/>
              </a:spcAft>
              <a:buClr>
                <a:srgbClr val="FF981A"/>
              </a:buClr>
              <a:buNone/>
            </a:pPr>
            <a:r>
              <a:rPr lang="en-US" sz="2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Use the summary sheet to help provide guidance to the Xanadu NSO staff for their next strategy. Questions to consider include:</a:t>
            </a:r>
          </a:p>
          <a:p>
            <a:pPr>
              <a:spcAft>
                <a:spcPts val="1200"/>
              </a:spcAft>
              <a:buClr>
                <a:srgbClr val="FF981A"/>
              </a:buClr>
              <a:buFont typeface="Wingdings" pitchFamily="2" charset="2"/>
              <a:buChar char="§"/>
            </a:pPr>
            <a:r>
              <a:rPr lang="en-US" sz="2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Based on your experience, what topics or data instruments can the NSO easily prioritize to fill gender data gaps? </a:t>
            </a:r>
          </a:p>
          <a:p>
            <a:pPr>
              <a:spcAft>
                <a:spcPts val="1200"/>
              </a:spcAft>
              <a:buClr>
                <a:srgbClr val="FF981A"/>
              </a:buClr>
              <a:buFont typeface="Wingdings" pitchFamily="2" charset="2"/>
              <a:buChar char="§"/>
            </a:pPr>
            <a:r>
              <a:rPr lang="en-US" sz="2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Based on your experience, what is one way the NSO can coordinate and collaborate better with data producers and users across the National Statistical System? </a:t>
            </a:r>
          </a:p>
          <a:p>
            <a:pPr>
              <a:spcAft>
                <a:spcPts val="1200"/>
              </a:spcAft>
              <a:buClr>
                <a:srgbClr val="FF981A"/>
              </a:buClr>
              <a:buFont typeface="Wingdings" pitchFamily="2" charset="2"/>
              <a:buChar char="§"/>
            </a:pPr>
            <a:r>
              <a:rPr lang="en-US" sz="2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How can Xanadu ensure that more gender data are openly available?</a:t>
            </a:r>
          </a:p>
          <a:p>
            <a:pPr>
              <a:spcAft>
                <a:spcPts val="1200"/>
              </a:spcAft>
              <a:buClr>
                <a:srgbClr val="FF981A"/>
              </a:buClr>
              <a:buFont typeface="Wingdings" pitchFamily="2" charset="2"/>
              <a:buChar char="§"/>
            </a:pPr>
            <a:endParaRPr lang="en-US" sz="2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a:spcAft>
                <a:spcPts val="1200"/>
              </a:spcAft>
              <a:buClr>
                <a:srgbClr val="FF981A"/>
              </a:buClr>
              <a:buFont typeface="Wingdings" pitchFamily="2" charset="2"/>
              <a:buChar char="§"/>
            </a:pPr>
            <a:endParaRPr lang="en-US" sz="2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Title 1">
            <a:extLst>
              <a:ext uri="{FF2B5EF4-FFF2-40B4-BE49-F238E27FC236}">
                <a16:creationId xmlns:a16="http://schemas.microsoft.com/office/drawing/2014/main" id="{28435C8B-184D-AFE6-AF3A-83D221F205E6}"/>
              </a:ext>
            </a:extLst>
          </p:cNvPr>
          <p:cNvSpPr txBox="1">
            <a:spLocks/>
          </p:cNvSpPr>
          <p:nvPr/>
        </p:nvSpPr>
        <p:spPr>
          <a:xfrm>
            <a:off x="467955" y="418976"/>
            <a:ext cx="11030651" cy="6282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ACTIVITY INSTRUCTIONS</a:t>
            </a:r>
          </a:p>
        </p:txBody>
      </p:sp>
      <p:pic>
        <p:nvPicPr>
          <p:cNvPr id="6" name="Picture 5" descr="Logo&#10;&#10;Description automatically generated">
            <a:extLst>
              <a:ext uri="{FF2B5EF4-FFF2-40B4-BE49-F238E27FC236}">
                <a16:creationId xmlns:a16="http://schemas.microsoft.com/office/drawing/2014/main" id="{38FF5DA4-78AA-F1B9-5785-B7C197861F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81713" y="6152780"/>
            <a:ext cx="996205" cy="282218"/>
          </a:xfrm>
          <a:prstGeom prst="rect">
            <a:avLst/>
          </a:prstGeom>
        </p:spPr>
      </p:pic>
    </p:spTree>
    <p:extLst>
      <p:ext uri="{BB962C8B-B14F-4D97-AF65-F5344CB8AC3E}">
        <p14:creationId xmlns:p14="http://schemas.microsoft.com/office/powerpoint/2010/main" val="27616952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7" name="Picture 6">
            <a:extLst>
              <a:ext uri="{FF2B5EF4-FFF2-40B4-BE49-F238E27FC236}">
                <a16:creationId xmlns:a16="http://schemas.microsoft.com/office/drawing/2014/main" id="{B63A64AC-8DC1-4109-A1ED-31DFBA4732F7}"/>
              </a:ext>
            </a:extLst>
          </p:cNvPr>
          <p:cNvPicPr>
            <a:picLocks noChangeAspect="1"/>
          </p:cNvPicPr>
          <p:nvPr/>
        </p:nvPicPr>
        <p:blipFill>
          <a:blip r:embed="rId3" cstate="screen">
            <a:alphaModFix amt="52000"/>
            <a:extLst>
              <a:ext uri="{28A0092B-C50C-407E-A947-70E740481C1C}">
                <a14:useLocalDpi xmlns:a14="http://schemas.microsoft.com/office/drawing/2010/main"/>
              </a:ext>
            </a:extLst>
          </a:blip>
          <a:stretch>
            <a:fillRect/>
          </a:stretch>
        </p:blipFill>
        <p:spPr>
          <a:xfrm>
            <a:off x="-1" y="617154"/>
            <a:ext cx="12192001" cy="5732872"/>
          </a:xfrm>
          <a:prstGeom prst="rect">
            <a:avLst/>
          </a:prstGeom>
        </p:spPr>
      </p:pic>
      <p:sp>
        <p:nvSpPr>
          <p:cNvPr id="9" name="Rectangle 8">
            <a:extLst>
              <a:ext uri="{FF2B5EF4-FFF2-40B4-BE49-F238E27FC236}">
                <a16:creationId xmlns:a16="http://schemas.microsoft.com/office/drawing/2014/main" id="{2969AD46-6E13-46E3-B5A8-4D3114EA6F7F}"/>
              </a:ext>
            </a:extLst>
          </p:cNvPr>
          <p:cNvSpPr/>
          <p:nvPr/>
        </p:nvSpPr>
        <p:spPr>
          <a:xfrm>
            <a:off x="-1" y="1951629"/>
            <a:ext cx="12192000" cy="2155509"/>
          </a:xfrm>
          <a:prstGeom prst="rect">
            <a:avLst/>
          </a:prstGeom>
          <a:solidFill>
            <a:srgbClr val="4FC3EB">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EAE4849-C6FF-454A-BE18-F7AC241516F3}"/>
              </a:ext>
            </a:extLst>
          </p:cNvPr>
          <p:cNvSpPr/>
          <p:nvPr/>
        </p:nvSpPr>
        <p:spPr>
          <a:xfrm>
            <a:off x="-1" y="2122118"/>
            <a:ext cx="12192000" cy="1835733"/>
          </a:xfrm>
          <a:prstGeom prst="rect">
            <a:avLst/>
          </a:prstGeom>
          <a:solidFill>
            <a:srgbClr val="4FC3EB">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6D4AB2C-292C-4126-873D-5827FF93640D}"/>
              </a:ext>
            </a:extLst>
          </p:cNvPr>
          <p:cNvSpPr txBox="1"/>
          <p:nvPr/>
        </p:nvSpPr>
        <p:spPr>
          <a:xfrm>
            <a:off x="6445956" y="2682262"/>
            <a:ext cx="6096000" cy="646331"/>
          </a:xfrm>
          <a:prstGeom prst="rect">
            <a:avLst/>
          </a:prstGeom>
          <a:noFill/>
        </p:spPr>
        <p:txBody>
          <a:bodyPr wrap="square">
            <a:spAutoFit/>
          </a:bodyPr>
          <a:lstStyle/>
          <a:p>
            <a:r>
              <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rPr>
              <a:t>Data2x.org </a:t>
            </a:r>
            <a:r>
              <a:rPr lang="en-US"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opendatawatch.com</a:t>
            </a:r>
            <a:br>
              <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rPr>
              <a:t>@Data2X @</a:t>
            </a:r>
            <a:r>
              <a:rPr lang="en-US"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OpenDataWatch</a:t>
            </a:r>
            <a:endParaRPr lang="en-US" b="1" dirty="0">
              <a:solidFill>
                <a:schemeClr val="bg1"/>
              </a:solidFill>
            </a:endParaRPr>
          </a:p>
        </p:txBody>
      </p:sp>
      <p:sp>
        <p:nvSpPr>
          <p:cNvPr id="12" name="TextBox 11">
            <a:extLst>
              <a:ext uri="{FF2B5EF4-FFF2-40B4-BE49-F238E27FC236}">
                <a16:creationId xmlns:a16="http://schemas.microsoft.com/office/drawing/2014/main" id="{AB3E755F-9C76-40CF-8332-33AAAFC0D6CF}"/>
              </a:ext>
            </a:extLst>
          </p:cNvPr>
          <p:cNvSpPr txBox="1"/>
          <p:nvPr/>
        </p:nvSpPr>
        <p:spPr>
          <a:xfrm>
            <a:off x="1264356" y="2651484"/>
            <a:ext cx="4336261" cy="707886"/>
          </a:xfrm>
          <a:prstGeom prst="rect">
            <a:avLst/>
          </a:prstGeom>
          <a:noFill/>
        </p:spPr>
        <p:txBody>
          <a:bodyPr wrap="square">
            <a:spAutoFit/>
          </a:bodyPr>
          <a:lstStyle/>
          <a:p>
            <a:pPr algn="r"/>
            <a:r>
              <a:rPr lang="en-US" sz="4000" b="1">
                <a:solidFill>
                  <a:schemeClr val="bg1"/>
                </a:solidFill>
                <a:latin typeface="Open Sans" panose="020B0606030504020204" pitchFamily="34" charset="0"/>
                <a:ea typeface="Open Sans" panose="020B0606030504020204" pitchFamily="34" charset="0"/>
                <a:cs typeface="Open Sans" panose="020B0606030504020204" pitchFamily="34" charset="0"/>
              </a:rPr>
              <a:t>THANK YOU</a:t>
            </a:r>
            <a:endParaRPr lang="en-US" sz="4000" b="1"/>
          </a:p>
        </p:txBody>
      </p:sp>
      <p:cxnSp>
        <p:nvCxnSpPr>
          <p:cNvPr id="11" name="Straight Connector 10">
            <a:extLst>
              <a:ext uri="{FF2B5EF4-FFF2-40B4-BE49-F238E27FC236}">
                <a16:creationId xmlns:a16="http://schemas.microsoft.com/office/drawing/2014/main" id="{3B3ECE1F-0DD1-4B7D-BC9D-E83AD832FCD0}"/>
              </a:ext>
            </a:extLst>
          </p:cNvPr>
          <p:cNvCxnSpPr>
            <a:cxnSpLocks/>
          </p:cNvCxnSpPr>
          <p:nvPr/>
        </p:nvCxnSpPr>
        <p:spPr>
          <a:xfrm>
            <a:off x="6095998" y="2494844"/>
            <a:ext cx="0" cy="1128889"/>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F0CC56BC-C0C4-4D53-8157-333B354450E0}"/>
              </a:ext>
            </a:extLst>
          </p:cNvPr>
          <p:cNvSpPr/>
          <p:nvPr/>
        </p:nvSpPr>
        <p:spPr>
          <a:xfrm>
            <a:off x="0" y="6629997"/>
            <a:ext cx="12192001" cy="228003"/>
          </a:xfrm>
          <a:prstGeom prst="rect">
            <a:avLst/>
          </a:prstGeom>
          <a:solidFill>
            <a:srgbClr val="4FC3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8D182C16-E8A9-75E9-18AC-2D481B18F45A}"/>
              </a:ext>
            </a:extLst>
          </p:cNvPr>
          <p:cNvGrpSpPr/>
          <p:nvPr/>
        </p:nvGrpSpPr>
        <p:grpSpPr>
          <a:xfrm>
            <a:off x="6947873" y="4841715"/>
            <a:ext cx="1085632" cy="1057973"/>
            <a:chOff x="5118300" y="4939802"/>
            <a:chExt cx="1085632" cy="1057973"/>
          </a:xfrm>
        </p:grpSpPr>
        <p:sp>
          <p:nvSpPr>
            <p:cNvPr id="3" name="Oval 2">
              <a:extLst>
                <a:ext uri="{FF2B5EF4-FFF2-40B4-BE49-F238E27FC236}">
                  <a16:creationId xmlns:a16="http://schemas.microsoft.com/office/drawing/2014/main" id="{AA6973D9-3D4E-8593-CCEE-694DB19EDD36}"/>
                </a:ext>
              </a:extLst>
            </p:cNvPr>
            <p:cNvSpPr/>
            <p:nvPr/>
          </p:nvSpPr>
          <p:spPr>
            <a:xfrm>
              <a:off x="5132130" y="4939802"/>
              <a:ext cx="1057973" cy="10579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Logo&#10;&#10;Description automatically generated">
              <a:extLst>
                <a:ext uri="{FF2B5EF4-FFF2-40B4-BE49-F238E27FC236}">
                  <a16:creationId xmlns:a16="http://schemas.microsoft.com/office/drawing/2014/main" id="{CACA320A-3FEA-75EC-1115-3D39E835EE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18300" y="4939802"/>
              <a:ext cx="1085632" cy="1057973"/>
            </a:xfrm>
            <a:prstGeom prst="rect">
              <a:avLst/>
            </a:prstGeom>
          </p:spPr>
        </p:pic>
      </p:grpSp>
      <p:pic>
        <p:nvPicPr>
          <p:cNvPr id="5" name="Picture 4" descr="A black and orange logo&#10;&#10;Description automatically generated">
            <a:extLst>
              <a:ext uri="{FF2B5EF4-FFF2-40B4-BE49-F238E27FC236}">
                <a16:creationId xmlns:a16="http://schemas.microsoft.com/office/drawing/2014/main" id="{81805FC4-165B-1F6E-F6FA-77E742C112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65249" y="5105006"/>
            <a:ext cx="2050473" cy="531390"/>
          </a:xfrm>
          <a:prstGeom prst="rect">
            <a:avLst/>
          </a:prstGeom>
        </p:spPr>
      </p:pic>
    </p:spTree>
    <p:extLst>
      <p:ext uri="{BB962C8B-B14F-4D97-AF65-F5344CB8AC3E}">
        <p14:creationId xmlns:p14="http://schemas.microsoft.com/office/powerpoint/2010/main" val="3504308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C718DB6-B439-665C-E498-61001A3CAAB0}"/>
              </a:ext>
            </a:extLst>
          </p:cNvPr>
          <p:cNvPicPr>
            <a:picLocks noChangeAspect="1"/>
          </p:cNvPicPr>
          <p:nvPr/>
        </p:nvPicPr>
        <p:blipFill rotWithShape="1">
          <a:blip r:embed="rId3" cstate="screen">
            <a:alphaModFix amt="16000"/>
            <a:extLst>
              <a:ext uri="{28A0092B-C50C-407E-A947-70E740481C1C}">
                <a14:useLocalDpi xmlns:a14="http://schemas.microsoft.com/office/drawing/2010/main"/>
              </a:ext>
            </a:extLst>
          </a:blip>
          <a:srcRect l="11123" t="3492" r="11123" b="3133"/>
          <a:stretch/>
        </p:blipFill>
        <p:spPr>
          <a:xfrm>
            <a:off x="0" y="0"/>
            <a:ext cx="12192002" cy="6884505"/>
          </a:xfrm>
          <a:prstGeom prst="rect">
            <a:avLst/>
          </a:prstGeom>
        </p:spPr>
      </p:pic>
      <p:grpSp>
        <p:nvGrpSpPr>
          <p:cNvPr id="3" name="Group 2">
            <a:extLst>
              <a:ext uri="{FF2B5EF4-FFF2-40B4-BE49-F238E27FC236}">
                <a16:creationId xmlns:a16="http://schemas.microsoft.com/office/drawing/2014/main" id="{B7254B10-07F6-7CE3-58A8-75587B01DCC5}"/>
              </a:ext>
            </a:extLst>
          </p:cNvPr>
          <p:cNvGrpSpPr/>
          <p:nvPr/>
        </p:nvGrpSpPr>
        <p:grpSpPr>
          <a:xfrm>
            <a:off x="11420914" y="5862076"/>
            <a:ext cx="639120" cy="622838"/>
            <a:chOff x="5118300" y="4939802"/>
            <a:chExt cx="1085632" cy="1057973"/>
          </a:xfrm>
        </p:grpSpPr>
        <p:sp>
          <p:nvSpPr>
            <p:cNvPr id="4" name="Oval 3">
              <a:extLst>
                <a:ext uri="{FF2B5EF4-FFF2-40B4-BE49-F238E27FC236}">
                  <a16:creationId xmlns:a16="http://schemas.microsoft.com/office/drawing/2014/main" id="{C3882796-3B6F-7A83-212C-DB0A50B5144E}"/>
                </a:ext>
              </a:extLst>
            </p:cNvPr>
            <p:cNvSpPr/>
            <p:nvPr/>
          </p:nvSpPr>
          <p:spPr>
            <a:xfrm>
              <a:off x="5132130" y="4939802"/>
              <a:ext cx="1057973" cy="10579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ogo&#10;&#10;Description automatically generated">
              <a:extLst>
                <a:ext uri="{FF2B5EF4-FFF2-40B4-BE49-F238E27FC236}">
                  <a16:creationId xmlns:a16="http://schemas.microsoft.com/office/drawing/2014/main" id="{92CC0724-BC7C-055D-CDE8-748766B5F1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18300" y="4939802"/>
              <a:ext cx="1085632" cy="1057973"/>
            </a:xfrm>
            <a:prstGeom prst="rect">
              <a:avLst/>
            </a:prstGeom>
          </p:spPr>
        </p:pic>
      </p:grpSp>
      <p:sp>
        <p:nvSpPr>
          <p:cNvPr id="6" name="Title 1">
            <a:extLst>
              <a:ext uri="{FF2B5EF4-FFF2-40B4-BE49-F238E27FC236}">
                <a16:creationId xmlns:a16="http://schemas.microsoft.com/office/drawing/2014/main" id="{7522D5F6-156B-1CB1-1E58-794DA3006563}"/>
              </a:ext>
            </a:extLst>
          </p:cNvPr>
          <p:cNvSpPr txBox="1">
            <a:spLocks/>
          </p:cNvSpPr>
          <p:nvPr/>
        </p:nvSpPr>
        <p:spPr>
          <a:xfrm>
            <a:off x="467955" y="418976"/>
            <a:ext cx="11030651" cy="6282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chemeClr val="tx1">
                    <a:lumMod val="75000"/>
                    <a:lumOff val="25000"/>
                  </a:schemeClr>
                </a:solidFill>
                <a:latin typeface="Open Sans"/>
                <a:ea typeface="Open Sans"/>
                <a:cs typeface="Open Sans"/>
              </a:rPr>
              <a:t>WHY GENDER DATA MATTERS</a:t>
            </a:r>
            <a:endParaRPr lang="en-US" dirty="0">
              <a:solidFill>
                <a:schemeClr val="tx1">
                  <a:lumMod val="75000"/>
                  <a:lumOff val="25000"/>
                </a:schemeClr>
              </a:solidFill>
              <a:latin typeface="Open Sans"/>
              <a:ea typeface="Open Sans"/>
              <a:cs typeface="Open Sans"/>
            </a:endParaRPr>
          </a:p>
        </p:txBody>
      </p:sp>
      <p:sp>
        <p:nvSpPr>
          <p:cNvPr id="7" name="Rectangle 6">
            <a:extLst>
              <a:ext uri="{FF2B5EF4-FFF2-40B4-BE49-F238E27FC236}">
                <a16:creationId xmlns:a16="http://schemas.microsoft.com/office/drawing/2014/main" id="{09783A92-E84A-87B7-C90D-79D75FC23535}"/>
              </a:ext>
            </a:extLst>
          </p:cNvPr>
          <p:cNvSpPr/>
          <p:nvPr/>
        </p:nvSpPr>
        <p:spPr>
          <a:xfrm>
            <a:off x="0" y="6656502"/>
            <a:ext cx="12192001" cy="228003"/>
          </a:xfrm>
          <a:prstGeom prst="rect">
            <a:avLst/>
          </a:prstGeom>
          <a:solidFill>
            <a:srgbClr val="4FC3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A809B8EA-48F3-09E0-F1ED-4EB67D5BC611}"/>
              </a:ext>
            </a:extLst>
          </p:cNvPr>
          <p:cNvGrpSpPr/>
          <p:nvPr/>
        </p:nvGrpSpPr>
        <p:grpSpPr>
          <a:xfrm>
            <a:off x="7183487" y="2274896"/>
            <a:ext cx="1823658" cy="2449640"/>
            <a:chOff x="6368366" y="3654737"/>
            <a:chExt cx="1823658" cy="2449640"/>
          </a:xfrm>
        </p:grpSpPr>
        <p:sp>
          <p:nvSpPr>
            <p:cNvPr id="10" name="Rectangle 9">
              <a:extLst>
                <a:ext uri="{FF2B5EF4-FFF2-40B4-BE49-F238E27FC236}">
                  <a16:creationId xmlns:a16="http://schemas.microsoft.com/office/drawing/2014/main" id="{8CBC45ED-2A7B-C93B-99D1-0C93BEC383AA}"/>
                </a:ext>
              </a:extLst>
            </p:cNvPr>
            <p:cNvSpPr/>
            <p:nvPr/>
          </p:nvSpPr>
          <p:spPr>
            <a:xfrm>
              <a:off x="6567808" y="3654737"/>
              <a:ext cx="1424778" cy="1426416"/>
            </a:xfrm>
            <a:prstGeom prst="rect">
              <a:avLst/>
            </a:prstGeom>
            <a:solidFill>
              <a:srgbClr val="4FC3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F0603D27-EEFA-743B-C0DD-344C536212C9}"/>
                </a:ext>
              </a:extLst>
            </p:cNvPr>
            <p:cNvSpPr txBox="1"/>
            <p:nvPr/>
          </p:nvSpPr>
          <p:spPr>
            <a:xfrm>
              <a:off x="6368366" y="5181047"/>
              <a:ext cx="1823658" cy="923330"/>
            </a:xfrm>
            <a:prstGeom prst="rect">
              <a:avLst/>
            </a:prstGeom>
            <a:noFill/>
          </p:spPr>
          <p:txBody>
            <a:bodyPr wrap="square">
              <a:spAutoFit/>
            </a:bodyPr>
            <a:lstStyle/>
            <a:p>
              <a:pPr algn="ctr"/>
              <a:r>
                <a:rPr lang="en-US" sz="18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Based on concepts that reflect diversity</a:t>
              </a:r>
            </a:p>
          </p:txBody>
        </p:sp>
        <p:pic>
          <p:nvPicPr>
            <p:cNvPr id="12" name="Picture 11" descr="Shape&#10;&#10;Description automatically generated">
              <a:extLst>
                <a:ext uri="{FF2B5EF4-FFF2-40B4-BE49-F238E27FC236}">
                  <a16:creationId xmlns:a16="http://schemas.microsoft.com/office/drawing/2014/main" id="{6A904901-B9B9-2B1D-9E1B-98BE7A9AAA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16833" y="3919653"/>
              <a:ext cx="926724" cy="926724"/>
            </a:xfrm>
            <a:prstGeom prst="rect">
              <a:avLst/>
            </a:prstGeom>
          </p:spPr>
        </p:pic>
      </p:grpSp>
      <p:grpSp>
        <p:nvGrpSpPr>
          <p:cNvPr id="29" name="Group 28">
            <a:extLst>
              <a:ext uri="{FF2B5EF4-FFF2-40B4-BE49-F238E27FC236}">
                <a16:creationId xmlns:a16="http://schemas.microsoft.com/office/drawing/2014/main" id="{47A6EBB6-5083-EE47-272A-8C0252575535}"/>
              </a:ext>
            </a:extLst>
          </p:cNvPr>
          <p:cNvGrpSpPr/>
          <p:nvPr/>
        </p:nvGrpSpPr>
        <p:grpSpPr>
          <a:xfrm>
            <a:off x="1017137" y="2269313"/>
            <a:ext cx="1823658" cy="2453101"/>
            <a:chOff x="1448723" y="1686344"/>
            <a:chExt cx="1823658" cy="2453101"/>
          </a:xfrm>
        </p:grpSpPr>
        <p:sp>
          <p:nvSpPr>
            <p:cNvPr id="8" name="Rectangle 7">
              <a:extLst>
                <a:ext uri="{FF2B5EF4-FFF2-40B4-BE49-F238E27FC236}">
                  <a16:creationId xmlns:a16="http://schemas.microsoft.com/office/drawing/2014/main" id="{E18C4ECF-AC93-CA4F-732E-A0826350E849}"/>
                </a:ext>
              </a:extLst>
            </p:cNvPr>
            <p:cNvSpPr/>
            <p:nvPr/>
          </p:nvSpPr>
          <p:spPr>
            <a:xfrm>
              <a:off x="1648163" y="1699706"/>
              <a:ext cx="1424778" cy="1426416"/>
            </a:xfrm>
            <a:prstGeom prst="rect">
              <a:avLst/>
            </a:prstGeom>
            <a:solidFill>
              <a:srgbClr val="4FC3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EC3D07D-A638-CF7C-78C2-98D5F6A0E937}"/>
                </a:ext>
              </a:extLst>
            </p:cNvPr>
            <p:cNvSpPr txBox="1"/>
            <p:nvPr/>
          </p:nvSpPr>
          <p:spPr>
            <a:xfrm>
              <a:off x="1448723" y="3216115"/>
              <a:ext cx="1823658" cy="923330"/>
            </a:xfrm>
            <a:prstGeom prst="rect">
              <a:avLst/>
            </a:prstGeom>
            <a:noFill/>
          </p:spPr>
          <p:txBody>
            <a:bodyPr wrap="square">
              <a:spAutoFit/>
            </a:bodyPr>
            <a:lstStyle/>
            <a:p>
              <a:pPr algn="ctr"/>
              <a:r>
                <a:rPr lang="en-US" sz="18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Data collected and presented by sex</a:t>
              </a:r>
            </a:p>
          </p:txBody>
        </p:sp>
        <p:pic>
          <p:nvPicPr>
            <p:cNvPr id="15" name="Picture 14" descr="Icon&#10;&#10;Description automatically generated">
              <a:extLst>
                <a:ext uri="{FF2B5EF4-FFF2-40B4-BE49-F238E27FC236}">
                  <a16:creationId xmlns:a16="http://schemas.microsoft.com/office/drawing/2014/main" id="{579D7855-1F43-6F2A-7F7E-3EF7460CC65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18912" y="1686344"/>
              <a:ext cx="1483280" cy="1483280"/>
            </a:xfrm>
            <a:prstGeom prst="rect">
              <a:avLst/>
            </a:prstGeom>
          </p:spPr>
        </p:pic>
      </p:grpSp>
      <p:grpSp>
        <p:nvGrpSpPr>
          <p:cNvPr id="16" name="Group 15">
            <a:extLst>
              <a:ext uri="{FF2B5EF4-FFF2-40B4-BE49-F238E27FC236}">
                <a16:creationId xmlns:a16="http://schemas.microsoft.com/office/drawing/2014/main" id="{C8E8027D-1DAF-2D18-68DB-2D51EC7914BC}"/>
              </a:ext>
            </a:extLst>
          </p:cNvPr>
          <p:cNvGrpSpPr/>
          <p:nvPr/>
        </p:nvGrpSpPr>
        <p:grpSpPr>
          <a:xfrm>
            <a:off x="3072587" y="2274896"/>
            <a:ext cx="1823658" cy="2162741"/>
            <a:chOff x="3884699" y="3654737"/>
            <a:chExt cx="1823658" cy="2162741"/>
          </a:xfrm>
        </p:grpSpPr>
        <p:sp>
          <p:nvSpPr>
            <p:cNvPr id="17" name="Rectangle 16">
              <a:extLst>
                <a:ext uri="{FF2B5EF4-FFF2-40B4-BE49-F238E27FC236}">
                  <a16:creationId xmlns:a16="http://schemas.microsoft.com/office/drawing/2014/main" id="{6A49B23C-958D-590F-E1B8-DC073A4DFEBD}"/>
                </a:ext>
              </a:extLst>
            </p:cNvPr>
            <p:cNvSpPr/>
            <p:nvPr/>
          </p:nvSpPr>
          <p:spPr>
            <a:xfrm>
              <a:off x="4084140" y="3654737"/>
              <a:ext cx="1424778" cy="1426416"/>
            </a:xfrm>
            <a:prstGeom prst="rect">
              <a:avLst/>
            </a:prstGeom>
            <a:solidFill>
              <a:srgbClr val="4FC3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6B41C44F-3898-8E27-53AF-74EE38385F69}"/>
                </a:ext>
              </a:extLst>
            </p:cNvPr>
            <p:cNvSpPr txBox="1"/>
            <p:nvPr/>
          </p:nvSpPr>
          <p:spPr>
            <a:xfrm>
              <a:off x="3884699" y="5171147"/>
              <a:ext cx="1823658" cy="646331"/>
            </a:xfrm>
            <a:prstGeom prst="rect">
              <a:avLst/>
            </a:prstGeom>
            <a:noFill/>
          </p:spPr>
          <p:txBody>
            <a:bodyPr wrap="square">
              <a:spAutoFit/>
            </a:bodyPr>
            <a:lstStyle/>
            <a:p>
              <a:pPr algn="ctr"/>
              <a:r>
                <a:rPr lang="en-US" sz="18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Data reflect gender issues</a:t>
              </a:r>
            </a:p>
          </p:txBody>
        </p:sp>
        <p:pic>
          <p:nvPicPr>
            <p:cNvPr id="19" name="Picture 18" descr="Icon&#10;&#10;Description automatically generated">
              <a:extLst>
                <a:ext uri="{FF2B5EF4-FFF2-40B4-BE49-F238E27FC236}">
                  <a16:creationId xmlns:a16="http://schemas.microsoft.com/office/drawing/2014/main" id="{903B58D7-68A0-9F6A-7629-B8A7563FF1C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57932" y="3826646"/>
              <a:ext cx="1097973" cy="1097973"/>
            </a:xfrm>
            <a:prstGeom prst="rect">
              <a:avLst/>
            </a:prstGeom>
          </p:spPr>
        </p:pic>
      </p:grpSp>
      <p:grpSp>
        <p:nvGrpSpPr>
          <p:cNvPr id="20" name="Group 19">
            <a:extLst>
              <a:ext uri="{FF2B5EF4-FFF2-40B4-BE49-F238E27FC236}">
                <a16:creationId xmlns:a16="http://schemas.microsoft.com/office/drawing/2014/main" id="{6764964B-3CED-9279-2128-E3CC031547A5}"/>
              </a:ext>
            </a:extLst>
          </p:cNvPr>
          <p:cNvGrpSpPr/>
          <p:nvPr/>
        </p:nvGrpSpPr>
        <p:grpSpPr>
          <a:xfrm>
            <a:off x="9238936" y="2274896"/>
            <a:ext cx="1823658" cy="2447518"/>
            <a:chOff x="8852033" y="3654737"/>
            <a:chExt cx="1823658" cy="2447518"/>
          </a:xfrm>
        </p:grpSpPr>
        <p:sp>
          <p:nvSpPr>
            <p:cNvPr id="21" name="Rectangle 20">
              <a:extLst>
                <a:ext uri="{FF2B5EF4-FFF2-40B4-BE49-F238E27FC236}">
                  <a16:creationId xmlns:a16="http://schemas.microsoft.com/office/drawing/2014/main" id="{580AEBC6-E4F5-58D2-57A1-5C0DFB3B8979}"/>
                </a:ext>
              </a:extLst>
            </p:cNvPr>
            <p:cNvSpPr/>
            <p:nvPr/>
          </p:nvSpPr>
          <p:spPr>
            <a:xfrm>
              <a:off x="9051476" y="3654737"/>
              <a:ext cx="1424778" cy="1426416"/>
            </a:xfrm>
            <a:prstGeom prst="rect">
              <a:avLst/>
            </a:prstGeom>
            <a:solidFill>
              <a:srgbClr val="4FC3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89E6B22C-717A-1395-2760-08679A1CFD3F}"/>
                </a:ext>
              </a:extLst>
            </p:cNvPr>
            <p:cNvSpPr txBox="1"/>
            <p:nvPr/>
          </p:nvSpPr>
          <p:spPr>
            <a:xfrm>
              <a:off x="8852033" y="5178925"/>
              <a:ext cx="1823658" cy="923330"/>
            </a:xfrm>
            <a:prstGeom prst="rect">
              <a:avLst/>
            </a:prstGeom>
            <a:noFill/>
          </p:spPr>
          <p:txBody>
            <a:bodyPr wrap="square">
              <a:spAutoFit/>
            </a:bodyPr>
            <a:lstStyle/>
            <a:p>
              <a:pPr algn="ctr"/>
              <a:r>
                <a:rPr lang="en-US" sz="18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Methods identify and address bias</a:t>
              </a:r>
            </a:p>
          </p:txBody>
        </p:sp>
        <p:pic>
          <p:nvPicPr>
            <p:cNvPr id="23" name="Picture 22" descr="Icon&#10;&#10;Description automatically generated">
              <a:extLst>
                <a:ext uri="{FF2B5EF4-FFF2-40B4-BE49-F238E27FC236}">
                  <a16:creationId xmlns:a16="http://schemas.microsoft.com/office/drawing/2014/main" id="{795C9720-97B0-36DE-4668-4339DDC280B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337870" y="3896941"/>
              <a:ext cx="938738" cy="938738"/>
            </a:xfrm>
            <a:prstGeom prst="rect">
              <a:avLst/>
            </a:prstGeom>
          </p:spPr>
        </p:pic>
      </p:grpSp>
      <p:grpSp>
        <p:nvGrpSpPr>
          <p:cNvPr id="27" name="Group 26">
            <a:extLst>
              <a:ext uri="{FF2B5EF4-FFF2-40B4-BE49-F238E27FC236}">
                <a16:creationId xmlns:a16="http://schemas.microsoft.com/office/drawing/2014/main" id="{683D1F24-E543-DFBD-AE06-C70A9F5C03B1}"/>
              </a:ext>
            </a:extLst>
          </p:cNvPr>
          <p:cNvGrpSpPr/>
          <p:nvPr/>
        </p:nvGrpSpPr>
        <p:grpSpPr>
          <a:xfrm>
            <a:off x="5128037" y="2272774"/>
            <a:ext cx="1823658" cy="2172641"/>
            <a:chOff x="5174223" y="1697584"/>
            <a:chExt cx="1823658" cy="2172641"/>
          </a:xfrm>
        </p:grpSpPr>
        <p:sp>
          <p:nvSpPr>
            <p:cNvPr id="24" name="Rectangle 23">
              <a:extLst>
                <a:ext uri="{FF2B5EF4-FFF2-40B4-BE49-F238E27FC236}">
                  <a16:creationId xmlns:a16="http://schemas.microsoft.com/office/drawing/2014/main" id="{9B36B300-B555-54A7-5896-A444ABF001F9}"/>
                </a:ext>
              </a:extLst>
            </p:cNvPr>
            <p:cNvSpPr/>
            <p:nvPr/>
          </p:nvSpPr>
          <p:spPr>
            <a:xfrm>
              <a:off x="5373665" y="1697584"/>
              <a:ext cx="1424778" cy="1426416"/>
            </a:xfrm>
            <a:prstGeom prst="rect">
              <a:avLst/>
            </a:prstGeom>
            <a:solidFill>
              <a:srgbClr val="FF98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981A"/>
                </a:highlight>
              </a:endParaRPr>
            </a:p>
          </p:txBody>
        </p:sp>
        <p:sp>
          <p:nvSpPr>
            <p:cNvPr id="25" name="TextBox 24">
              <a:extLst>
                <a:ext uri="{FF2B5EF4-FFF2-40B4-BE49-F238E27FC236}">
                  <a16:creationId xmlns:a16="http://schemas.microsoft.com/office/drawing/2014/main" id="{72E1A853-08B6-91E8-CA77-1DDCA2C7EFA5}"/>
                </a:ext>
              </a:extLst>
            </p:cNvPr>
            <p:cNvSpPr txBox="1"/>
            <p:nvPr/>
          </p:nvSpPr>
          <p:spPr>
            <a:xfrm>
              <a:off x="5174223" y="3223894"/>
              <a:ext cx="1823658" cy="646331"/>
            </a:xfrm>
            <a:prstGeom prst="rect">
              <a:avLst/>
            </a:prstGeom>
            <a:noFill/>
          </p:spPr>
          <p:txBody>
            <a:bodyPr wrap="square">
              <a:spAutoFit/>
            </a:bodyPr>
            <a:lstStyle/>
            <a:p>
              <a:pPr algn="ctr"/>
              <a:r>
                <a:rPr lang="en-US" sz="18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Intended to improve lives</a:t>
              </a:r>
            </a:p>
          </p:txBody>
        </p:sp>
        <p:pic>
          <p:nvPicPr>
            <p:cNvPr id="26" name="Picture 25" descr="Icon&#10;&#10;Description automatically generated">
              <a:extLst>
                <a:ext uri="{FF2B5EF4-FFF2-40B4-BE49-F238E27FC236}">
                  <a16:creationId xmlns:a16="http://schemas.microsoft.com/office/drawing/2014/main" id="{F675B68D-44E4-316D-2C58-3A7E8CCB728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47452" y="1780401"/>
              <a:ext cx="1297095" cy="1297095"/>
            </a:xfrm>
            <a:prstGeom prst="rect">
              <a:avLst/>
            </a:prstGeom>
          </p:spPr>
        </p:pic>
      </p:grpSp>
      <p:pic>
        <p:nvPicPr>
          <p:cNvPr id="13" name="Picture 12" descr="Logo&#10;&#10;Description automatically generated">
            <a:extLst>
              <a:ext uri="{FF2B5EF4-FFF2-40B4-BE49-F238E27FC236}">
                <a16:creationId xmlns:a16="http://schemas.microsoft.com/office/drawing/2014/main" id="{847F7F1D-EC59-7A83-9082-07DD3E2800B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381713" y="6152780"/>
            <a:ext cx="996205" cy="282218"/>
          </a:xfrm>
          <a:prstGeom prst="rect">
            <a:avLst/>
          </a:prstGeom>
        </p:spPr>
      </p:pic>
    </p:spTree>
    <p:extLst>
      <p:ext uri="{BB962C8B-B14F-4D97-AF65-F5344CB8AC3E}">
        <p14:creationId xmlns:p14="http://schemas.microsoft.com/office/powerpoint/2010/main" val="4038711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6B0E8A3-78D5-79C0-7748-045FA0B9E87A}"/>
              </a:ext>
            </a:extLst>
          </p:cNvPr>
          <p:cNvSpPr/>
          <p:nvPr/>
        </p:nvSpPr>
        <p:spPr>
          <a:xfrm>
            <a:off x="-1" y="1225979"/>
            <a:ext cx="12192002" cy="4162187"/>
          </a:xfrm>
          <a:prstGeom prst="rect">
            <a:avLst/>
          </a:prstGeom>
          <a:solidFill>
            <a:srgbClr val="4FC3EB">
              <a:alpha val="85000"/>
            </a:srgb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90FD70F-95E4-AE49-5A96-845634EF38D8}"/>
              </a:ext>
            </a:extLst>
          </p:cNvPr>
          <p:cNvSpPr/>
          <p:nvPr/>
        </p:nvSpPr>
        <p:spPr>
          <a:xfrm>
            <a:off x="0" y="6629997"/>
            <a:ext cx="12192001" cy="228003"/>
          </a:xfrm>
          <a:prstGeom prst="rect">
            <a:avLst/>
          </a:prstGeom>
          <a:solidFill>
            <a:srgbClr val="4FC3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ogo&#10;&#10;Description automatically generated">
            <a:extLst>
              <a:ext uri="{FF2B5EF4-FFF2-40B4-BE49-F238E27FC236}">
                <a16:creationId xmlns:a16="http://schemas.microsoft.com/office/drawing/2014/main" id="{653D6DE3-6560-DEB4-2F8A-D9CE872B2F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2346" y="5931276"/>
            <a:ext cx="725226" cy="725226"/>
          </a:xfrm>
          <a:prstGeom prst="rect">
            <a:avLst/>
          </a:prstGeom>
        </p:spPr>
      </p:pic>
      <p:sp>
        <p:nvSpPr>
          <p:cNvPr id="6" name="Title 1">
            <a:extLst>
              <a:ext uri="{FF2B5EF4-FFF2-40B4-BE49-F238E27FC236}">
                <a16:creationId xmlns:a16="http://schemas.microsoft.com/office/drawing/2014/main" id="{6BF35B96-04FB-2353-492A-D2BFD17744CF}"/>
              </a:ext>
            </a:extLst>
          </p:cNvPr>
          <p:cNvSpPr txBox="1">
            <a:spLocks/>
          </p:cNvSpPr>
          <p:nvPr/>
        </p:nvSpPr>
        <p:spPr>
          <a:xfrm>
            <a:off x="574201" y="2989596"/>
            <a:ext cx="2779223" cy="6282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DESPITE STRONG NEED FOR GENDER DATA,</a:t>
            </a:r>
          </a:p>
          <a:p>
            <a:r>
              <a:rPr lang="en-US"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MANY GAPS REMAIN</a:t>
            </a:r>
          </a:p>
        </p:txBody>
      </p:sp>
      <p:sp>
        <p:nvSpPr>
          <p:cNvPr id="7" name="Title 1">
            <a:extLst>
              <a:ext uri="{FF2B5EF4-FFF2-40B4-BE49-F238E27FC236}">
                <a16:creationId xmlns:a16="http://schemas.microsoft.com/office/drawing/2014/main" id="{F225ADF7-03D1-AA65-9F8E-E1E15A62C300}"/>
              </a:ext>
            </a:extLst>
          </p:cNvPr>
          <p:cNvSpPr txBox="1">
            <a:spLocks/>
          </p:cNvSpPr>
          <p:nvPr/>
        </p:nvSpPr>
        <p:spPr>
          <a:xfrm>
            <a:off x="3969567" y="3482027"/>
            <a:ext cx="1547107" cy="10964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a:solidFill>
                  <a:schemeClr val="bg1"/>
                </a:solidFill>
                <a:latin typeface="Open Sans" panose="020B0606030504020204" pitchFamily="34" charset="0"/>
                <a:ea typeface="Open Sans" panose="020B0606030504020204" pitchFamily="34" charset="0"/>
                <a:cs typeface="Open Sans" panose="020B0606030504020204" pitchFamily="34" charset="0"/>
              </a:rPr>
              <a:t>DATA</a:t>
            </a:r>
          </a:p>
        </p:txBody>
      </p:sp>
      <p:sp>
        <p:nvSpPr>
          <p:cNvPr id="8" name="Oval 7">
            <a:extLst>
              <a:ext uri="{FF2B5EF4-FFF2-40B4-BE49-F238E27FC236}">
                <a16:creationId xmlns:a16="http://schemas.microsoft.com/office/drawing/2014/main" id="{1DF1D986-5F88-643C-F784-DEA393A8986A}"/>
              </a:ext>
            </a:extLst>
          </p:cNvPr>
          <p:cNvSpPr/>
          <p:nvPr/>
        </p:nvSpPr>
        <p:spPr>
          <a:xfrm>
            <a:off x="3969567" y="2070786"/>
            <a:ext cx="1547106" cy="1547106"/>
          </a:xfrm>
          <a:prstGeom prst="ellipse">
            <a:avLst/>
          </a:prstGeom>
          <a:solidFill>
            <a:schemeClr val="bg1"/>
          </a:solidFill>
          <a:ln w="38100">
            <a:solidFill>
              <a:srgbClr val="FF981A"/>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A20F58C0-F905-4AA7-F967-C58EEDB070E9}"/>
              </a:ext>
            </a:extLst>
          </p:cNvPr>
          <p:cNvSpPr/>
          <p:nvPr/>
        </p:nvSpPr>
        <p:spPr>
          <a:xfrm>
            <a:off x="6624366" y="2070786"/>
            <a:ext cx="1547106" cy="1547106"/>
          </a:xfrm>
          <a:prstGeom prst="ellipse">
            <a:avLst/>
          </a:prstGeom>
          <a:solidFill>
            <a:schemeClr val="bg1"/>
          </a:solidFill>
          <a:ln w="38100">
            <a:solidFill>
              <a:srgbClr val="FF981A"/>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BA015E82-4BB9-69DA-6319-BED81807B7E9}"/>
              </a:ext>
            </a:extLst>
          </p:cNvPr>
          <p:cNvSpPr txBox="1">
            <a:spLocks/>
          </p:cNvSpPr>
          <p:nvPr/>
        </p:nvSpPr>
        <p:spPr>
          <a:xfrm>
            <a:off x="6483428" y="3482027"/>
            <a:ext cx="1828982" cy="10964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a:solidFill>
                  <a:schemeClr val="bg1"/>
                </a:solidFill>
                <a:latin typeface="Open Sans" panose="020B0606030504020204" pitchFamily="34" charset="0"/>
                <a:ea typeface="Open Sans" panose="020B0606030504020204" pitchFamily="34" charset="0"/>
                <a:cs typeface="Open Sans" panose="020B0606030504020204" pitchFamily="34" charset="0"/>
              </a:rPr>
              <a:t>FINANCING</a:t>
            </a:r>
          </a:p>
        </p:txBody>
      </p:sp>
      <p:sp>
        <p:nvSpPr>
          <p:cNvPr id="11" name="Oval 10">
            <a:extLst>
              <a:ext uri="{FF2B5EF4-FFF2-40B4-BE49-F238E27FC236}">
                <a16:creationId xmlns:a16="http://schemas.microsoft.com/office/drawing/2014/main" id="{E3266BEB-3774-F89D-9B59-BA7440AE3110}"/>
              </a:ext>
            </a:extLst>
          </p:cNvPr>
          <p:cNvSpPr/>
          <p:nvPr/>
        </p:nvSpPr>
        <p:spPr>
          <a:xfrm>
            <a:off x="9279165" y="2070786"/>
            <a:ext cx="1547106" cy="1547106"/>
          </a:xfrm>
          <a:prstGeom prst="ellipse">
            <a:avLst/>
          </a:prstGeom>
          <a:solidFill>
            <a:schemeClr val="bg1"/>
          </a:solidFill>
          <a:ln w="38100">
            <a:solidFill>
              <a:srgbClr val="FF981A"/>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848CB40E-4CCF-6F6B-645E-45A83D6669ED}"/>
              </a:ext>
            </a:extLst>
          </p:cNvPr>
          <p:cNvSpPr txBox="1">
            <a:spLocks/>
          </p:cNvSpPr>
          <p:nvPr/>
        </p:nvSpPr>
        <p:spPr>
          <a:xfrm>
            <a:off x="8928553" y="3482027"/>
            <a:ext cx="2248330" cy="10964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a:solidFill>
                  <a:schemeClr val="bg1"/>
                </a:solidFill>
                <a:latin typeface="Open Sans" panose="020B0606030504020204" pitchFamily="34" charset="0"/>
                <a:ea typeface="Open Sans" panose="020B0606030504020204" pitchFamily="34" charset="0"/>
                <a:cs typeface="Open Sans" panose="020B0606030504020204" pitchFamily="34" charset="0"/>
              </a:rPr>
              <a:t>COORDINATION</a:t>
            </a:r>
          </a:p>
        </p:txBody>
      </p:sp>
      <p:pic>
        <p:nvPicPr>
          <p:cNvPr id="13" name="Picture 12" descr="Icon&#10;&#10;Description automatically generated">
            <a:extLst>
              <a:ext uri="{FF2B5EF4-FFF2-40B4-BE49-F238E27FC236}">
                <a16:creationId xmlns:a16="http://schemas.microsoft.com/office/drawing/2014/main" id="{A396A65D-EC6B-FAAB-5884-01EBFC57F8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79758" y="2391703"/>
            <a:ext cx="926724" cy="926724"/>
          </a:xfrm>
          <a:prstGeom prst="rect">
            <a:avLst/>
          </a:prstGeom>
        </p:spPr>
      </p:pic>
      <p:pic>
        <p:nvPicPr>
          <p:cNvPr id="14" name="Picture 13" descr="Logo&#10;&#10;Description automatically generated">
            <a:extLst>
              <a:ext uri="{FF2B5EF4-FFF2-40B4-BE49-F238E27FC236}">
                <a16:creationId xmlns:a16="http://schemas.microsoft.com/office/drawing/2014/main" id="{2DD32E39-4C00-C1F5-85DC-43DDAE10DC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68522" y="2325097"/>
            <a:ext cx="1044914" cy="1044914"/>
          </a:xfrm>
          <a:prstGeom prst="rect">
            <a:avLst/>
          </a:prstGeom>
        </p:spPr>
      </p:pic>
      <p:pic>
        <p:nvPicPr>
          <p:cNvPr id="15" name="Picture 14" descr="Icon&#10;&#10;Description automatically generated">
            <a:extLst>
              <a:ext uri="{FF2B5EF4-FFF2-40B4-BE49-F238E27FC236}">
                <a16:creationId xmlns:a16="http://schemas.microsoft.com/office/drawing/2014/main" id="{4CED3918-FD8A-F1C7-1A0A-2AD00BADE67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28843" y="2300157"/>
            <a:ext cx="1047750" cy="1047750"/>
          </a:xfrm>
          <a:prstGeom prst="rect">
            <a:avLst/>
          </a:prstGeom>
        </p:spPr>
      </p:pic>
      <p:pic>
        <p:nvPicPr>
          <p:cNvPr id="2" name="Picture 1" descr="Logo&#10;&#10;Description automatically generated">
            <a:extLst>
              <a:ext uri="{FF2B5EF4-FFF2-40B4-BE49-F238E27FC236}">
                <a16:creationId xmlns:a16="http://schemas.microsoft.com/office/drawing/2014/main" id="{F23EB8B6-4F01-C11B-CFE2-E07AB54F137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81713" y="6152780"/>
            <a:ext cx="996205" cy="282218"/>
          </a:xfrm>
          <a:prstGeom prst="rect">
            <a:avLst/>
          </a:prstGeom>
        </p:spPr>
      </p:pic>
    </p:spTree>
    <p:extLst>
      <p:ext uri="{BB962C8B-B14F-4D97-AF65-F5344CB8AC3E}">
        <p14:creationId xmlns:p14="http://schemas.microsoft.com/office/powerpoint/2010/main" val="935000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ting a Course for Gender Equality: Introducing the Gender Data Compass  – Open Data Watch">
            <a:extLst>
              <a:ext uri="{FF2B5EF4-FFF2-40B4-BE49-F238E27FC236}">
                <a16:creationId xmlns:a16="http://schemas.microsoft.com/office/drawing/2014/main" id="{6D3B4CBA-A304-C60E-91D7-2B3CB579F052}"/>
              </a:ext>
            </a:extLst>
          </p:cNvPr>
          <p:cNvPicPr>
            <a:picLocks noChangeAspect="1"/>
          </p:cNvPicPr>
          <p:nvPr/>
        </p:nvPicPr>
        <p:blipFill>
          <a:blip r:embed="rId3"/>
          <a:stretch>
            <a:fillRect/>
          </a:stretch>
        </p:blipFill>
        <p:spPr>
          <a:xfrm>
            <a:off x="0" y="-9525"/>
            <a:ext cx="12192000" cy="6864350"/>
          </a:xfrm>
          <a:prstGeom prst="rect">
            <a:avLst/>
          </a:prstGeom>
        </p:spPr>
      </p:pic>
    </p:spTree>
    <p:extLst>
      <p:ext uri="{BB962C8B-B14F-4D97-AF65-F5344CB8AC3E}">
        <p14:creationId xmlns:p14="http://schemas.microsoft.com/office/powerpoint/2010/main" val="3733905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2070B-D2BA-4E51-8C8A-A04BCD60A960}"/>
              </a:ext>
            </a:extLst>
          </p:cNvPr>
          <p:cNvSpPr txBox="1">
            <a:spLocks/>
          </p:cNvSpPr>
          <p:nvPr/>
        </p:nvSpPr>
        <p:spPr>
          <a:xfrm>
            <a:off x="467955" y="418976"/>
            <a:ext cx="11030651" cy="6282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GENDER DATA COMPASS: BY THE NUMBERS</a:t>
            </a:r>
            <a:endParaRPr lang="en-US" sz="28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5" name="Rectangle 24">
            <a:extLst>
              <a:ext uri="{FF2B5EF4-FFF2-40B4-BE49-F238E27FC236}">
                <a16:creationId xmlns:a16="http://schemas.microsoft.com/office/drawing/2014/main" id="{75FBF926-D99F-413F-BCA6-361DCFD55620}"/>
              </a:ext>
            </a:extLst>
          </p:cNvPr>
          <p:cNvSpPr/>
          <p:nvPr/>
        </p:nvSpPr>
        <p:spPr>
          <a:xfrm>
            <a:off x="0" y="6656502"/>
            <a:ext cx="12192001" cy="228003"/>
          </a:xfrm>
          <a:prstGeom prst="rect">
            <a:avLst/>
          </a:prstGeom>
          <a:solidFill>
            <a:srgbClr val="4FC3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AD6D5583-A389-82BA-F6E1-213D60181E1A}"/>
              </a:ext>
            </a:extLst>
          </p:cNvPr>
          <p:cNvGrpSpPr/>
          <p:nvPr/>
        </p:nvGrpSpPr>
        <p:grpSpPr>
          <a:xfrm>
            <a:off x="1118141" y="1965914"/>
            <a:ext cx="1827106" cy="2756386"/>
            <a:chOff x="762543" y="1965914"/>
            <a:chExt cx="1827106" cy="2756386"/>
          </a:xfrm>
        </p:grpSpPr>
        <p:sp>
          <p:nvSpPr>
            <p:cNvPr id="20" name="TextBox 19">
              <a:extLst>
                <a:ext uri="{FF2B5EF4-FFF2-40B4-BE49-F238E27FC236}">
                  <a16:creationId xmlns:a16="http://schemas.microsoft.com/office/drawing/2014/main" id="{298CEA6F-546E-4C48-B7F4-F0C8839EACBA}"/>
                </a:ext>
              </a:extLst>
            </p:cNvPr>
            <p:cNvSpPr txBox="1"/>
            <p:nvPr/>
          </p:nvSpPr>
          <p:spPr>
            <a:xfrm>
              <a:off x="762543" y="4014414"/>
              <a:ext cx="1827106" cy="707886"/>
            </a:xfrm>
            <a:prstGeom prst="rect">
              <a:avLst/>
            </a:prstGeom>
            <a:noFill/>
          </p:spPr>
          <p:txBody>
            <a:bodyPr wrap="square">
              <a:spAutoFit/>
            </a:bodyPr>
            <a:lstStyle/>
            <a:p>
              <a:pPr algn="ctr"/>
              <a:r>
                <a:rPr lang="en-US" sz="2000" b="1" dirty="0">
                  <a:solidFill>
                    <a:srgbClr val="FF981A"/>
                  </a:solidFill>
                  <a:latin typeface="Open Sans" panose="020B0606030504020204" pitchFamily="34" charset="0"/>
                  <a:ea typeface="Open Sans" panose="020B0606030504020204" pitchFamily="34" charset="0"/>
                  <a:cs typeface="Open Sans" panose="020B0606030504020204" pitchFamily="34" charset="0"/>
                </a:rPr>
                <a:t>185 </a:t>
              </a:r>
              <a:r>
                <a:rPr lang="en-US" sz="2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countries assessed</a:t>
              </a:r>
            </a:p>
          </p:txBody>
        </p:sp>
        <p:grpSp>
          <p:nvGrpSpPr>
            <p:cNvPr id="19" name="Group 18">
              <a:extLst>
                <a:ext uri="{FF2B5EF4-FFF2-40B4-BE49-F238E27FC236}">
                  <a16:creationId xmlns:a16="http://schemas.microsoft.com/office/drawing/2014/main" id="{BCFFB23E-46BD-F5DD-0CED-94EC7556BDFB}"/>
                </a:ext>
              </a:extLst>
            </p:cNvPr>
            <p:cNvGrpSpPr/>
            <p:nvPr/>
          </p:nvGrpSpPr>
          <p:grpSpPr>
            <a:xfrm>
              <a:off x="762543" y="1965914"/>
              <a:ext cx="1827106" cy="1829206"/>
              <a:chOff x="762543" y="1965914"/>
              <a:chExt cx="1827106" cy="1829206"/>
            </a:xfrm>
          </p:grpSpPr>
          <p:sp>
            <p:nvSpPr>
              <p:cNvPr id="7" name="Rectangle 6">
                <a:extLst>
                  <a:ext uri="{FF2B5EF4-FFF2-40B4-BE49-F238E27FC236}">
                    <a16:creationId xmlns:a16="http://schemas.microsoft.com/office/drawing/2014/main" id="{D4140707-EC4E-4831-8AE1-EEF160B0262C}"/>
                  </a:ext>
                </a:extLst>
              </p:cNvPr>
              <p:cNvSpPr/>
              <p:nvPr/>
            </p:nvSpPr>
            <p:spPr>
              <a:xfrm>
                <a:off x="762543" y="1965914"/>
                <a:ext cx="1827106" cy="1829206"/>
              </a:xfrm>
              <a:prstGeom prst="rect">
                <a:avLst/>
              </a:prstGeom>
              <a:solidFill>
                <a:srgbClr val="4FC3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6B25777-C05A-4708-D7DF-C5D887038F20}"/>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Lst>
              </a:blip>
              <a:stretch>
                <a:fillRect/>
              </a:stretch>
            </p:blipFill>
            <p:spPr>
              <a:xfrm>
                <a:off x="925056" y="2129477"/>
                <a:ext cx="1502080" cy="1502080"/>
              </a:xfrm>
              <a:prstGeom prst="rect">
                <a:avLst/>
              </a:prstGeom>
            </p:spPr>
          </p:pic>
        </p:grpSp>
      </p:grpSp>
      <p:grpSp>
        <p:nvGrpSpPr>
          <p:cNvPr id="32" name="Group 31">
            <a:extLst>
              <a:ext uri="{FF2B5EF4-FFF2-40B4-BE49-F238E27FC236}">
                <a16:creationId xmlns:a16="http://schemas.microsoft.com/office/drawing/2014/main" id="{06B2EFE4-E0EB-EC85-460B-B029FE01F19C}"/>
              </a:ext>
            </a:extLst>
          </p:cNvPr>
          <p:cNvGrpSpPr/>
          <p:nvPr/>
        </p:nvGrpSpPr>
        <p:grpSpPr>
          <a:xfrm>
            <a:off x="6113660" y="1965914"/>
            <a:ext cx="1827106" cy="2756386"/>
            <a:chOff x="5182447" y="1965914"/>
            <a:chExt cx="1827106" cy="2756386"/>
          </a:xfrm>
        </p:grpSpPr>
        <p:sp>
          <p:nvSpPr>
            <p:cNvPr id="22" name="TextBox 21">
              <a:extLst>
                <a:ext uri="{FF2B5EF4-FFF2-40B4-BE49-F238E27FC236}">
                  <a16:creationId xmlns:a16="http://schemas.microsoft.com/office/drawing/2014/main" id="{CAF359BA-564F-4632-842D-EF81ADA46EC9}"/>
                </a:ext>
              </a:extLst>
            </p:cNvPr>
            <p:cNvSpPr txBox="1"/>
            <p:nvPr/>
          </p:nvSpPr>
          <p:spPr>
            <a:xfrm>
              <a:off x="5182447" y="4014414"/>
              <a:ext cx="1827106" cy="707886"/>
            </a:xfrm>
            <a:prstGeom prst="rect">
              <a:avLst/>
            </a:prstGeom>
            <a:noFill/>
          </p:spPr>
          <p:txBody>
            <a:bodyPr wrap="square">
              <a:spAutoFit/>
            </a:bodyPr>
            <a:lstStyle/>
            <a:p>
              <a:pPr algn="ctr"/>
              <a:r>
                <a:rPr lang="en-US" sz="2000" b="1" dirty="0">
                  <a:solidFill>
                    <a:srgbClr val="FF981A"/>
                  </a:solidFill>
                  <a:latin typeface="Open Sans" panose="020B0606030504020204" pitchFamily="34" charset="0"/>
                  <a:ea typeface="Open Sans" panose="020B0606030504020204" pitchFamily="34" charset="0"/>
                  <a:cs typeface="Open Sans" panose="020B0606030504020204" pitchFamily="34" charset="0"/>
                </a:rPr>
                <a:t>17 </a:t>
              </a:r>
              <a:r>
                <a:rPr lang="en-US" sz="2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qualitative indicators</a:t>
              </a:r>
            </a:p>
          </p:txBody>
        </p:sp>
        <p:grpSp>
          <p:nvGrpSpPr>
            <p:cNvPr id="28" name="Group 27">
              <a:extLst>
                <a:ext uri="{FF2B5EF4-FFF2-40B4-BE49-F238E27FC236}">
                  <a16:creationId xmlns:a16="http://schemas.microsoft.com/office/drawing/2014/main" id="{3697E0C4-1CA7-CDF6-633C-55F4A7C14958}"/>
                </a:ext>
              </a:extLst>
            </p:cNvPr>
            <p:cNvGrpSpPr/>
            <p:nvPr/>
          </p:nvGrpSpPr>
          <p:grpSpPr>
            <a:xfrm>
              <a:off x="5182447" y="1965914"/>
              <a:ext cx="1827106" cy="1829206"/>
              <a:chOff x="5182447" y="1965914"/>
              <a:chExt cx="1827106" cy="1829206"/>
            </a:xfrm>
          </p:grpSpPr>
          <p:sp>
            <p:nvSpPr>
              <p:cNvPr id="11" name="Rectangle 10">
                <a:extLst>
                  <a:ext uri="{FF2B5EF4-FFF2-40B4-BE49-F238E27FC236}">
                    <a16:creationId xmlns:a16="http://schemas.microsoft.com/office/drawing/2014/main" id="{063EE2BF-2053-4904-B8CA-ED3501CD810A}"/>
                  </a:ext>
                </a:extLst>
              </p:cNvPr>
              <p:cNvSpPr/>
              <p:nvPr/>
            </p:nvSpPr>
            <p:spPr>
              <a:xfrm>
                <a:off x="5182447" y="1965914"/>
                <a:ext cx="1827106" cy="1829206"/>
              </a:xfrm>
              <a:prstGeom prst="rect">
                <a:avLst/>
              </a:prstGeom>
              <a:solidFill>
                <a:srgbClr val="4FC3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C3DF2B1-9FE8-21B1-A690-0262F9296CA1}"/>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100000"/>
                        </a14:imgEffect>
                      </a14:imgLayer>
                    </a14:imgProps>
                  </a:ext>
                </a:extLst>
              </a:blip>
              <a:stretch>
                <a:fillRect/>
              </a:stretch>
            </p:blipFill>
            <p:spPr>
              <a:xfrm>
                <a:off x="5410200" y="2194717"/>
                <a:ext cx="1371600" cy="1371600"/>
              </a:xfrm>
              <a:prstGeom prst="rect">
                <a:avLst/>
              </a:prstGeom>
            </p:spPr>
          </p:pic>
        </p:grpSp>
      </p:grpSp>
      <p:grpSp>
        <p:nvGrpSpPr>
          <p:cNvPr id="31" name="Group 30">
            <a:extLst>
              <a:ext uri="{FF2B5EF4-FFF2-40B4-BE49-F238E27FC236}">
                <a16:creationId xmlns:a16="http://schemas.microsoft.com/office/drawing/2014/main" id="{260704F9-965D-C921-45FF-40B82C40C115}"/>
              </a:ext>
            </a:extLst>
          </p:cNvPr>
          <p:cNvGrpSpPr/>
          <p:nvPr/>
        </p:nvGrpSpPr>
        <p:grpSpPr>
          <a:xfrm>
            <a:off x="3548345" y="1965914"/>
            <a:ext cx="1962217" cy="2756386"/>
            <a:chOff x="2972494" y="1965914"/>
            <a:chExt cx="1962217" cy="2756386"/>
          </a:xfrm>
        </p:grpSpPr>
        <p:sp>
          <p:nvSpPr>
            <p:cNvPr id="21" name="TextBox 20">
              <a:extLst>
                <a:ext uri="{FF2B5EF4-FFF2-40B4-BE49-F238E27FC236}">
                  <a16:creationId xmlns:a16="http://schemas.microsoft.com/office/drawing/2014/main" id="{D25A7518-47A5-4460-832D-9358313C492A}"/>
                </a:ext>
              </a:extLst>
            </p:cNvPr>
            <p:cNvSpPr txBox="1"/>
            <p:nvPr/>
          </p:nvSpPr>
          <p:spPr>
            <a:xfrm>
              <a:off x="2972494" y="4014414"/>
              <a:ext cx="1962217" cy="707886"/>
            </a:xfrm>
            <a:prstGeom prst="rect">
              <a:avLst/>
            </a:prstGeom>
            <a:noFill/>
          </p:spPr>
          <p:txBody>
            <a:bodyPr wrap="square">
              <a:spAutoFit/>
            </a:bodyPr>
            <a:lstStyle/>
            <a:p>
              <a:pPr algn="ctr"/>
              <a:r>
                <a:rPr lang="en-US" sz="2000" b="1" dirty="0">
                  <a:solidFill>
                    <a:srgbClr val="FF981A"/>
                  </a:solidFill>
                  <a:latin typeface="Open Sans" panose="020B0606030504020204" pitchFamily="34" charset="0"/>
                  <a:ea typeface="Open Sans" panose="020B0606030504020204" pitchFamily="34" charset="0"/>
                  <a:cs typeface="Open Sans" panose="020B0606030504020204" pitchFamily="34" charset="0"/>
                </a:rPr>
                <a:t>53</a:t>
              </a:r>
              <a:r>
                <a:rPr lang="en-US" sz="2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 quantitative indicators</a:t>
              </a:r>
            </a:p>
          </p:txBody>
        </p:sp>
        <p:grpSp>
          <p:nvGrpSpPr>
            <p:cNvPr id="27" name="Group 26">
              <a:extLst>
                <a:ext uri="{FF2B5EF4-FFF2-40B4-BE49-F238E27FC236}">
                  <a16:creationId xmlns:a16="http://schemas.microsoft.com/office/drawing/2014/main" id="{1DB0BAB3-48CD-E30F-2455-1EDB687122CC}"/>
                </a:ext>
              </a:extLst>
            </p:cNvPr>
            <p:cNvGrpSpPr/>
            <p:nvPr/>
          </p:nvGrpSpPr>
          <p:grpSpPr>
            <a:xfrm>
              <a:off x="3040049" y="1965914"/>
              <a:ext cx="1827106" cy="1829206"/>
              <a:chOff x="2972495" y="1965914"/>
              <a:chExt cx="1827106" cy="1829206"/>
            </a:xfrm>
          </p:grpSpPr>
          <p:sp>
            <p:nvSpPr>
              <p:cNvPr id="10" name="Rectangle 9">
                <a:extLst>
                  <a:ext uri="{FF2B5EF4-FFF2-40B4-BE49-F238E27FC236}">
                    <a16:creationId xmlns:a16="http://schemas.microsoft.com/office/drawing/2014/main" id="{3A0F69DA-0612-40C1-87A3-D2DA102C8096}"/>
                  </a:ext>
                </a:extLst>
              </p:cNvPr>
              <p:cNvSpPr/>
              <p:nvPr/>
            </p:nvSpPr>
            <p:spPr>
              <a:xfrm>
                <a:off x="2972495" y="1965914"/>
                <a:ext cx="1827106" cy="1829206"/>
              </a:xfrm>
              <a:prstGeom prst="rect">
                <a:avLst/>
              </a:prstGeom>
              <a:solidFill>
                <a:srgbClr val="4FC3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248B9C5-F7D8-4F56-A408-FFB350056481}"/>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bright="100000"/>
                        </a14:imgEffect>
                      </a14:imgLayer>
                    </a14:imgProps>
                  </a:ext>
                </a:extLst>
              </a:blip>
              <a:stretch>
                <a:fillRect/>
              </a:stretch>
            </p:blipFill>
            <p:spPr>
              <a:xfrm>
                <a:off x="3200248" y="2194717"/>
                <a:ext cx="1371600" cy="1371600"/>
              </a:xfrm>
              <a:prstGeom prst="rect">
                <a:avLst/>
              </a:prstGeom>
            </p:spPr>
          </p:pic>
        </p:grpSp>
      </p:grpSp>
      <p:grpSp>
        <p:nvGrpSpPr>
          <p:cNvPr id="33" name="Group 32">
            <a:extLst>
              <a:ext uri="{FF2B5EF4-FFF2-40B4-BE49-F238E27FC236}">
                <a16:creationId xmlns:a16="http://schemas.microsoft.com/office/drawing/2014/main" id="{CE72B6A1-0E47-C04F-950F-710773FBD3C7}"/>
              </a:ext>
            </a:extLst>
          </p:cNvPr>
          <p:cNvGrpSpPr/>
          <p:nvPr/>
        </p:nvGrpSpPr>
        <p:grpSpPr>
          <a:xfrm>
            <a:off x="8543863" y="1965914"/>
            <a:ext cx="1827106" cy="2756386"/>
            <a:chOff x="7375466" y="1965914"/>
            <a:chExt cx="1827106" cy="2756386"/>
          </a:xfrm>
        </p:grpSpPr>
        <p:sp>
          <p:nvSpPr>
            <p:cNvPr id="16" name="TextBox 15">
              <a:extLst>
                <a:ext uri="{FF2B5EF4-FFF2-40B4-BE49-F238E27FC236}">
                  <a16:creationId xmlns:a16="http://schemas.microsoft.com/office/drawing/2014/main" id="{8EAB50FA-F5D5-9B51-7D30-67735863C2E5}"/>
                </a:ext>
              </a:extLst>
            </p:cNvPr>
            <p:cNvSpPr txBox="1"/>
            <p:nvPr/>
          </p:nvSpPr>
          <p:spPr>
            <a:xfrm>
              <a:off x="7375466" y="4014414"/>
              <a:ext cx="1827106" cy="707886"/>
            </a:xfrm>
            <a:prstGeom prst="rect">
              <a:avLst/>
            </a:prstGeom>
            <a:noFill/>
          </p:spPr>
          <p:txBody>
            <a:bodyPr wrap="square">
              <a:spAutoFit/>
            </a:bodyPr>
            <a:lstStyle/>
            <a:p>
              <a:pPr algn="ctr"/>
              <a:r>
                <a:rPr lang="en-US" sz="2000" b="1" dirty="0">
                  <a:solidFill>
                    <a:srgbClr val="FF981A"/>
                  </a:solidFill>
                  <a:latin typeface="Open Sans" panose="020B0606030504020204" pitchFamily="34" charset="0"/>
                  <a:ea typeface="Open Sans" panose="020B0606030504020204" pitchFamily="34" charset="0"/>
                  <a:cs typeface="Open Sans" panose="020B0606030504020204" pitchFamily="34" charset="0"/>
                </a:rPr>
                <a:t>100,000+ </a:t>
              </a:r>
              <a:r>
                <a:rPr lang="en-US" sz="2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data points</a:t>
              </a:r>
            </a:p>
          </p:txBody>
        </p:sp>
        <p:grpSp>
          <p:nvGrpSpPr>
            <p:cNvPr id="29" name="Group 28">
              <a:extLst>
                <a:ext uri="{FF2B5EF4-FFF2-40B4-BE49-F238E27FC236}">
                  <a16:creationId xmlns:a16="http://schemas.microsoft.com/office/drawing/2014/main" id="{3DFD59A1-A9CB-68A5-00F3-E1C1F5200D5B}"/>
                </a:ext>
              </a:extLst>
            </p:cNvPr>
            <p:cNvGrpSpPr/>
            <p:nvPr/>
          </p:nvGrpSpPr>
          <p:grpSpPr>
            <a:xfrm>
              <a:off x="7375466" y="1965914"/>
              <a:ext cx="1827106" cy="1829206"/>
              <a:chOff x="7375466" y="1965914"/>
              <a:chExt cx="1827106" cy="1829206"/>
            </a:xfrm>
          </p:grpSpPr>
          <p:sp>
            <p:nvSpPr>
              <p:cNvPr id="15" name="Rectangle 14">
                <a:extLst>
                  <a:ext uri="{FF2B5EF4-FFF2-40B4-BE49-F238E27FC236}">
                    <a16:creationId xmlns:a16="http://schemas.microsoft.com/office/drawing/2014/main" id="{660A2B05-02AC-E707-B1AE-E8A5D890F356}"/>
                  </a:ext>
                </a:extLst>
              </p:cNvPr>
              <p:cNvSpPr/>
              <p:nvPr/>
            </p:nvSpPr>
            <p:spPr>
              <a:xfrm>
                <a:off x="7375466" y="1965914"/>
                <a:ext cx="1827106" cy="1829206"/>
              </a:xfrm>
              <a:prstGeom prst="rect">
                <a:avLst/>
              </a:prstGeom>
              <a:solidFill>
                <a:srgbClr val="4FC3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Icon&#10;&#10;Description automatically generated">
                <a:extLst>
                  <a:ext uri="{FF2B5EF4-FFF2-40B4-BE49-F238E27FC236}">
                    <a16:creationId xmlns:a16="http://schemas.microsoft.com/office/drawing/2014/main" id="{F016F292-4942-A855-49BF-BBC908375BDE}"/>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7444337" y="2035835"/>
                <a:ext cx="1689365" cy="1689365"/>
              </a:xfrm>
              <a:prstGeom prst="rect">
                <a:avLst/>
              </a:prstGeom>
            </p:spPr>
          </p:pic>
        </p:grpSp>
      </p:grpSp>
      <p:pic>
        <p:nvPicPr>
          <p:cNvPr id="8" name="Picture 7" descr="A close up of a logo&#10;&#10;Description automatically generated">
            <a:extLst>
              <a:ext uri="{FF2B5EF4-FFF2-40B4-BE49-F238E27FC236}">
                <a16:creationId xmlns:a16="http://schemas.microsoft.com/office/drawing/2014/main" id="{4D4A7805-807B-DBC9-79B5-411DB4062617}"/>
              </a:ext>
            </a:extLst>
          </p:cNvPr>
          <p:cNvPicPr>
            <a:picLocks noChangeAspect="1"/>
          </p:cNvPicPr>
          <p:nvPr/>
        </p:nvPicPr>
        <p:blipFill>
          <a:blip r:embed="rId10"/>
          <a:stretch>
            <a:fillRect/>
          </a:stretch>
        </p:blipFill>
        <p:spPr>
          <a:xfrm>
            <a:off x="10452100" y="5815081"/>
            <a:ext cx="1600200" cy="650739"/>
          </a:xfrm>
          <a:prstGeom prst="rect">
            <a:avLst/>
          </a:prstGeom>
        </p:spPr>
      </p:pic>
    </p:spTree>
    <p:extLst>
      <p:ext uri="{BB962C8B-B14F-4D97-AF65-F5344CB8AC3E}">
        <p14:creationId xmlns:p14="http://schemas.microsoft.com/office/powerpoint/2010/main" val="45514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E3A6998-2877-51F8-4129-AF7FA16BD154}"/>
              </a:ext>
            </a:extLst>
          </p:cNvPr>
          <p:cNvSpPr txBox="1">
            <a:spLocks/>
          </p:cNvSpPr>
          <p:nvPr/>
        </p:nvSpPr>
        <p:spPr>
          <a:xfrm>
            <a:off x="467955" y="418976"/>
            <a:ext cx="11030651" cy="6282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GENDER DATA COMPASS: AT A GLANCE</a:t>
            </a:r>
            <a:endParaRPr lang="en-US" sz="28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Rectangle 3">
            <a:extLst>
              <a:ext uri="{FF2B5EF4-FFF2-40B4-BE49-F238E27FC236}">
                <a16:creationId xmlns:a16="http://schemas.microsoft.com/office/drawing/2014/main" id="{4266E987-E4B2-783A-3AA2-5EB6223B8D6B}"/>
              </a:ext>
            </a:extLst>
          </p:cNvPr>
          <p:cNvSpPr/>
          <p:nvPr/>
        </p:nvSpPr>
        <p:spPr>
          <a:xfrm>
            <a:off x="0" y="6656502"/>
            <a:ext cx="12192001" cy="228003"/>
          </a:xfrm>
          <a:prstGeom prst="rect">
            <a:avLst/>
          </a:prstGeom>
          <a:solidFill>
            <a:srgbClr val="4FC3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097E28B5-A624-4770-5296-BA330047DE3C}"/>
              </a:ext>
            </a:extLst>
          </p:cNvPr>
          <p:cNvSpPr txBox="1"/>
          <p:nvPr/>
        </p:nvSpPr>
        <p:spPr>
          <a:xfrm>
            <a:off x="507939" y="1064851"/>
            <a:ext cx="10838206" cy="369332"/>
          </a:xfrm>
          <a:prstGeom prst="rect">
            <a:avLst/>
          </a:prstGeom>
          <a:noFill/>
        </p:spPr>
        <p:txBody>
          <a:bodyPr wrap="square" rtlCol="0">
            <a:spAutoFit/>
          </a:bodyPr>
          <a:lstStyle/>
          <a:p>
            <a:r>
              <a:rPr lang="en-US" b="1" dirty="0">
                <a:solidFill>
                  <a:schemeClr val="tx1">
                    <a:lumMod val="75000"/>
                    <a:lumOff val="25000"/>
                  </a:schemeClr>
                </a:solidFill>
              </a:rPr>
              <a:t>A New Tool to Understand and Improve Gender Data Systems Globally</a:t>
            </a:r>
          </a:p>
        </p:txBody>
      </p:sp>
      <p:pic>
        <p:nvPicPr>
          <p:cNvPr id="2050" name="Picture 2" descr="A diagram of a gender data compass&#10;&#10;Description automatically generated">
            <a:extLst>
              <a:ext uri="{FF2B5EF4-FFF2-40B4-BE49-F238E27FC236}">
                <a16:creationId xmlns:a16="http://schemas.microsoft.com/office/drawing/2014/main" id="{6C0EE6B6-F26B-1064-5F16-86885B1B29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8361" y="1451762"/>
            <a:ext cx="9336147" cy="507653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close up of a logo&#10;&#10;Description automatically generated">
            <a:extLst>
              <a:ext uri="{FF2B5EF4-FFF2-40B4-BE49-F238E27FC236}">
                <a16:creationId xmlns:a16="http://schemas.microsoft.com/office/drawing/2014/main" id="{A728FC0A-D42D-D219-4E5A-D2FE061119CA}"/>
              </a:ext>
            </a:extLst>
          </p:cNvPr>
          <p:cNvPicPr>
            <a:picLocks noChangeAspect="1"/>
          </p:cNvPicPr>
          <p:nvPr/>
        </p:nvPicPr>
        <p:blipFill>
          <a:blip r:embed="rId4"/>
          <a:stretch>
            <a:fillRect/>
          </a:stretch>
        </p:blipFill>
        <p:spPr>
          <a:xfrm>
            <a:off x="10452100" y="5815081"/>
            <a:ext cx="1600200" cy="650739"/>
          </a:xfrm>
          <a:prstGeom prst="rect">
            <a:avLst/>
          </a:prstGeom>
        </p:spPr>
      </p:pic>
    </p:spTree>
    <p:extLst>
      <p:ext uri="{BB962C8B-B14F-4D97-AF65-F5344CB8AC3E}">
        <p14:creationId xmlns:p14="http://schemas.microsoft.com/office/powerpoint/2010/main" val="1249839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36D30-38F9-5FFA-72F7-3EB429D627DB}"/>
              </a:ext>
            </a:extLst>
          </p:cNvPr>
          <p:cNvSpPr txBox="1">
            <a:spLocks/>
          </p:cNvSpPr>
          <p:nvPr/>
        </p:nvSpPr>
        <p:spPr>
          <a:xfrm>
            <a:off x="467955" y="418976"/>
            <a:ext cx="11724045" cy="6282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DIRE STATE OF GENDER DATA AVAILABILITY &amp; OPENNESS </a:t>
            </a:r>
            <a:endParaRPr lang="en-US" sz="28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Rectangle 2">
            <a:extLst>
              <a:ext uri="{FF2B5EF4-FFF2-40B4-BE49-F238E27FC236}">
                <a16:creationId xmlns:a16="http://schemas.microsoft.com/office/drawing/2014/main" id="{559ACD15-E2B9-2373-9931-F5FC827AE1C3}"/>
              </a:ext>
            </a:extLst>
          </p:cNvPr>
          <p:cNvSpPr/>
          <p:nvPr/>
        </p:nvSpPr>
        <p:spPr>
          <a:xfrm>
            <a:off x="0" y="6656502"/>
            <a:ext cx="12192001" cy="228003"/>
          </a:xfrm>
          <a:prstGeom prst="rect">
            <a:avLst/>
          </a:prstGeom>
          <a:solidFill>
            <a:srgbClr val="4FC3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BAF904A-5BE6-6174-AE81-3729A38D4920}"/>
              </a:ext>
            </a:extLst>
          </p:cNvPr>
          <p:cNvSpPr/>
          <p:nvPr/>
        </p:nvSpPr>
        <p:spPr>
          <a:xfrm>
            <a:off x="1197429" y="4691743"/>
            <a:ext cx="489857" cy="8164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DE4B4B2-9291-13D2-8B1B-394F2700ADF0}"/>
              </a:ext>
            </a:extLst>
          </p:cNvPr>
          <p:cNvPicPr>
            <a:picLocks noChangeAspect="1"/>
          </p:cNvPicPr>
          <p:nvPr/>
        </p:nvPicPr>
        <p:blipFill>
          <a:blip r:embed="rId3"/>
          <a:stretch>
            <a:fillRect/>
          </a:stretch>
        </p:blipFill>
        <p:spPr>
          <a:xfrm>
            <a:off x="1442357" y="1047272"/>
            <a:ext cx="9011264" cy="5410470"/>
          </a:xfrm>
          <a:prstGeom prst="rect">
            <a:avLst/>
          </a:prstGeom>
        </p:spPr>
      </p:pic>
      <p:pic>
        <p:nvPicPr>
          <p:cNvPr id="6" name="Picture 5" descr="A close up of a logo&#10;&#10;Description automatically generated">
            <a:extLst>
              <a:ext uri="{FF2B5EF4-FFF2-40B4-BE49-F238E27FC236}">
                <a16:creationId xmlns:a16="http://schemas.microsoft.com/office/drawing/2014/main" id="{05418DDD-13D3-6A65-F10E-1E40B390F3DF}"/>
              </a:ext>
            </a:extLst>
          </p:cNvPr>
          <p:cNvPicPr>
            <a:picLocks noChangeAspect="1"/>
          </p:cNvPicPr>
          <p:nvPr/>
        </p:nvPicPr>
        <p:blipFill>
          <a:blip r:embed="rId4"/>
          <a:stretch>
            <a:fillRect/>
          </a:stretch>
        </p:blipFill>
        <p:spPr>
          <a:xfrm>
            <a:off x="10452100" y="5815081"/>
            <a:ext cx="1600200" cy="650739"/>
          </a:xfrm>
          <a:prstGeom prst="rect">
            <a:avLst/>
          </a:prstGeom>
        </p:spPr>
      </p:pic>
    </p:spTree>
    <p:extLst>
      <p:ext uri="{BB962C8B-B14F-4D97-AF65-F5344CB8AC3E}">
        <p14:creationId xmlns:p14="http://schemas.microsoft.com/office/powerpoint/2010/main" val="2183245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531AC-263F-EE83-3D51-CFA7AB543280}"/>
              </a:ext>
            </a:extLst>
          </p:cNvPr>
          <p:cNvSpPr txBox="1">
            <a:spLocks/>
          </p:cNvSpPr>
          <p:nvPr/>
        </p:nvSpPr>
        <p:spPr>
          <a:xfrm>
            <a:off x="467955" y="418976"/>
            <a:ext cx="11030651" cy="6282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REGIONAL SNAPSHOT: OPPORTUNITIES FOR IMPROVEMENT</a:t>
            </a:r>
          </a:p>
        </p:txBody>
      </p:sp>
      <p:sp>
        <p:nvSpPr>
          <p:cNvPr id="7" name="Rectangle 6">
            <a:extLst>
              <a:ext uri="{FF2B5EF4-FFF2-40B4-BE49-F238E27FC236}">
                <a16:creationId xmlns:a16="http://schemas.microsoft.com/office/drawing/2014/main" id="{58C1824F-627B-6768-7BEA-65C894E4879B}"/>
              </a:ext>
            </a:extLst>
          </p:cNvPr>
          <p:cNvSpPr/>
          <p:nvPr/>
        </p:nvSpPr>
        <p:spPr>
          <a:xfrm>
            <a:off x="4801401" y="1004977"/>
            <a:ext cx="4732743" cy="2280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13BC6718-F5A2-E3A9-C209-57D00297E632}"/>
              </a:ext>
            </a:extLst>
          </p:cNvPr>
          <p:cNvSpPr/>
          <p:nvPr/>
        </p:nvSpPr>
        <p:spPr>
          <a:xfrm>
            <a:off x="0" y="6656502"/>
            <a:ext cx="12192001" cy="228003"/>
          </a:xfrm>
          <a:prstGeom prst="rect">
            <a:avLst/>
          </a:prstGeom>
          <a:solidFill>
            <a:srgbClr val="4FC3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hart 4">
            <a:extLst>
              <a:ext uri="{FF2B5EF4-FFF2-40B4-BE49-F238E27FC236}">
                <a16:creationId xmlns:a16="http://schemas.microsoft.com/office/drawing/2014/main" id="{2100385E-82CC-244F-9A77-B5F318130D7A}"/>
              </a:ext>
            </a:extLst>
          </p:cNvPr>
          <p:cNvGraphicFramePr/>
          <p:nvPr>
            <p:extLst>
              <p:ext uri="{D42A27DB-BD31-4B8C-83A1-F6EECF244321}">
                <p14:modId xmlns:p14="http://schemas.microsoft.com/office/powerpoint/2010/main" val="3861212603"/>
              </p:ext>
            </p:extLst>
          </p:nvPr>
        </p:nvGraphicFramePr>
        <p:xfrm>
          <a:off x="507940" y="1387641"/>
          <a:ext cx="5066950" cy="505138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319158A1-81A7-6295-89A2-B0BB9D7A75FD}"/>
              </a:ext>
            </a:extLst>
          </p:cNvPr>
          <p:cNvGraphicFramePr/>
          <p:nvPr>
            <p:extLst>
              <p:ext uri="{D42A27DB-BD31-4B8C-83A1-F6EECF244321}">
                <p14:modId xmlns:p14="http://schemas.microsoft.com/office/powerpoint/2010/main" val="144973470"/>
              </p:ext>
            </p:extLst>
          </p:nvPr>
        </p:nvGraphicFramePr>
        <p:xfrm>
          <a:off x="5649074" y="1450459"/>
          <a:ext cx="5264732" cy="5051382"/>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a:extLst>
              <a:ext uri="{FF2B5EF4-FFF2-40B4-BE49-F238E27FC236}">
                <a16:creationId xmlns:a16="http://schemas.microsoft.com/office/drawing/2014/main" id="{E41C926C-E553-E992-B6AF-BAEE4F6AA348}"/>
              </a:ext>
            </a:extLst>
          </p:cNvPr>
          <p:cNvSpPr txBox="1"/>
          <p:nvPr/>
        </p:nvSpPr>
        <p:spPr>
          <a:xfrm>
            <a:off x="507939" y="1064851"/>
            <a:ext cx="10838206" cy="338554"/>
          </a:xfrm>
          <a:prstGeom prst="rect">
            <a:avLst/>
          </a:prstGeom>
          <a:noFill/>
        </p:spPr>
        <p:txBody>
          <a:bodyPr wrap="square" rtlCol="0">
            <a:spAutoFit/>
          </a:bodyPr>
          <a:lstStyle/>
          <a:p>
            <a:r>
              <a:rPr lang="en-US" sz="1600" b="1" dirty="0">
                <a:solidFill>
                  <a:schemeClr val="tx1">
                    <a:lumMod val="75000"/>
                    <a:lumOff val="25000"/>
                  </a:schemeClr>
                </a:solidFill>
              </a:rPr>
              <a:t>Number of countries in Africa by score and gender data compass point</a:t>
            </a:r>
          </a:p>
        </p:txBody>
      </p:sp>
      <p:pic>
        <p:nvPicPr>
          <p:cNvPr id="9" name="Picture 8" descr="A close up of a logo&#10;&#10;Description automatically generated">
            <a:extLst>
              <a:ext uri="{FF2B5EF4-FFF2-40B4-BE49-F238E27FC236}">
                <a16:creationId xmlns:a16="http://schemas.microsoft.com/office/drawing/2014/main" id="{5C74D3DA-A328-A5C2-7B96-748F6E507B60}"/>
              </a:ext>
            </a:extLst>
          </p:cNvPr>
          <p:cNvPicPr>
            <a:picLocks noChangeAspect="1"/>
          </p:cNvPicPr>
          <p:nvPr/>
        </p:nvPicPr>
        <p:blipFill>
          <a:blip r:embed="rId5"/>
          <a:stretch>
            <a:fillRect/>
          </a:stretch>
        </p:blipFill>
        <p:spPr>
          <a:xfrm>
            <a:off x="10452100" y="5815081"/>
            <a:ext cx="1600200" cy="650739"/>
          </a:xfrm>
          <a:prstGeom prst="rect">
            <a:avLst/>
          </a:prstGeom>
        </p:spPr>
      </p:pic>
    </p:spTree>
    <p:extLst>
      <p:ext uri="{BB962C8B-B14F-4D97-AF65-F5344CB8AC3E}">
        <p14:creationId xmlns:p14="http://schemas.microsoft.com/office/powerpoint/2010/main" val="12696389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5FAAACFD5A81C40AB3CD43A076C36E2" ma:contentTypeVersion="6" ma:contentTypeDescription="Create a new document." ma:contentTypeScope="" ma:versionID="6908b46895c23732c3cd442bb49fa130">
  <xsd:schema xmlns:xsd="http://www.w3.org/2001/XMLSchema" xmlns:xs="http://www.w3.org/2001/XMLSchema" xmlns:p="http://schemas.microsoft.com/office/2006/metadata/properties" xmlns:ns2="0ddaf49e-dfa7-4fad-a361-caf8996d2204" xmlns:ns3="382e8691-c493-4e8d-a2d5-7ee5f503d7f8" targetNamespace="http://schemas.microsoft.com/office/2006/metadata/properties" ma:root="true" ma:fieldsID="66d000dffda097b97a16b457112eae76" ns2:_="" ns3:_="">
    <xsd:import namespace="0ddaf49e-dfa7-4fad-a361-caf8996d2204"/>
    <xsd:import namespace="382e8691-c493-4e8d-a2d5-7ee5f503d7f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daf49e-dfa7-4fad-a361-caf8996d22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82e8691-c493-4e8d-a2d5-7ee5f503d7f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144BD91-1BE2-48B5-865B-9508E541C3F0}">
  <ds:schemaRefs>
    <ds:schemaRef ds:uri="0ddaf49e-dfa7-4fad-a361-caf8996d2204"/>
    <ds:schemaRef ds:uri="http://purl.org/dc/terms/"/>
    <ds:schemaRef ds:uri="http://purl.org/dc/elements/1.1/"/>
    <ds:schemaRef ds:uri="http://schemas.openxmlformats.org/package/2006/metadata/core-properties"/>
    <ds:schemaRef ds:uri="http://www.w3.org/XML/1998/namespace"/>
    <ds:schemaRef ds:uri="http://purl.org/dc/dcmitype/"/>
    <ds:schemaRef ds:uri="http://schemas.microsoft.com/office/2006/documentManagement/types"/>
    <ds:schemaRef ds:uri="382e8691-c493-4e8d-a2d5-7ee5f503d7f8"/>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E782E352-321A-48E3-8367-32D819F77210}">
  <ds:schemaRefs>
    <ds:schemaRef ds:uri="http://schemas.microsoft.com/sharepoint/v3/contenttype/forms"/>
  </ds:schemaRefs>
</ds:datastoreItem>
</file>

<file path=customXml/itemProps3.xml><?xml version="1.0" encoding="utf-8"?>
<ds:datastoreItem xmlns:ds="http://schemas.openxmlformats.org/officeDocument/2006/customXml" ds:itemID="{C0CC3907-8E6C-443C-9CCD-ACC7661AE6D5}">
  <ds:schemaRefs>
    <ds:schemaRef ds:uri="0ddaf49e-dfa7-4fad-a361-caf8996d2204"/>
    <ds:schemaRef ds:uri="382e8691-c493-4e8d-a2d5-7ee5f503d7f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10940</TotalTime>
  <Words>3476</Words>
  <Application>Microsoft Office PowerPoint</Application>
  <PresentationFormat>Widescreen</PresentationFormat>
  <Paragraphs>198</Paragraphs>
  <Slides>21</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Open Sans</vt:lpstr>
      <vt:lpstr>Symbol</vt:lpstr>
      <vt:lpstr>ui-sans-serif</vt:lpstr>
      <vt:lpstr>Wingdings</vt:lpstr>
      <vt:lpstr>Office Theme</vt:lpstr>
      <vt:lpstr>GETTING TO THE 2030 FINISH 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TITLE HERE</dc:title>
  <dc:creator>Amelia Pittman</dc:creator>
  <cp:lastModifiedBy>Pamela Nabukhonzo</cp:lastModifiedBy>
  <cp:revision>32</cp:revision>
  <dcterms:created xsi:type="dcterms:W3CDTF">2022-03-11T22:11:09Z</dcterms:created>
  <dcterms:modified xsi:type="dcterms:W3CDTF">2023-11-07T12:02:19Z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0x01010075FAAACFD5A81C40AB3CD43A076C36E2</vt:lpwstr>
  </property>
  <property fmtid="{D5CDD505-2E9C-101B-9397-08002B2CF9AE}" pid="3" name="MediaServiceImageTags">
    <vt:lpwstr/>
  </property>
</Properties>
</file>