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58" r:id="rId3"/>
    <p:sldId id="259" r:id="rId4"/>
    <p:sldId id="260" r:id="rId5"/>
    <p:sldId id="261" r:id="rId6"/>
    <p:sldId id="276" r:id="rId7"/>
    <p:sldId id="262" r:id="rId8"/>
    <p:sldId id="269" r:id="rId9"/>
    <p:sldId id="273" r:id="rId10"/>
    <p:sldId id="264" r:id="rId11"/>
    <p:sldId id="265" r:id="rId12"/>
    <p:sldId id="266" r:id="rId13"/>
    <p:sldId id="267" r:id="rId14"/>
    <p:sldId id="268" r:id="rId15"/>
    <p:sldId id="274" r:id="rId16"/>
    <p:sldId id="275" r:id="rId17"/>
    <p:sldId id="271" r:id="rId18"/>
    <p:sldId id="272"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7B003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showGuides="1">
      <p:cViewPr varScale="1">
        <p:scale>
          <a:sx n="91" d="100"/>
          <a:sy n="91" d="100"/>
        </p:scale>
        <p:origin x="-534"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E20DA6-DCF4-44AD-88EC-8F8DEEE880F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00EEE187-145F-467E-99C5-69A53738564F}">
      <dgm:prSet phldrT="[Text]"/>
      <dgm:spPr>
        <a:solidFill>
          <a:srgbClr val="7B003B"/>
        </a:solidFill>
      </dgm:spPr>
      <dgm:t>
        <a:bodyPr/>
        <a:lstStyle/>
        <a:p>
          <a:r>
            <a:rPr lang="fr-FR" b="1" dirty="0" smtClean="0">
              <a:solidFill>
                <a:schemeClr val="bg1"/>
              </a:solidFill>
            </a:rPr>
            <a:t>Contexte général :</a:t>
          </a:r>
          <a:endParaRPr lang="fr-FR" b="1" dirty="0">
            <a:solidFill>
              <a:schemeClr val="bg1"/>
            </a:solidFill>
          </a:endParaRPr>
        </a:p>
      </dgm:t>
    </dgm:pt>
    <dgm:pt modelId="{60D34832-188C-4A48-8B13-FF5D6BB8AD65}" type="parTrans" cxnId="{383802A4-786E-490A-BF2D-77A588F7CE01}">
      <dgm:prSet/>
      <dgm:spPr/>
      <dgm:t>
        <a:bodyPr/>
        <a:lstStyle/>
        <a:p>
          <a:endParaRPr lang="fr-FR" b="1">
            <a:solidFill>
              <a:schemeClr val="tx1">
                <a:lumMod val="65000"/>
                <a:lumOff val="35000"/>
              </a:schemeClr>
            </a:solidFill>
          </a:endParaRPr>
        </a:p>
      </dgm:t>
    </dgm:pt>
    <dgm:pt modelId="{D15CEB12-4B9F-4299-8B78-83031498D3CC}" type="sibTrans" cxnId="{383802A4-786E-490A-BF2D-77A588F7CE01}">
      <dgm:prSet/>
      <dgm:spPr>
        <a:ln>
          <a:solidFill>
            <a:srgbClr val="7B003B"/>
          </a:solidFill>
        </a:ln>
      </dgm:spPr>
      <dgm:t>
        <a:bodyPr/>
        <a:lstStyle/>
        <a:p>
          <a:endParaRPr lang="fr-FR" b="1">
            <a:solidFill>
              <a:schemeClr val="tx1">
                <a:lumMod val="65000"/>
                <a:lumOff val="35000"/>
              </a:schemeClr>
            </a:solidFill>
          </a:endParaRPr>
        </a:p>
      </dgm:t>
    </dgm:pt>
    <dgm:pt modelId="{AB63917C-62D3-4149-84C3-5515CF2D5248}">
      <dgm:prSet phldrT="[Text]"/>
      <dgm:spPr>
        <a:solidFill>
          <a:srgbClr val="7B003B"/>
        </a:solidFill>
      </dgm:spPr>
      <dgm:t>
        <a:bodyPr/>
        <a:lstStyle/>
        <a:p>
          <a:r>
            <a:rPr lang="en-GB" b="1" dirty="0" smtClean="0">
              <a:solidFill>
                <a:schemeClr val="bg1"/>
              </a:solidFill>
            </a:rPr>
            <a:t>Composition de la </a:t>
          </a:r>
          <a:r>
            <a:rPr lang="en-GB" b="1" dirty="0" err="1" smtClean="0">
              <a:solidFill>
                <a:schemeClr val="bg1"/>
              </a:solidFill>
            </a:rPr>
            <a:t>CoRéCoS</a:t>
          </a:r>
          <a:r>
            <a:rPr lang="en-GB" b="1" dirty="0" smtClean="0">
              <a:solidFill>
                <a:schemeClr val="bg1"/>
              </a:solidFill>
            </a:rPr>
            <a:t> et </a:t>
          </a:r>
          <a:r>
            <a:rPr lang="en-GB" b="1" dirty="0" err="1" smtClean="0">
              <a:solidFill>
                <a:schemeClr val="bg1"/>
              </a:solidFill>
            </a:rPr>
            <a:t>Organes</a:t>
          </a:r>
          <a:r>
            <a:rPr lang="en-GB" b="1" dirty="0" smtClean="0">
              <a:solidFill>
                <a:schemeClr val="bg1"/>
              </a:solidFill>
            </a:rPr>
            <a:t> de </a:t>
          </a:r>
          <a:r>
            <a:rPr lang="en-GB" b="1" dirty="0" err="1" smtClean="0">
              <a:solidFill>
                <a:schemeClr val="bg1"/>
              </a:solidFill>
            </a:rPr>
            <a:t>Gouvernance</a:t>
          </a:r>
          <a:endParaRPr lang="fr-FR" b="1" dirty="0">
            <a:solidFill>
              <a:schemeClr val="bg1"/>
            </a:solidFill>
          </a:endParaRPr>
        </a:p>
      </dgm:t>
    </dgm:pt>
    <dgm:pt modelId="{1333E5DB-9F04-4695-8DE7-ADEB68233338}" type="parTrans" cxnId="{80EACAE4-2003-4624-B83B-DFD0AE88CED9}">
      <dgm:prSet/>
      <dgm:spPr/>
      <dgm:t>
        <a:bodyPr/>
        <a:lstStyle/>
        <a:p>
          <a:endParaRPr lang="fr-FR" b="1">
            <a:solidFill>
              <a:schemeClr val="tx1">
                <a:lumMod val="65000"/>
                <a:lumOff val="35000"/>
              </a:schemeClr>
            </a:solidFill>
          </a:endParaRPr>
        </a:p>
      </dgm:t>
    </dgm:pt>
    <dgm:pt modelId="{01F51E88-C88E-4994-8F27-21014C67F6F9}" type="sibTrans" cxnId="{80EACAE4-2003-4624-B83B-DFD0AE88CED9}">
      <dgm:prSet/>
      <dgm:spPr/>
      <dgm:t>
        <a:bodyPr/>
        <a:lstStyle/>
        <a:p>
          <a:endParaRPr lang="fr-FR" b="1">
            <a:solidFill>
              <a:schemeClr val="tx1">
                <a:lumMod val="65000"/>
                <a:lumOff val="35000"/>
              </a:schemeClr>
            </a:solidFill>
          </a:endParaRPr>
        </a:p>
      </dgm:t>
    </dgm:pt>
    <dgm:pt modelId="{7D01F36F-FCF7-4BAF-A0FD-8EDEBBE1B482}">
      <dgm:prSet phldrT="[Text]"/>
      <dgm:spPr>
        <a:solidFill>
          <a:srgbClr val="7B003B"/>
        </a:solidFill>
      </dgm:spPr>
      <dgm:t>
        <a:bodyPr/>
        <a:lstStyle/>
        <a:p>
          <a:r>
            <a:rPr lang="en-GB" b="1" dirty="0" smtClean="0">
              <a:solidFill>
                <a:schemeClr val="bg1"/>
              </a:solidFill>
            </a:rPr>
            <a:t>Missions de la </a:t>
          </a:r>
          <a:r>
            <a:rPr lang="en-GB" b="1" dirty="0" err="1" smtClean="0">
              <a:solidFill>
                <a:schemeClr val="bg1"/>
              </a:solidFill>
            </a:rPr>
            <a:t>CoRéCoS</a:t>
          </a:r>
          <a:endParaRPr lang="fr-FR" b="1" dirty="0">
            <a:solidFill>
              <a:schemeClr val="bg1"/>
            </a:solidFill>
          </a:endParaRPr>
        </a:p>
      </dgm:t>
    </dgm:pt>
    <dgm:pt modelId="{74A3DCAC-73F9-4925-8DE0-B38C875D2055}" type="parTrans" cxnId="{EAF20B3A-1010-4ABE-ABAC-084C153BAE38}">
      <dgm:prSet/>
      <dgm:spPr/>
      <dgm:t>
        <a:bodyPr/>
        <a:lstStyle/>
        <a:p>
          <a:endParaRPr lang="fr-FR" b="1">
            <a:solidFill>
              <a:schemeClr val="tx1">
                <a:lumMod val="65000"/>
                <a:lumOff val="35000"/>
              </a:schemeClr>
            </a:solidFill>
          </a:endParaRPr>
        </a:p>
      </dgm:t>
    </dgm:pt>
    <dgm:pt modelId="{85B8712F-B389-4563-BD9A-138EF835CCEE}" type="sibTrans" cxnId="{EAF20B3A-1010-4ABE-ABAC-084C153BAE38}">
      <dgm:prSet/>
      <dgm:spPr/>
      <dgm:t>
        <a:bodyPr/>
        <a:lstStyle/>
        <a:p>
          <a:endParaRPr lang="fr-FR" b="1">
            <a:solidFill>
              <a:schemeClr val="tx1">
                <a:lumMod val="65000"/>
                <a:lumOff val="35000"/>
              </a:schemeClr>
            </a:solidFill>
          </a:endParaRPr>
        </a:p>
      </dgm:t>
    </dgm:pt>
    <dgm:pt modelId="{AC648924-BB87-4AB1-AED2-EF2506FCFCD9}">
      <dgm:prSet phldrT="[Text]"/>
      <dgm:spPr>
        <a:solidFill>
          <a:srgbClr val="7B003B"/>
        </a:solidFill>
      </dgm:spPr>
      <dgm:t>
        <a:bodyPr/>
        <a:lstStyle/>
        <a:p>
          <a:r>
            <a:rPr lang="fr-FR" b="1" dirty="0" smtClean="0">
              <a:solidFill>
                <a:schemeClr val="bg1"/>
              </a:solidFill>
            </a:rPr>
            <a:t>Programme d’action 2021</a:t>
          </a:r>
          <a:endParaRPr lang="fr-FR" b="1" dirty="0">
            <a:solidFill>
              <a:schemeClr val="bg1"/>
            </a:solidFill>
          </a:endParaRPr>
        </a:p>
      </dgm:t>
    </dgm:pt>
    <dgm:pt modelId="{F3F6A90E-7391-47E0-82EB-6529BF4238C5}" type="parTrans" cxnId="{6182C5E9-7025-45EB-85ED-CA26F31ABBCC}">
      <dgm:prSet/>
      <dgm:spPr/>
      <dgm:t>
        <a:bodyPr/>
        <a:lstStyle/>
        <a:p>
          <a:endParaRPr lang="fr-FR" b="1">
            <a:solidFill>
              <a:schemeClr val="tx1">
                <a:lumMod val="65000"/>
                <a:lumOff val="35000"/>
              </a:schemeClr>
            </a:solidFill>
          </a:endParaRPr>
        </a:p>
      </dgm:t>
    </dgm:pt>
    <dgm:pt modelId="{4715AD35-17B8-4246-8B02-EFF2D3D4B778}" type="sibTrans" cxnId="{6182C5E9-7025-45EB-85ED-CA26F31ABBCC}">
      <dgm:prSet/>
      <dgm:spPr/>
      <dgm:t>
        <a:bodyPr/>
        <a:lstStyle/>
        <a:p>
          <a:endParaRPr lang="fr-FR" b="1">
            <a:solidFill>
              <a:schemeClr val="tx1">
                <a:lumMod val="65000"/>
                <a:lumOff val="35000"/>
              </a:schemeClr>
            </a:solidFill>
          </a:endParaRPr>
        </a:p>
      </dgm:t>
    </dgm:pt>
    <dgm:pt modelId="{F528C851-69C9-4DA0-A768-2F7A9829546E}" type="pres">
      <dgm:prSet presAssocID="{05E20DA6-DCF4-44AD-88EC-8F8DEEE880F2}" presName="Name0" presStyleCnt="0">
        <dgm:presLayoutVars>
          <dgm:chMax val="7"/>
          <dgm:chPref val="7"/>
          <dgm:dir/>
        </dgm:presLayoutVars>
      </dgm:prSet>
      <dgm:spPr/>
      <dgm:t>
        <a:bodyPr/>
        <a:lstStyle/>
        <a:p>
          <a:endParaRPr lang="fr-FR"/>
        </a:p>
      </dgm:t>
    </dgm:pt>
    <dgm:pt modelId="{35AE0AB2-C81F-4A50-BFD7-91A619BA0120}" type="pres">
      <dgm:prSet presAssocID="{05E20DA6-DCF4-44AD-88EC-8F8DEEE880F2}" presName="Name1" presStyleCnt="0"/>
      <dgm:spPr/>
    </dgm:pt>
    <dgm:pt modelId="{979A0DE8-6EAB-4287-9CA1-B3D9C2381D9B}" type="pres">
      <dgm:prSet presAssocID="{05E20DA6-DCF4-44AD-88EC-8F8DEEE880F2}" presName="cycle" presStyleCnt="0"/>
      <dgm:spPr/>
    </dgm:pt>
    <dgm:pt modelId="{D5B11CA5-1E58-4C0B-A539-8B6690068D01}" type="pres">
      <dgm:prSet presAssocID="{05E20DA6-DCF4-44AD-88EC-8F8DEEE880F2}" presName="srcNode" presStyleLbl="node1" presStyleIdx="0" presStyleCnt="4"/>
      <dgm:spPr/>
    </dgm:pt>
    <dgm:pt modelId="{7D7B3DE8-75C5-4365-95FB-E053732F3978}" type="pres">
      <dgm:prSet presAssocID="{05E20DA6-DCF4-44AD-88EC-8F8DEEE880F2}" presName="conn" presStyleLbl="parChTrans1D2" presStyleIdx="0" presStyleCnt="1"/>
      <dgm:spPr/>
      <dgm:t>
        <a:bodyPr/>
        <a:lstStyle/>
        <a:p>
          <a:endParaRPr lang="fr-FR"/>
        </a:p>
      </dgm:t>
    </dgm:pt>
    <dgm:pt modelId="{FA077CC7-4B9B-4D10-B5E8-49DBE71C4F17}" type="pres">
      <dgm:prSet presAssocID="{05E20DA6-DCF4-44AD-88EC-8F8DEEE880F2}" presName="extraNode" presStyleLbl="node1" presStyleIdx="0" presStyleCnt="4"/>
      <dgm:spPr/>
    </dgm:pt>
    <dgm:pt modelId="{F52F2187-F109-4833-8D3C-C6ACC023DB76}" type="pres">
      <dgm:prSet presAssocID="{05E20DA6-DCF4-44AD-88EC-8F8DEEE880F2}" presName="dstNode" presStyleLbl="node1" presStyleIdx="0" presStyleCnt="4"/>
      <dgm:spPr/>
    </dgm:pt>
    <dgm:pt modelId="{DFF26D35-947C-4A0D-AA05-CE34038D0517}" type="pres">
      <dgm:prSet presAssocID="{00EEE187-145F-467E-99C5-69A53738564F}" presName="text_1" presStyleLbl="node1" presStyleIdx="0" presStyleCnt="4">
        <dgm:presLayoutVars>
          <dgm:bulletEnabled val="1"/>
        </dgm:presLayoutVars>
      </dgm:prSet>
      <dgm:spPr/>
      <dgm:t>
        <a:bodyPr/>
        <a:lstStyle/>
        <a:p>
          <a:endParaRPr lang="fr-FR"/>
        </a:p>
      </dgm:t>
    </dgm:pt>
    <dgm:pt modelId="{517B1D89-4079-44B6-89F6-FB5541E3206F}" type="pres">
      <dgm:prSet presAssocID="{00EEE187-145F-467E-99C5-69A53738564F}" presName="accent_1" presStyleCnt="0"/>
      <dgm:spPr/>
    </dgm:pt>
    <dgm:pt modelId="{AAAEE0E8-598F-45C8-A66D-BBB9A0BECDB5}" type="pres">
      <dgm:prSet presAssocID="{00EEE187-145F-467E-99C5-69A53738564F}" presName="accentRepeatNode" presStyleLbl="solidFgAcc1" presStyleIdx="0" presStyleCnt="4"/>
      <dgm:spPr>
        <a:ln>
          <a:solidFill>
            <a:srgbClr val="7B003B"/>
          </a:solidFill>
        </a:ln>
      </dgm:spPr>
      <dgm:t>
        <a:bodyPr/>
        <a:lstStyle/>
        <a:p>
          <a:endParaRPr lang="en-US"/>
        </a:p>
      </dgm:t>
    </dgm:pt>
    <dgm:pt modelId="{95031E37-66DF-4ED1-B790-099DCB9E1EC3}" type="pres">
      <dgm:prSet presAssocID="{AB63917C-62D3-4149-84C3-5515CF2D5248}" presName="text_2" presStyleLbl="node1" presStyleIdx="1" presStyleCnt="4">
        <dgm:presLayoutVars>
          <dgm:bulletEnabled val="1"/>
        </dgm:presLayoutVars>
      </dgm:prSet>
      <dgm:spPr/>
      <dgm:t>
        <a:bodyPr/>
        <a:lstStyle/>
        <a:p>
          <a:endParaRPr lang="fr-FR"/>
        </a:p>
      </dgm:t>
    </dgm:pt>
    <dgm:pt modelId="{DE6D42CC-5340-4CFD-BA33-677AA4F60675}" type="pres">
      <dgm:prSet presAssocID="{AB63917C-62D3-4149-84C3-5515CF2D5248}" presName="accent_2" presStyleCnt="0"/>
      <dgm:spPr/>
    </dgm:pt>
    <dgm:pt modelId="{B1886CAC-2AB3-4CEF-A1B0-3C606FD3E0CB}" type="pres">
      <dgm:prSet presAssocID="{AB63917C-62D3-4149-84C3-5515CF2D5248}" presName="accentRepeatNode" presStyleLbl="solidFgAcc1" presStyleIdx="1" presStyleCnt="4"/>
      <dgm:spPr>
        <a:ln>
          <a:solidFill>
            <a:srgbClr val="7B003B"/>
          </a:solidFill>
        </a:ln>
      </dgm:spPr>
      <dgm:t>
        <a:bodyPr/>
        <a:lstStyle/>
        <a:p>
          <a:endParaRPr lang="en-US"/>
        </a:p>
      </dgm:t>
    </dgm:pt>
    <dgm:pt modelId="{BBAFC97B-F1A2-40BC-B7F4-0C380D7B24EE}" type="pres">
      <dgm:prSet presAssocID="{7D01F36F-FCF7-4BAF-A0FD-8EDEBBE1B482}" presName="text_3" presStyleLbl="node1" presStyleIdx="2" presStyleCnt="4">
        <dgm:presLayoutVars>
          <dgm:bulletEnabled val="1"/>
        </dgm:presLayoutVars>
      </dgm:prSet>
      <dgm:spPr/>
      <dgm:t>
        <a:bodyPr/>
        <a:lstStyle/>
        <a:p>
          <a:endParaRPr lang="fr-FR"/>
        </a:p>
      </dgm:t>
    </dgm:pt>
    <dgm:pt modelId="{D488A2C1-A872-4BED-91D7-996DC413C22C}" type="pres">
      <dgm:prSet presAssocID="{7D01F36F-FCF7-4BAF-A0FD-8EDEBBE1B482}" presName="accent_3" presStyleCnt="0"/>
      <dgm:spPr/>
    </dgm:pt>
    <dgm:pt modelId="{10EA1FD5-F28E-4048-9E7E-C64E6750AAE0}" type="pres">
      <dgm:prSet presAssocID="{7D01F36F-FCF7-4BAF-A0FD-8EDEBBE1B482}" presName="accentRepeatNode" presStyleLbl="solidFgAcc1" presStyleIdx="2" presStyleCnt="4"/>
      <dgm:spPr>
        <a:ln>
          <a:solidFill>
            <a:srgbClr val="7B003B"/>
          </a:solidFill>
        </a:ln>
      </dgm:spPr>
      <dgm:t>
        <a:bodyPr/>
        <a:lstStyle/>
        <a:p>
          <a:endParaRPr lang="en-US"/>
        </a:p>
      </dgm:t>
    </dgm:pt>
    <dgm:pt modelId="{61F837E0-97A4-45CA-B338-4EE3E362A63E}" type="pres">
      <dgm:prSet presAssocID="{AC648924-BB87-4AB1-AED2-EF2506FCFCD9}" presName="text_4" presStyleLbl="node1" presStyleIdx="3" presStyleCnt="4">
        <dgm:presLayoutVars>
          <dgm:bulletEnabled val="1"/>
        </dgm:presLayoutVars>
      </dgm:prSet>
      <dgm:spPr/>
      <dgm:t>
        <a:bodyPr/>
        <a:lstStyle/>
        <a:p>
          <a:endParaRPr lang="fr-FR"/>
        </a:p>
      </dgm:t>
    </dgm:pt>
    <dgm:pt modelId="{D9C2A5D8-892F-490B-9236-C495745BB53D}" type="pres">
      <dgm:prSet presAssocID="{AC648924-BB87-4AB1-AED2-EF2506FCFCD9}" presName="accent_4" presStyleCnt="0"/>
      <dgm:spPr/>
    </dgm:pt>
    <dgm:pt modelId="{829C02A4-04ED-412D-9F1E-191E1DECF145}" type="pres">
      <dgm:prSet presAssocID="{AC648924-BB87-4AB1-AED2-EF2506FCFCD9}" presName="accentRepeatNode" presStyleLbl="solidFgAcc1" presStyleIdx="3" presStyleCnt="4"/>
      <dgm:spPr>
        <a:ln>
          <a:solidFill>
            <a:srgbClr val="7B003B"/>
          </a:solidFill>
        </a:ln>
      </dgm:spPr>
      <dgm:t>
        <a:bodyPr/>
        <a:lstStyle/>
        <a:p>
          <a:endParaRPr lang="en-US"/>
        </a:p>
      </dgm:t>
    </dgm:pt>
  </dgm:ptLst>
  <dgm:cxnLst>
    <dgm:cxn modelId="{3E0DA4B1-B301-47FD-B9AF-1DEFCA6738D2}" type="presOf" srcId="{05E20DA6-DCF4-44AD-88EC-8F8DEEE880F2}" destId="{F528C851-69C9-4DA0-A768-2F7A9829546E}" srcOrd="0" destOrd="0" presId="urn:microsoft.com/office/officeart/2008/layout/VerticalCurvedList"/>
    <dgm:cxn modelId="{83D0804A-BA26-4247-A684-0E9AF1F5F18F}" type="presOf" srcId="{AB63917C-62D3-4149-84C3-5515CF2D5248}" destId="{95031E37-66DF-4ED1-B790-099DCB9E1EC3}" srcOrd="0" destOrd="0" presId="urn:microsoft.com/office/officeart/2008/layout/VerticalCurvedList"/>
    <dgm:cxn modelId="{80EACAE4-2003-4624-B83B-DFD0AE88CED9}" srcId="{05E20DA6-DCF4-44AD-88EC-8F8DEEE880F2}" destId="{AB63917C-62D3-4149-84C3-5515CF2D5248}" srcOrd="1" destOrd="0" parTransId="{1333E5DB-9F04-4695-8DE7-ADEB68233338}" sibTransId="{01F51E88-C88E-4994-8F27-21014C67F6F9}"/>
    <dgm:cxn modelId="{EAF20B3A-1010-4ABE-ABAC-084C153BAE38}" srcId="{05E20DA6-DCF4-44AD-88EC-8F8DEEE880F2}" destId="{7D01F36F-FCF7-4BAF-A0FD-8EDEBBE1B482}" srcOrd="2" destOrd="0" parTransId="{74A3DCAC-73F9-4925-8DE0-B38C875D2055}" sibTransId="{85B8712F-B389-4563-BD9A-138EF835CCEE}"/>
    <dgm:cxn modelId="{6182C5E9-7025-45EB-85ED-CA26F31ABBCC}" srcId="{05E20DA6-DCF4-44AD-88EC-8F8DEEE880F2}" destId="{AC648924-BB87-4AB1-AED2-EF2506FCFCD9}" srcOrd="3" destOrd="0" parTransId="{F3F6A90E-7391-47E0-82EB-6529BF4238C5}" sibTransId="{4715AD35-17B8-4246-8B02-EFF2D3D4B778}"/>
    <dgm:cxn modelId="{8599C5E6-8079-4B28-B045-B5A4D380A1EB}" type="presOf" srcId="{7D01F36F-FCF7-4BAF-A0FD-8EDEBBE1B482}" destId="{BBAFC97B-F1A2-40BC-B7F4-0C380D7B24EE}" srcOrd="0" destOrd="0" presId="urn:microsoft.com/office/officeart/2008/layout/VerticalCurvedList"/>
    <dgm:cxn modelId="{53B0B6C1-E821-47AC-A90C-CFA628E2EBA6}" type="presOf" srcId="{AC648924-BB87-4AB1-AED2-EF2506FCFCD9}" destId="{61F837E0-97A4-45CA-B338-4EE3E362A63E}" srcOrd="0" destOrd="0" presId="urn:microsoft.com/office/officeart/2008/layout/VerticalCurvedList"/>
    <dgm:cxn modelId="{383802A4-786E-490A-BF2D-77A588F7CE01}" srcId="{05E20DA6-DCF4-44AD-88EC-8F8DEEE880F2}" destId="{00EEE187-145F-467E-99C5-69A53738564F}" srcOrd="0" destOrd="0" parTransId="{60D34832-188C-4A48-8B13-FF5D6BB8AD65}" sibTransId="{D15CEB12-4B9F-4299-8B78-83031498D3CC}"/>
    <dgm:cxn modelId="{0DE7155F-7CFE-44CC-8053-B3DE072E9643}" type="presOf" srcId="{00EEE187-145F-467E-99C5-69A53738564F}" destId="{DFF26D35-947C-4A0D-AA05-CE34038D0517}" srcOrd="0" destOrd="0" presId="urn:microsoft.com/office/officeart/2008/layout/VerticalCurvedList"/>
    <dgm:cxn modelId="{1431A7A1-7867-423B-9652-EA1F957F68A2}" type="presOf" srcId="{D15CEB12-4B9F-4299-8B78-83031498D3CC}" destId="{7D7B3DE8-75C5-4365-95FB-E053732F3978}" srcOrd="0" destOrd="0" presId="urn:microsoft.com/office/officeart/2008/layout/VerticalCurvedList"/>
    <dgm:cxn modelId="{0E454582-5E58-4A13-9781-FF54B30A9183}" type="presParOf" srcId="{F528C851-69C9-4DA0-A768-2F7A9829546E}" destId="{35AE0AB2-C81F-4A50-BFD7-91A619BA0120}" srcOrd="0" destOrd="0" presId="urn:microsoft.com/office/officeart/2008/layout/VerticalCurvedList"/>
    <dgm:cxn modelId="{D1859DE0-EF1E-4F07-A1F0-3B4D7CCD7808}" type="presParOf" srcId="{35AE0AB2-C81F-4A50-BFD7-91A619BA0120}" destId="{979A0DE8-6EAB-4287-9CA1-B3D9C2381D9B}" srcOrd="0" destOrd="0" presId="urn:microsoft.com/office/officeart/2008/layout/VerticalCurvedList"/>
    <dgm:cxn modelId="{AABA2B8F-5C02-47CB-B1EB-D26A143F117C}" type="presParOf" srcId="{979A0DE8-6EAB-4287-9CA1-B3D9C2381D9B}" destId="{D5B11CA5-1E58-4C0B-A539-8B6690068D01}" srcOrd="0" destOrd="0" presId="urn:microsoft.com/office/officeart/2008/layout/VerticalCurvedList"/>
    <dgm:cxn modelId="{DC363B4D-6353-4A6A-AF6C-B45AB2FCB970}" type="presParOf" srcId="{979A0DE8-6EAB-4287-9CA1-B3D9C2381D9B}" destId="{7D7B3DE8-75C5-4365-95FB-E053732F3978}" srcOrd="1" destOrd="0" presId="urn:microsoft.com/office/officeart/2008/layout/VerticalCurvedList"/>
    <dgm:cxn modelId="{9F49EF69-E913-43B2-A608-8AE133A95AC3}" type="presParOf" srcId="{979A0DE8-6EAB-4287-9CA1-B3D9C2381D9B}" destId="{FA077CC7-4B9B-4D10-B5E8-49DBE71C4F17}" srcOrd="2" destOrd="0" presId="urn:microsoft.com/office/officeart/2008/layout/VerticalCurvedList"/>
    <dgm:cxn modelId="{B1754DD2-C9B6-40DF-BBFA-CCF425C59A61}" type="presParOf" srcId="{979A0DE8-6EAB-4287-9CA1-B3D9C2381D9B}" destId="{F52F2187-F109-4833-8D3C-C6ACC023DB76}" srcOrd="3" destOrd="0" presId="urn:microsoft.com/office/officeart/2008/layout/VerticalCurvedList"/>
    <dgm:cxn modelId="{EB0C991F-0E86-4039-8AEA-E9179BE11C96}" type="presParOf" srcId="{35AE0AB2-C81F-4A50-BFD7-91A619BA0120}" destId="{DFF26D35-947C-4A0D-AA05-CE34038D0517}" srcOrd="1" destOrd="0" presId="urn:microsoft.com/office/officeart/2008/layout/VerticalCurvedList"/>
    <dgm:cxn modelId="{CE5CA0FE-8BB4-48D8-AEB9-FBF217CA49C7}" type="presParOf" srcId="{35AE0AB2-C81F-4A50-BFD7-91A619BA0120}" destId="{517B1D89-4079-44B6-89F6-FB5541E3206F}" srcOrd="2" destOrd="0" presId="urn:microsoft.com/office/officeart/2008/layout/VerticalCurvedList"/>
    <dgm:cxn modelId="{5D807069-CA44-4A76-9F0F-55587C02202B}" type="presParOf" srcId="{517B1D89-4079-44B6-89F6-FB5541E3206F}" destId="{AAAEE0E8-598F-45C8-A66D-BBB9A0BECDB5}" srcOrd="0" destOrd="0" presId="urn:microsoft.com/office/officeart/2008/layout/VerticalCurvedList"/>
    <dgm:cxn modelId="{B2856F70-7C13-459D-A2E4-9D3F639FBD66}" type="presParOf" srcId="{35AE0AB2-C81F-4A50-BFD7-91A619BA0120}" destId="{95031E37-66DF-4ED1-B790-099DCB9E1EC3}" srcOrd="3" destOrd="0" presId="urn:microsoft.com/office/officeart/2008/layout/VerticalCurvedList"/>
    <dgm:cxn modelId="{B9C912E1-7BAF-495D-AB8B-E5DB3B99E8C9}" type="presParOf" srcId="{35AE0AB2-C81F-4A50-BFD7-91A619BA0120}" destId="{DE6D42CC-5340-4CFD-BA33-677AA4F60675}" srcOrd="4" destOrd="0" presId="urn:microsoft.com/office/officeart/2008/layout/VerticalCurvedList"/>
    <dgm:cxn modelId="{79018EFE-6EDC-4F38-92F6-C28CF0E1CC32}" type="presParOf" srcId="{DE6D42CC-5340-4CFD-BA33-677AA4F60675}" destId="{B1886CAC-2AB3-4CEF-A1B0-3C606FD3E0CB}" srcOrd="0" destOrd="0" presId="urn:microsoft.com/office/officeart/2008/layout/VerticalCurvedList"/>
    <dgm:cxn modelId="{F503C397-2E0E-41EA-A079-0A64E60B9D74}" type="presParOf" srcId="{35AE0AB2-C81F-4A50-BFD7-91A619BA0120}" destId="{BBAFC97B-F1A2-40BC-B7F4-0C380D7B24EE}" srcOrd="5" destOrd="0" presId="urn:microsoft.com/office/officeart/2008/layout/VerticalCurvedList"/>
    <dgm:cxn modelId="{435976E1-CC2B-4C8D-9134-F8FE2B4038BB}" type="presParOf" srcId="{35AE0AB2-C81F-4A50-BFD7-91A619BA0120}" destId="{D488A2C1-A872-4BED-91D7-996DC413C22C}" srcOrd="6" destOrd="0" presId="urn:microsoft.com/office/officeart/2008/layout/VerticalCurvedList"/>
    <dgm:cxn modelId="{C25000F9-67A9-43BD-914C-700EAE18D12B}" type="presParOf" srcId="{D488A2C1-A872-4BED-91D7-996DC413C22C}" destId="{10EA1FD5-F28E-4048-9E7E-C64E6750AAE0}" srcOrd="0" destOrd="0" presId="urn:microsoft.com/office/officeart/2008/layout/VerticalCurvedList"/>
    <dgm:cxn modelId="{BDFD21FD-0645-421E-A178-E7DF6898DE77}" type="presParOf" srcId="{35AE0AB2-C81F-4A50-BFD7-91A619BA0120}" destId="{61F837E0-97A4-45CA-B338-4EE3E362A63E}" srcOrd="7" destOrd="0" presId="urn:microsoft.com/office/officeart/2008/layout/VerticalCurvedList"/>
    <dgm:cxn modelId="{B0C9A6FE-81E7-4020-958C-77145B9372C9}" type="presParOf" srcId="{35AE0AB2-C81F-4A50-BFD7-91A619BA0120}" destId="{D9C2A5D8-892F-490B-9236-C495745BB53D}" srcOrd="8" destOrd="0" presId="urn:microsoft.com/office/officeart/2008/layout/VerticalCurvedList"/>
    <dgm:cxn modelId="{A3F8FE5C-6422-4A71-B802-32655817B0F8}" type="presParOf" srcId="{D9C2A5D8-892F-490B-9236-C495745BB53D}" destId="{829C02A4-04ED-412D-9F1E-191E1DECF145}" srcOrd="0" destOrd="0" presId="urn:microsoft.com/office/officeart/2008/layout/VerticalCurv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B3DE8-75C5-4365-95FB-E053732F3978}">
      <dsp:nvSpPr>
        <dsp:cNvPr id="0" name=""/>
        <dsp:cNvSpPr/>
      </dsp:nvSpPr>
      <dsp:spPr>
        <a:xfrm>
          <a:off x="-2641878" y="-407582"/>
          <a:ext cx="3153437" cy="3153437"/>
        </a:xfrm>
        <a:prstGeom prst="blockArc">
          <a:avLst>
            <a:gd name="adj1" fmla="val 18900000"/>
            <a:gd name="adj2" fmla="val 2700000"/>
            <a:gd name="adj3" fmla="val 685"/>
          </a:avLst>
        </a:prstGeom>
        <a:noFill/>
        <a:ln w="12700" cap="flat" cmpd="sng" algn="ctr">
          <a:solidFill>
            <a:srgbClr val="7B003B"/>
          </a:solidFill>
          <a:prstDash val="solid"/>
          <a:miter lim="800000"/>
        </a:ln>
        <a:effectLst/>
      </dsp:spPr>
      <dsp:style>
        <a:lnRef idx="2">
          <a:scrgbClr r="0" g="0" b="0"/>
        </a:lnRef>
        <a:fillRef idx="0">
          <a:scrgbClr r="0" g="0" b="0"/>
        </a:fillRef>
        <a:effectRef idx="0">
          <a:scrgbClr r="0" g="0" b="0"/>
        </a:effectRef>
        <a:fontRef idx="minor"/>
      </dsp:style>
    </dsp:sp>
    <dsp:sp modelId="{DFF26D35-947C-4A0D-AA05-CE34038D0517}">
      <dsp:nvSpPr>
        <dsp:cNvPr id="0" name=""/>
        <dsp:cNvSpPr/>
      </dsp:nvSpPr>
      <dsp:spPr>
        <a:xfrm>
          <a:off x="268562" y="179766"/>
          <a:ext cx="8016798" cy="359719"/>
        </a:xfrm>
        <a:prstGeom prst="rect">
          <a:avLst/>
        </a:prstGeom>
        <a:solidFill>
          <a:srgbClr val="7B003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528" tIns="45720" rIns="45720" bIns="45720" numCol="1" spcCol="1270" anchor="ctr" anchorCtr="0">
          <a:noAutofit/>
        </a:bodyPr>
        <a:lstStyle/>
        <a:p>
          <a:pPr lvl="0" algn="l" defTabSz="800100">
            <a:lnSpc>
              <a:spcPct val="90000"/>
            </a:lnSpc>
            <a:spcBef>
              <a:spcPct val="0"/>
            </a:spcBef>
            <a:spcAft>
              <a:spcPct val="35000"/>
            </a:spcAft>
          </a:pPr>
          <a:r>
            <a:rPr lang="fr-FR" sz="1800" b="1" kern="1200" dirty="0" smtClean="0">
              <a:solidFill>
                <a:schemeClr val="bg1"/>
              </a:solidFill>
            </a:rPr>
            <a:t>Contexte général : SNIS </a:t>
          </a:r>
          <a:endParaRPr lang="fr-FR" sz="1800" b="1" kern="1200" dirty="0">
            <a:solidFill>
              <a:schemeClr val="bg1"/>
            </a:solidFill>
          </a:endParaRPr>
        </a:p>
      </dsp:txBody>
      <dsp:txXfrm>
        <a:off x="268562" y="179766"/>
        <a:ext cx="8016798" cy="359719"/>
      </dsp:txXfrm>
    </dsp:sp>
    <dsp:sp modelId="{AAAEE0E8-598F-45C8-A66D-BBB9A0BECDB5}">
      <dsp:nvSpPr>
        <dsp:cNvPr id="0" name=""/>
        <dsp:cNvSpPr/>
      </dsp:nvSpPr>
      <dsp:spPr>
        <a:xfrm>
          <a:off x="43737" y="134801"/>
          <a:ext cx="449649" cy="449649"/>
        </a:xfrm>
        <a:prstGeom prst="ellipse">
          <a:avLst/>
        </a:prstGeom>
        <a:solidFill>
          <a:schemeClr val="lt1">
            <a:hueOff val="0"/>
            <a:satOff val="0"/>
            <a:lumOff val="0"/>
            <a:alphaOff val="0"/>
          </a:schemeClr>
        </a:solidFill>
        <a:ln w="12700" cap="flat" cmpd="sng" algn="ctr">
          <a:solidFill>
            <a:srgbClr val="7B003B"/>
          </a:solidFill>
          <a:prstDash val="solid"/>
          <a:miter lim="800000"/>
        </a:ln>
        <a:effectLst/>
      </dsp:spPr>
      <dsp:style>
        <a:lnRef idx="2">
          <a:scrgbClr r="0" g="0" b="0"/>
        </a:lnRef>
        <a:fillRef idx="1">
          <a:scrgbClr r="0" g="0" b="0"/>
        </a:fillRef>
        <a:effectRef idx="0">
          <a:scrgbClr r="0" g="0" b="0"/>
        </a:effectRef>
        <a:fontRef idx="minor"/>
      </dsp:style>
    </dsp:sp>
    <dsp:sp modelId="{95031E37-66DF-4ED1-B790-099DCB9E1EC3}">
      <dsp:nvSpPr>
        <dsp:cNvPr id="0" name=""/>
        <dsp:cNvSpPr/>
      </dsp:nvSpPr>
      <dsp:spPr>
        <a:xfrm>
          <a:off x="474797" y="719439"/>
          <a:ext cx="7810562" cy="359719"/>
        </a:xfrm>
        <a:prstGeom prst="rect">
          <a:avLst/>
        </a:prstGeom>
        <a:solidFill>
          <a:srgbClr val="7B003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528" tIns="45720" rIns="45720" bIns="45720" numCol="1" spcCol="1270" anchor="ctr" anchorCtr="0">
          <a:noAutofit/>
        </a:bodyPr>
        <a:lstStyle/>
        <a:p>
          <a:pPr lvl="0" algn="l" defTabSz="800100">
            <a:lnSpc>
              <a:spcPct val="90000"/>
            </a:lnSpc>
            <a:spcBef>
              <a:spcPct val="0"/>
            </a:spcBef>
            <a:spcAft>
              <a:spcPct val="35000"/>
            </a:spcAft>
          </a:pPr>
          <a:r>
            <a:rPr lang="en-GB" sz="1800" b="1" kern="1200" dirty="0" smtClean="0">
              <a:solidFill>
                <a:schemeClr val="bg1"/>
              </a:solidFill>
            </a:rPr>
            <a:t>Composition de la </a:t>
          </a:r>
          <a:r>
            <a:rPr lang="en-GB" sz="1800" b="1" kern="1200" dirty="0" err="1" smtClean="0">
              <a:solidFill>
                <a:schemeClr val="bg1"/>
              </a:solidFill>
            </a:rPr>
            <a:t>CoRéCoS</a:t>
          </a:r>
          <a:r>
            <a:rPr lang="en-GB" sz="1800" b="1" kern="1200" dirty="0" smtClean="0">
              <a:solidFill>
                <a:schemeClr val="bg1"/>
              </a:solidFill>
            </a:rPr>
            <a:t> et </a:t>
          </a:r>
          <a:r>
            <a:rPr lang="en-GB" sz="1800" b="1" kern="1200" dirty="0" err="1" smtClean="0">
              <a:solidFill>
                <a:schemeClr val="bg1"/>
              </a:solidFill>
            </a:rPr>
            <a:t>Organes</a:t>
          </a:r>
          <a:r>
            <a:rPr lang="en-GB" sz="1800" b="1" kern="1200" dirty="0" smtClean="0">
              <a:solidFill>
                <a:schemeClr val="bg1"/>
              </a:solidFill>
            </a:rPr>
            <a:t> de </a:t>
          </a:r>
          <a:r>
            <a:rPr lang="en-GB" sz="1800" b="1" kern="1200" dirty="0" err="1" smtClean="0">
              <a:solidFill>
                <a:schemeClr val="bg1"/>
              </a:solidFill>
            </a:rPr>
            <a:t>Gouvernance</a:t>
          </a:r>
          <a:endParaRPr lang="fr-FR" sz="1800" b="1" kern="1200" dirty="0">
            <a:solidFill>
              <a:schemeClr val="bg1"/>
            </a:solidFill>
          </a:endParaRPr>
        </a:p>
      </dsp:txBody>
      <dsp:txXfrm>
        <a:off x="474797" y="719439"/>
        <a:ext cx="7810562" cy="359719"/>
      </dsp:txXfrm>
    </dsp:sp>
    <dsp:sp modelId="{B1886CAC-2AB3-4CEF-A1B0-3C606FD3E0CB}">
      <dsp:nvSpPr>
        <dsp:cNvPr id="0" name=""/>
        <dsp:cNvSpPr/>
      </dsp:nvSpPr>
      <dsp:spPr>
        <a:xfrm>
          <a:off x="249973" y="674474"/>
          <a:ext cx="449649" cy="449649"/>
        </a:xfrm>
        <a:prstGeom prst="ellipse">
          <a:avLst/>
        </a:prstGeom>
        <a:solidFill>
          <a:schemeClr val="lt1">
            <a:hueOff val="0"/>
            <a:satOff val="0"/>
            <a:lumOff val="0"/>
            <a:alphaOff val="0"/>
          </a:schemeClr>
        </a:solidFill>
        <a:ln w="12700" cap="flat" cmpd="sng" algn="ctr">
          <a:solidFill>
            <a:srgbClr val="7B003B"/>
          </a:solidFill>
          <a:prstDash val="solid"/>
          <a:miter lim="800000"/>
        </a:ln>
        <a:effectLst/>
      </dsp:spPr>
      <dsp:style>
        <a:lnRef idx="2">
          <a:scrgbClr r="0" g="0" b="0"/>
        </a:lnRef>
        <a:fillRef idx="1">
          <a:scrgbClr r="0" g="0" b="0"/>
        </a:fillRef>
        <a:effectRef idx="0">
          <a:scrgbClr r="0" g="0" b="0"/>
        </a:effectRef>
        <a:fontRef idx="minor"/>
      </dsp:style>
    </dsp:sp>
    <dsp:sp modelId="{BBAFC97B-F1A2-40BC-B7F4-0C380D7B24EE}">
      <dsp:nvSpPr>
        <dsp:cNvPr id="0" name=""/>
        <dsp:cNvSpPr/>
      </dsp:nvSpPr>
      <dsp:spPr>
        <a:xfrm>
          <a:off x="474797" y="1259112"/>
          <a:ext cx="7810562" cy="359719"/>
        </a:xfrm>
        <a:prstGeom prst="rect">
          <a:avLst/>
        </a:prstGeom>
        <a:solidFill>
          <a:srgbClr val="7B003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528" tIns="45720" rIns="45720" bIns="45720" numCol="1" spcCol="1270" anchor="ctr" anchorCtr="0">
          <a:noAutofit/>
        </a:bodyPr>
        <a:lstStyle/>
        <a:p>
          <a:pPr lvl="0" algn="l" defTabSz="800100">
            <a:lnSpc>
              <a:spcPct val="90000"/>
            </a:lnSpc>
            <a:spcBef>
              <a:spcPct val="0"/>
            </a:spcBef>
            <a:spcAft>
              <a:spcPct val="35000"/>
            </a:spcAft>
          </a:pPr>
          <a:r>
            <a:rPr lang="en-GB" sz="1800" b="1" kern="1200" dirty="0" smtClean="0">
              <a:solidFill>
                <a:schemeClr val="bg1"/>
              </a:solidFill>
            </a:rPr>
            <a:t>Missions de la </a:t>
          </a:r>
          <a:r>
            <a:rPr lang="en-GB" sz="1800" b="1" kern="1200" dirty="0" err="1" smtClean="0">
              <a:solidFill>
                <a:schemeClr val="bg1"/>
              </a:solidFill>
            </a:rPr>
            <a:t>CoRéCoS</a:t>
          </a:r>
          <a:endParaRPr lang="fr-FR" sz="1800" b="1" kern="1200" dirty="0">
            <a:solidFill>
              <a:schemeClr val="bg1"/>
            </a:solidFill>
          </a:endParaRPr>
        </a:p>
      </dsp:txBody>
      <dsp:txXfrm>
        <a:off x="474797" y="1259112"/>
        <a:ext cx="7810562" cy="359719"/>
      </dsp:txXfrm>
    </dsp:sp>
    <dsp:sp modelId="{10EA1FD5-F28E-4048-9E7E-C64E6750AAE0}">
      <dsp:nvSpPr>
        <dsp:cNvPr id="0" name=""/>
        <dsp:cNvSpPr/>
      </dsp:nvSpPr>
      <dsp:spPr>
        <a:xfrm>
          <a:off x="249973" y="1214147"/>
          <a:ext cx="449649" cy="449649"/>
        </a:xfrm>
        <a:prstGeom prst="ellipse">
          <a:avLst/>
        </a:prstGeom>
        <a:solidFill>
          <a:schemeClr val="lt1">
            <a:hueOff val="0"/>
            <a:satOff val="0"/>
            <a:lumOff val="0"/>
            <a:alphaOff val="0"/>
          </a:schemeClr>
        </a:solidFill>
        <a:ln w="12700" cap="flat" cmpd="sng" algn="ctr">
          <a:solidFill>
            <a:srgbClr val="7B003B"/>
          </a:solidFill>
          <a:prstDash val="solid"/>
          <a:miter lim="800000"/>
        </a:ln>
        <a:effectLst/>
      </dsp:spPr>
      <dsp:style>
        <a:lnRef idx="2">
          <a:scrgbClr r="0" g="0" b="0"/>
        </a:lnRef>
        <a:fillRef idx="1">
          <a:scrgbClr r="0" g="0" b="0"/>
        </a:fillRef>
        <a:effectRef idx="0">
          <a:scrgbClr r="0" g="0" b="0"/>
        </a:effectRef>
        <a:fontRef idx="minor"/>
      </dsp:style>
    </dsp:sp>
    <dsp:sp modelId="{61F837E0-97A4-45CA-B338-4EE3E362A63E}">
      <dsp:nvSpPr>
        <dsp:cNvPr id="0" name=""/>
        <dsp:cNvSpPr/>
      </dsp:nvSpPr>
      <dsp:spPr>
        <a:xfrm>
          <a:off x="268562" y="1798785"/>
          <a:ext cx="8016798" cy="359719"/>
        </a:xfrm>
        <a:prstGeom prst="rect">
          <a:avLst/>
        </a:prstGeom>
        <a:solidFill>
          <a:srgbClr val="7B003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528" tIns="45720" rIns="45720" bIns="45720" numCol="1" spcCol="1270" anchor="ctr" anchorCtr="0">
          <a:noAutofit/>
        </a:bodyPr>
        <a:lstStyle/>
        <a:p>
          <a:pPr lvl="0" algn="l" defTabSz="800100">
            <a:lnSpc>
              <a:spcPct val="90000"/>
            </a:lnSpc>
            <a:spcBef>
              <a:spcPct val="0"/>
            </a:spcBef>
            <a:spcAft>
              <a:spcPct val="35000"/>
            </a:spcAft>
          </a:pPr>
          <a:r>
            <a:rPr lang="fr-FR" sz="1800" b="1" kern="1200" dirty="0" smtClean="0">
              <a:solidFill>
                <a:schemeClr val="bg1"/>
              </a:solidFill>
            </a:rPr>
            <a:t>Programme d’action 2021</a:t>
          </a:r>
          <a:endParaRPr lang="fr-FR" sz="1800" b="1" kern="1200" dirty="0">
            <a:solidFill>
              <a:schemeClr val="bg1"/>
            </a:solidFill>
          </a:endParaRPr>
        </a:p>
      </dsp:txBody>
      <dsp:txXfrm>
        <a:off x="268562" y="1798785"/>
        <a:ext cx="8016798" cy="359719"/>
      </dsp:txXfrm>
    </dsp:sp>
    <dsp:sp modelId="{829C02A4-04ED-412D-9F1E-191E1DECF145}">
      <dsp:nvSpPr>
        <dsp:cNvPr id="0" name=""/>
        <dsp:cNvSpPr/>
      </dsp:nvSpPr>
      <dsp:spPr>
        <a:xfrm>
          <a:off x="43737" y="1753820"/>
          <a:ext cx="449649" cy="449649"/>
        </a:xfrm>
        <a:prstGeom prst="ellipse">
          <a:avLst/>
        </a:prstGeom>
        <a:solidFill>
          <a:schemeClr val="lt1">
            <a:hueOff val="0"/>
            <a:satOff val="0"/>
            <a:lumOff val="0"/>
            <a:alphaOff val="0"/>
          </a:schemeClr>
        </a:solidFill>
        <a:ln w="12700" cap="flat" cmpd="sng" algn="ctr">
          <a:solidFill>
            <a:srgbClr val="7B003B"/>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4D8B75-9AFE-49A6-A6A4-3F53CE86648E}" type="datetimeFigureOut">
              <a:rPr lang="fr-FR" smtClean="0"/>
              <a:pPr/>
              <a:t>13/12/2021</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0B66EE-0B87-4605-9DD0-B8603B699802}" type="slidenum">
              <a:rPr lang="fr-FR" smtClean="0"/>
              <a:pPr/>
              <a:t>‹N°›</a:t>
            </a:fld>
            <a:endParaRPr lang="fr-FR"/>
          </a:p>
        </p:txBody>
      </p:sp>
    </p:spTree>
    <p:extLst>
      <p:ext uri="{BB962C8B-B14F-4D97-AF65-F5344CB8AC3E}">
        <p14:creationId xmlns:p14="http://schemas.microsoft.com/office/powerpoint/2010/main" xmlns="" val="2062784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F41683C-F54F-4CA0-B7A6-46B63C77F1FC}" type="slidenum">
              <a:rPr lang="fr-FR" smtClean="0"/>
              <a:pPr>
                <a:defRPr/>
              </a:pPr>
              <a:t>2</a:t>
            </a:fld>
            <a:endParaRPr lang="fr-FR"/>
          </a:p>
        </p:txBody>
      </p:sp>
    </p:spTree>
    <p:extLst>
      <p:ext uri="{BB962C8B-B14F-4D97-AF65-F5344CB8AC3E}">
        <p14:creationId xmlns:p14="http://schemas.microsoft.com/office/powerpoint/2010/main" xmlns="" val="3395467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27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marL="227331" indent="-227331" eaLnBrk="1" hangingPunct="1">
              <a:spcBef>
                <a:spcPct val="0"/>
              </a:spcBef>
            </a:pPr>
            <a:endParaRPr lang="fr-FR" altLang="fr-FR" dirty="0" smtClean="0">
              <a:latin typeface="Arial" pitchFamily="34" charset="0"/>
              <a:cs typeface="Arial" pitchFamily="34" charset="0"/>
            </a:endParaRPr>
          </a:p>
        </p:txBody>
      </p:sp>
      <p:sp>
        <p:nvSpPr>
          <p:cNvPr id="3277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E8AD84-72CB-4385-80A7-8C0E3B3BF438}" type="slidenum">
              <a:rPr lang="fr-FR" altLang="fr-FR" smtClean="0">
                <a:latin typeface="Arial" pitchFamily="34" charset="0"/>
                <a:cs typeface="Arial" pitchFamily="34" charset="0"/>
              </a:rPr>
              <a:pPr fontAlgn="base">
                <a:spcBef>
                  <a:spcPct val="0"/>
                </a:spcBef>
                <a:spcAft>
                  <a:spcPct val="0"/>
                </a:spcAft>
              </a:pPr>
              <a:t>6</a:t>
            </a:fld>
            <a:endParaRPr lang="fr-FR" altLang="fr-FR"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F41683C-F54F-4CA0-B7A6-46B63C77F1FC}" type="slidenum">
              <a:rPr lang="fr-FR" smtClean="0"/>
              <a:pPr>
                <a:defRPr/>
              </a:pPr>
              <a:t>7</a:t>
            </a:fld>
            <a:endParaRPr lang="fr-FR"/>
          </a:p>
        </p:txBody>
      </p:sp>
    </p:spTree>
    <p:extLst>
      <p:ext uri="{BB962C8B-B14F-4D97-AF65-F5344CB8AC3E}">
        <p14:creationId xmlns:p14="http://schemas.microsoft.com/office/powerpoint/2010/main" xmlns="" val="645997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F41683C-F54F-4CA0-B7A6-46B63C77F1FC}" type="slidenum">
              <a:rPr lang="fr-FR" smtClean="0"/>
              <a:pPr>
                <a:defRPr/>
              </a:pPr>
              <a:t>9</a:t>
            </a:fld>
            <a:endParaRPr lang="fr-FR"/>
          </a:p>
        </p:txBody>
      </p:sp>
    </p:spTree>
    <p:extLst>
      <p:ext uri="{BB962C8B-B14F-4D97-AF65-F5344CB8AC3E}">
        <p14:creationId xmlns:p14="http://schemas.microsoft.com/office/powerpoint/2010/main" xmlns="" val="2106572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7CA5B91F-D73F-410C-8A67-849D05C444B6}" type="datetimeFigureOut">
              <a:rPr lang="fr-FR" smtClean="0"/>
              <a:pPr/>
              <a:t>13/12/2021</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57697B23-2ABC-4A27-9C10-2BA9962E9D78}" type="slidenum">
              <a:rPr lang="fr-FR" smtClean="0"/>
              <a:pPr/>
              <a:t>‹N°›</a:t>
            </a:fld>
            <a:endParaRPr lang="fr-FR"/>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CA5B91F-D73F-410C-8A67-849D05C444B6}" type="datetimeFigureOut">
              <a:rPr lang="fr-FR" smtClean="0"/>
              <a:pPr/>
              <a:t>13/12/2021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7697B23-2ABC-4A27-9C10-2BA9962E9D7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2"/>
            <a:ext cx="268224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219200" y="274641"/>
            <a:ext cx="7416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CA5B91F-D73F-410C-8A67-849D05C444B6}" type="datetimeFigureOut">
              <a:rPr lang="fr-FR" smtClean="0"/>
              <a:pPr/>
              <a:t>13/12/2021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7697B23-2ABC-4A27-9C10-2BA9962E9D7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7CA5B91F-D73F-410C-8A67-849D05C444B6}" type="datetimeFigureOut">
              <a:rPr lang="fr-FR" smtClean="0"/>
              <a:pPr/>
              <a:t>13/12/2021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7697B23-2ABC-4A27-9C10-2BA9962E9D78}" type="slidenum">
              <a:rPr lang="fr-FR" smtClean="0"/>
              <a:pPr/>
              <a:t>‹N°›</a:t>
            </a:fld>
            <a:endParaRPr lang="fr-FR"/>
          </a:p>
        </p:txBody>
      </p:sp>
      <p:sp>
        <p:nvSpPr>
          <p:cNvPr id="8" name="Espace réservé du contenu 7"/>
          <p:cNvSpPr>
            <a:spLocks noGrp="1"/>
          </p:cNvSpPr>
          <p:nvPr>
            <p:ph sz="quarter" idx="1"/>
          </p:nvPr>
        </p:nvSpPr>
        <p:spPr>
          <a:xfrm>
            <a:off x="1219200" y="1447800"/>
            <a:ext cx="1036320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7CA5B91F-D73F-410C-8A67-849D05C444B6}" type="datetimeFigureOut">
              <a:rPr lang="fr-FR" smtClean="0"/>
              <a:pPr/>
              <a:t>13/12/2021</a:t>
            </a:fld>
            <a:endParaRPr lang="fr-FR"/>
          </a:p>
        </p:txBody>
      </p:sp>
      <p:sp>
        <p:nvSpPr>
          <p:cNvPr id="5" name="Espace réservé du pied de page 4"/>
          <p:cNvSpPr>
            <a:spLocks noGrp="1"/>
          </p:cNvSpPr>
          <p:nvPr>
            <p:ph type="ftr" sz="quarter" idx="11"/>
          </p:nvPr>
        </p:nvSpPr>
        <p:spPr>
          <a:xfrm>
            <a:off x="1066800" y="6172200"/>
            <a:ext cx="5334000" cy="457200"/>
          </a:xfrm>
        </p:spPr>
        <p:txBody>
          <a:bodyPr/>
          <a:lstStyle/>
          <a:p>
            <a:endParaRPr lang="fr-FR"/>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95072" y="6208776"/>
            <a:ext cx="609600" cy="457200"/>
          </a:xfrm>
        </p:spPr>
        <p:txBody>
          <a:bodyPr/>
          <a:lstStyle/>
          <a:p>
            <a:fld id="{57697B23-2ABC-4A27-9C10-2BA9962E9D78}"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7CA5B91F-D73F-410C-8A67-849D05C444B6}" type="datetimeFigureOut">
              <a:rPr lang="fr-FR" smtClean="0"/>
              <a:pPr/>
              <a:t>13/12/2021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7697B23-2ABC-4A27-9C10-2BA9962E9D78}" type="slidenum">
              <a:rPr lang="fr-FR" smtClean="0"/>
              <a:pPr/>
              <a:t>‹N°›</a:t>
            </a:fld>
            <a:endParaRPr lang="fr-FR"/>
          </a:p>
        </p:txBody>
      </p:sp>
      <p:sp>
        <p:nvSpPr>
          <p:cNvPr id="9" name="Espace réservé du contenu 8"/>
          <p:cNvSpPr>
            <a:spLocks noGrp="1"/>
          </p:cNvSpPr>
          <p:nvPr>
            <p:ph sz="quarter" idx="1"/>
          </p:nvPr>
        </p:nvSpPr>
        <p:spPr>
          <a:xfrm>
            <a:off x="1219200" y="1447800"/>
            <a:ext cx="499872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6578600" y="1447800"/>
            <a:ext cx="499872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219200" y="273050"/>
            <a:ext cx="10363200" cy="1143000"/>
          </a:xfrm>
        </p:spPr>
        <p:txBody>
          <a:bodyPr anchor="b" anchorCtr="0"/>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7CA5B91F-D73F-410C-8A67-849D05C444B6}" type="datetimeFigureOut">
              <a:rPr lang="fr-FR" smtClean="0"/>
              <a:pPr/>
              <a:t>13/12/2021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7697B23-2ABC-4A27-9C10-2BA9962E9D78}" type="slidenum">
              <a:rPr lang="fr-FR" smtClean="0"/>
              <a:pPr/>
              <a:t>‹N°›</a:t>
            </a:fld>
            <a:endParaRPr lang="fr-FR"/>
          </a:p>
        </p:txBody>
      </p:sp>
      <p:sp>
        <p:nvSpPr>
          <p:cNvPr id="11" name="Espace réservé du contenu 10"/>
          <p:cNvSpPr>
            <a:spLocks noGrp="1"/>
          </p:cNvSpPr>
          <p:nvPr>
            <p:ph sz="half" idx="2"/>
          </p:nvPr>
        </p:nvSpPr>
        <p:spPr>
          <a:xfrm>
            <a:off x="1219200" y="2247900"/>
            <a:ext cx="49784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6604000" y="2247900"/>
            <a:ext cx="49784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7CA5B91F-D73F-410C-8A67-849D05C444B6}" type="datetimeFigureOut">
              <a:rPr lang="fr-FR" smtClean="0"/>
              <a:pPr/>
              <a:t>13/12/2021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7697B23-2ABC-4A27-9C10-2BA9962E9D7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CA5B91F-D73F-410C-8A67-849D05C444B6}" type="datetimeFigureOut">
              <a:rPr lang="fr-FR" smtClean="0"/>
              <a:pPr/>
              <a:t>13/12/2021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7697B23-2ABC-4A27-9C10-2BA9962E9D7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219200" y="273050"/>
            <a:ext cx="10363200" cy="1143000"/>
          </a:xfrm>
        </p:spPr>
        <p:txBody>
          <a:bodyPr anchor="b" anchorCtr="0"/>
          <a:lstStyle>
            <a:lvl1pPr algn="l">
              <a:buNone/>
              <a:defRPr sz="4000" b="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7CA5B91F-D73F-410C-8A67-849D05C444B6}" type="datetimeFigureOut">
              <a:rPr lang="fr-FR" smtClean="0"/>
              <a:pPr/>
              <a:t>13/12/2021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7697B23-2ABC-4A27-9C10-2BA9962E9D78}" type="slidenum">
              <a:rPr lang="fr-FR" smtClean="0"/>
              <a:pPr/>
              <a:t>‹N°›</a:t>
            </a:fld>
            <a:endParaRPr lang="fr-FR"/>
          </a:p>
        </p:txBody>
      </p:sp>
      <p:sp>
        <p:nvSpPr>
          <p:cNvPr id="11" name="Espace réservé du contenu 10"/>
          <p:cNvSpPr>
            <a:spLocks noGrp="1"/>
          </p:cNvSpPr>
          <p:nvPr>
            <p:ph sz="quarter" idx="1"/>
          </p:nvPr>
        </p:nvSpPr>
        <p:spPr>
          <a:xfrm>
            <a:off x="3962400" y="1600200"/>
            <a:ext cx="7620000" cy="44958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7CA5B91F-D73F-410C-8A67-849D05C444B6}" type="datetimeFigureOut">
              <a:rPr lang="fr-FR" smtClean="0"/>
              <a:pPr/>
              <a:t>13/12/2021</a:t>
            </a:fld>
            <a:endParaRPr lang="fr-FR"/>
          </a:p>
        </p:txBody>
      </p:sp>
      <p:sp>
        <p:nvSpPr>
          <p:cNvPr id="6" name="Espace réservé du pied de page 5"/>
          <p:cNvSpPr>
            <a:spLocks noGrp="1"/>
          </p:cNvSpPr>
          <p:nvPr>
            <p:ph type="ftr" sz="quarter" idx="11"/>
          </p:nvPr>
        </p:nvSpPr>
        <p:spPr>
          <a:xfrm>
            <a:off x="1219200" y="6172200"/>
            <a:ext cx="5181600" cy="457200"/>
          </a:xfrm>
        </p:spPr>
        <p:txBody>
          <a:bodyPr/>
          <a:lstStyle/>
          <a:p>
            <a:endParaRPr lang="fr-FR"/>
          </a:p>
        </p:txBody>
      </p:sp>
      <p:sp>
        <p:nvSpPr>
          <p:cNvPr id="7" name="Espace réservé du numéro de diapositive 6"/>
          <p:cNvSpPr>
            <a:spLocks noGrp="1"/>
          </p:cNvSpPr>
          <p:nvPr>
            <p:ph type="sldNum" sz="quarter" idx="12"/>
          </p:nvPr>
        </p:nvSpPr>
        <p:spPr>
          <a:xfrm>
            <a:off x="195072" y="6208776"/>
            <a:ext cx="609600" cy="457200"/>
          </a:xfrm>
        </p:spPr>
        <p:txBody>
          <a:bodyPr/>
          <a:lstStyle/>
          <a:p>
            <a:fld id="{57697B23-2ABC-4A27-9C10-2BA9962E9D78}" type="slidenum">
              <a:rPr lang="fr-FR" smtClean="0"/>
              <a:pPr/>
              <a:t>‹N°›</a:t>
            </a:fld>
            <a:endParaRPr lang="fr-FR"/>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7CA5B91F-D73F-410C-8A67-849D05C444B6}" type="datetimeFigureOut">
              <a:rPr lang="fr-FR" smtClean="0"/>
              <a:pPr/>
              <a:t>13/12/2021</a:t>
            </a:fld>
            <a:endParaRPr lang="fr-FR"/>
          </a:p>
        </p:txBody>
      </p:sp>
      <p:sp>
        <p:nvSpPr>
          <p:cNvPr id="3" name="Espace réservé du pied de page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7697B23-2ABC-4A27-9C10-2BA9962E9D7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microsoft.com/office/2007/relationships/diagramDrawing" Target="../diagrams/drawing1.xml"/><Relationship Id="rId5" Type="http://schemas.openxmlformats.org/officeDocument/2006/relationships/diagramLayout" Target="../diagrams/layout1.xml"/><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bds-tanger.hcp.ma/"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2002220" y="1929880"/>
            <a:ext cx="8229600" cy="909898"/>
          </a:xfrm>
        </p:spPr>
        <p:txBody>
          <a:bodyPr/>
          <a:lstStyle/>
          <a:p>
            <a:pPr algn="ctr" rtl="1">
              <a:buNone/>
            </a:pPr>
            <a:r>
              <a:rPr lang="ar-SA" sz="3600" b="1" dirty="0">
                <a:solidFill>
                  <a:srgbClr val="7B003B"/>
                </a:solidFill>
                <a:latin typeface="Tahoma" panose="020B0604030504040204" pitchFamily="34" charset="0"/>
                <a:ea typeface="Tahoma" panose="020B0604030504040204" pitchFamily="34" charset="0"/>
                <a:cs typeface="Tahoma" panose="020B0604030504040204" pitchFamily="34" charset="0"/>
              </a:rPr>
              <a:t>اللجنة الجهوية للتنسيق الإحصائي</a:t>
            </a:r>
            <a:endParaRPr lang="ar-MA" sz="3600" b="1" dirty="0">
              <a:solidFill>
                <a:srgbClr val="7B003B"/>
              </a:solidFill>
              <a:latin typeface="Tahoma" panose="020B0604030504040204" pitchFamily="34" charset="0"/>
              <a:ea typeface="Tahoma" panose="020B0604030504040204" pitchFamily="34" charset="0"/>
              <a:cs typeface="Tahoma" panose="020B0604030504040204" pitchFamily="34" charset="0"/>
            </a:endParaRPr>
          </a:p>
          <a:p>
            <a:pPr algn="ctr" rtl="1">
              <a:buNone/>
            </a:pPr>
            <a:endParaRPr lang="fr-FR" b="1" dirty="0" smtClean="0">
              <a:solidFill>
                <a:srgbClr val="7B003B"/>
              </a:solidFill>
              <a:latin typeface="Book Antiqua" pitchFamily="18" charset="0"/>
              <a:ea typeface="+mj-ea"/>
              <a:cs typeface="+mj-cs"/>
            </a:endParaRPr>
          </a:p>
          <a:p>
            <a:pPr algn="ctr" rtl="1">
              <a:buNone/>
            </a:pPr>
            <a:endParaRPr lang="fr-FR" b="1" dirty="0">
              <a:solidFill>
                <a:srgbClr val="7B003B"/>
              </a:solidFill>
              <a:latin typeface="Book Antiqua" pitchFamily="18" charset="0"/>
              <a:ea typeface="+mj-ea"/>
              <a:cs typeface="+mj-cs"/>
            </a:endParaRPr>
          </a:p>
          <a:p>
            <a:pPr algn="ctr" rtl="1">
              <a:buNone/>
            </a:pPr>
            <a:endParaRPr lang="fr-FR" b="1" dirty="0" smtClean="0">
              <a:solidFill>
                <a:srgbClr val="7B003B"/>
              </a:solidFill>
              <a:latin typeface="Book Antiqua" pitchFamily="18" charset="0"/>
              <a:ea typeface="+mj-ea"/>
              <a:cs typeface="+mj-cs"/>
            </a:endParaRPr>
          </a:p>
          <a:p>
            <a:pPr algn="ctr" rtl="1">
              <a:buNone/>
            </a:pPr>
            <a:endParaRPr lang="ar-MA" b="1" dirty="0" smtClean="0">
              <a:solidFill>
                <a:srgbClr val="7B003B"/>
              </a:solidFill>
              <a:latin typeface="Book Antiqua" pitchFamily="18" charset="0"/>
              <a:ea typeface="+mj-ea"/>
              <a:cs typeface="+mj-cs"/>
            </a:endParaRPr>
          </a:p>
        </p:txBody>
      </p:sp>
      <p:sp>
        <p:nvSpPr>
          <p:cNvPr id="5" name="Espace réservé du contenu 2"/>
          <p:cNvSpPr txBox="1">
            <a:spLocks/>
          </p:cNvSpPr>
          <p:nvPr/>
        </p:nvSpPr>
        <p:spPr bwMode="auto">
          <a:xfrm>
            <a:off x="1666859" y="2800010"/>
            <a:ext cx="10066591" cy="12579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7B003B"/>
              </a:buClr>
              <a:buSzPct val="120000"/>
              <a:buBlip>
                <a:blip r:embed="rId3"/>
              </a:buBlip>
              <a:defRPr sz="2400">
                <a:solidFill>
                  <a:schemeClr val="bg2"/>
                </a:solidFill>
                <a:latin typeface="+mn-lt"/>
                <a:ea typeface="+mn-ea"/>
                <a:cs typeface="+mn-cs"/>
              </a:defRPr>
            </a:lvl1pPr>
            <a:lvl2pPr marL="742950" indent="-285750" algn="l" rtl="0" eaLnBrk="0" fontAlgn="base" hangingPunct="0">
              <a:spcBef>
                <a:spcPct val="20000"/>
              </a:spcBef>
              <a:spcAft>
                <a:spcPct val="0"/>
              </a:spcAft>
              <a:buClr>
                <a:srgbClr val="F18E00"/>
              </a:buClr>
              <a:buSzPct val="120000"/>
              <a:buFont typeface="Arial" charset="0"/>
              <a:buBlip>
                <a:blip r:embed="rId4"/>
              </a:buBlip>
              <a:defRPr sz="2000">
                <a:solidFill>
                  <a:schemeClr val="bg2"/>
                </a:solidFill>
                <a:latin typeface="+mn-lt"/>
              </a:defRPr>
            </a:lvl2pPr>
            <a:lvl3pPr marL="1143000" indent="-228600" algn="l" rtl="0" eaLnBrk="0" fontAlgn="base" hangingPunct="0">
              <a:spcBef>
                <a:spcPct val="20000"/>
              </a:spcBef>
              <a:spcAft>
                <a:spcPct val="0"/>
              </a:spcAft>
              <a:buClr>
                <a:schemeClr val="bg2"/>
              </a:buClr>
              <a:buSzPct val="120000"/>
              <a:buBlip>
                <a:blip r:embed="rId5"/>
              </a:buBlip>
              <a:defRPr sz="1600">
                <a:solidFill>
                  <a:schemeClr val="bg2"/>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lgn="ctr" rtl="1">
              <a:buFontTx/>
              <a:buNone/>
            </a:pPr>
            <a:r>
              <a:rPr lang="fr-FR" sz="3600" b="1" kern="0" dirty="0">
                <a:solidFill>
                  <a:srgbClr val="CC6600"/>
                </a:solidFill>
                <a:latin typeface="Tahoma" panose="020B0604030504040204" pitchFamily="34" charset="0"/>
                <a:ea typeface="Tahoma" panose="020B0604030504040204" pitchFamily="34" charset="0"/>
                <a:cs typeface="Tahoma" panose="020B0604030504040204" pitchFamily="34" charset="0"/>
              </a:rPr>
              <a:t>Co</a:t>
            </a:r>
            <a:r>
              <a:rPr lang="fr-FR" sz="3600" b="1" kern="0" dirty="0">
                <a:solidFill>
                  <a:srgbClr val="7B003B"/>
                </a:solidFill>
                <a:latin typeface="Tahoma" panose="020B0604030504040204" pitchFamily="34" charset="0"/>
                <a:ea typeface="Tahoma" panose="020B0604030504040204" pitchFamily="34" charset="0"/>
                <a:cs typeface="Tahoma" panose="020B0604030504040204" pitchFamily="34" charset="0"/>
              </a:rPr>
              <a:t>mmission </a:t>
            </a:r>
            <a:r>
              <a:rPr lang="fr-FR" sz="3600" b="1" kern="0" dirty="0">
                <a:solidFill>
                  <a:srgbClr val="CC6600"/>
                </a:solidFill>
                <a:latin typeface="Tahoma" panose="020B0604030504040204" pitchFamily="34" charset="0"/>
                <a:ea typeface="Tahoma" panose="020B0604030504040204" pitchFamily="34" charset="0"/>
                <a:cs typeface="Tahoma" panose="020B0604030504040204" pitchFamily="34" charset="0"/>
              </a:rPr>
              <a:t>Ré</a:t>
            </a:r>
            <a:r>
              <a:rPr lang="fr-FR" sz="3600" b="1" kern="0" dirty="0">
                <a:solidFill>
                  <a:srgbClr val="7B003B"/>
                </a:solidFill>
                <a:latin typeface="Tahoma" panose="020B0604030504040204" pitchFamily="34" charset="0"/>
                <a:ea typeface="Tahoma" panose="020B0604030504040204" pitchFamily="34" charset="0"/>
                <a:cs typeface="Tahoma" panose="020B0604030504040204" pitchFamily="34" charset="0"/>
              </a:rPr>
              <a:t>gionale </a:t>
            </a:r>
            <a:endParaRPr lang="fr-FR" sz="3600" b="1" kern="0" dirty="0" smtClean="0">
              <a:solidFill>
                <a:srgbClr val="7B003B"/>
              </a:solidFill>
              <a:latin typeface="Tahoma" panose="020B0604030504040204" pitchFamily="34" charset="0"/>
              <a:ea typeface="Tahoma" panose="020B0604030504040204" pitchFamily="34" charset="0"/>
              <a:cs typeface="Tahoma" panose="020B0604030504040204" pitchFamily="34" charset="0"/>
            </a:endParaRPr>
          </a:p>
          <a:p>
            <a:pPr algn="ctr" rtl="1">
              <a:buFontTx/>
              <a:buNone/>
            </a:pPr>
            <a:r>
              <a:rPr lang="fr-FR" sz="3600" b="1" kern="0" dirty="0" smtClean="0">
                <a:solidFill>
                  <a:srgbClr val="7B003B"/>
                </a:solidFill>
                <a:latin typeface="Tahoma" panose="020B0604030504040204" pitchFamily="34" charset="0"/>
                <a:ea typeface="Tahoma" panose="020B0604030504040204" pitchFamily="34" charset="0"/>
                <a:cs typeface="Tahoma" panose="020B0604030504040204" pitchFamily="34" charset="0"/>
              </a:rPr>
              <a:t>de </a:t>
            </a:r>
            <a:r>
              <a:rPr lang="fr-FR" sz="3600" b="1" kern="0" dirty="0">
                <a:solidFill>
                  <a:srgbClr val="CC6600"/>
                </a:solidFill>
                <a:latin typeface="Tahoma" panose="020B0604030504040204" pitchFamily="34" charset="0"/>
                <a:ea typeface="Tahoma" panose="020B0604030504040204" pitchFamily="34" charset="0"/>
                <a:cs typeface="Tahoma" panose="020B0604030504040204" pitchFamily="34" charset="0"/>
              </a:rPr>
              <a:t>Co</a:t>
            </a:r>
            <a:r>
              <a:rPr lang="fr-FR" sz="3600" b="1" kern="0" dirty="0">
                <a:solidFill>
                  <a:srgbClr val="7B003B"/>
                </a:solidFill>
                <a:latin typeface="Tahoma" panose="020B0604030504040204" pitchFamily="34" charset="0"/>
                <a:ea typeface="Tahoma" panose="020B0604030504040204" pitchFamily="34" charset="0"/>
                <a:cs typeface="Tahoma" panose="020B0604030504040204" pitchFamily="34" charset="0"/>
              </a:rPr>
              <a:t>ordination </a:t>
            </a:r>
            <a:r>
              <a:rPr lang="fr-FR" sz="3600" b="1" kern="0" dirty="0" smtClean="0">
                <a:solidFill>
                  <a:srgbClr val="CC6600"/>
                </a:solidFill>
                <a:latin typeface="Tahoma" panose="020B0604030504040204" pitchFamily="34" charset="0"/>
                <a:ea typeface="Tahoma" panose="020B0604030504040204" pitchFamily="34" charset="0"/>
                <a:cs typeface="Tahoma" panose="020B0604030504040204" pitchFamily="34" charset="0"/>
              </a:rPr>
              <a:t>S</a:t>
            </a:r>
            <a:r>
              <a:rPr lang="fr-FR" sz="3600" b="1" kern="0" dirty="0" smtClean="0">
                <a:solidFill>
                  <a:srgbClr val="7B003B"/>
                </a:solidFill>
                <a:latin typeface="Tahoma" panose="020B0604030504040204" pitchFamily="34" charset="0"/>
                <a:ea typeface="Tahoma" panose="020B0604030504040204" pitchFamily="34" charset="0"/>
                <a:cs typeface="Tahoma" panose="020B0604030504040204" pitchFamily="34" charset="0"/>
              </a:rPr>
              <a:t>tatistique -</a:t>
            </a:r>
            <a:r>
              <a:rPr lang="fr-FR" sz="3600" b="1" kern="0" dirty="0" err="1" smtClean="0">
                <a:solidFill>
                  <a:srgbClr val="CC6600"/>
                </a:solidFill>
                <a:latin typeface="Tahoma" panose="020B0604030504040204" pitchFamily="34" charset="0"/>
                <a:ea typeface="Tahoma" panose="020B0604030504040204" pitchFamily="34" charset="0"/>
                <a:cs typeface="Tahoma" panose="020B0604030504040204" pitchFamily="34" charset="0"/>
              </a:rPr>
              <a:t>CoRéCoS</a:t>
            </a:r>
            <a:r>
              <a:rPr lang="fr-FR" sz="3600" b="1" kern="0" dirty="0" smtClean="0">
                <a:solidFill>
                  <a:srgbClr val="7B003B"/>
                </a:solidFill>
                <a:latin typeface="Tahoma" panose="020B0604030504040204" pitchFamily="34" charset="0"/>
                <a:ea typeface="Tahoma" panose="020B0604030504040204" pitchFamily="34" charset="0"/>
                <a:cs typeface="Tahoma" panose="020B0604030504040204" pitchFamily="34" charset="0"/>
              </a:rPr>
              <a:t>-</a:t>
            </a:r>
            <a:endParaRPr lang="fr-FR" sz="7200" b="1" kern="0" dirty="0">
              <a:solidFill>
                <a:srgbClr val="7B003B"/>
              </a:solidFill>
              <a:latin typeface="Book Antiqua" pitchFamily="18" charset="0"/>
              <a:ea typeface="+mj-ea"/>
              <a:cs typeface="+mj-cs"/>
            </a:endParaRPr>
          </a:p>
        </p:txBody>
      </p:sp>
      <p:sp>
        <p:nvSpPr>
          <p:cNvPr id="6" name="Sous-titre 2"/>
          <p:cNvSpPr txBox="1">
            <a:spLocks/>
          </p:cNvSpPr>
          <p:nvPr/>
        </p:nvSpPr>
        <p:spPr bwMode="auto">
          <a:xfrm>
            <a:off x="1721768" y="6513514"/>
            <a:ext cx="8748464" cy="308893"/>
          </a:xfrm>
          <a:prstGeom prst="rect">
            <a:avLst/>
          </a:prstGeom>
          <a:solidFill>
            <a:srgbClr val="CC6600"/>
          </a:solidFill>
          <a:ln w="9525">
            <a:noFill/>
            <a:miter lim="800000"/>
            <a:headEnd/>
            <a:tailEnd/>
          </a:ln>
        </p:spPr>
        <p:txBody>
          <a:bodyPr vert="horz" wrap="square" lIns="91440" tIns="45720" rIns="91440" bIns="45720" numCol="1" anchor="b" anchorCtr="0" compatLnSpc="1">
            <a:prstTxWarp prst="textNoShape">
              <a:avLst/>
            </a:prstTxWarp>
          </a:bodyPr>
          <a:lstStyle>
            <a:lvl1pPr marL="342900" indent="-342900" algn="l" rtl="0" eaLnBrk="0" fontAlgn="base" hangingPunct="0">
              <a:spcBef>
                <a:spcPct val="20000"/>
              </a:spcBef>
              <a:spcAft>
                <a:spcPct val="0"/>
              </a:spcAft>
              <a:buClr>
                <a:srgbClr val="7B003B"/>
              </a:buClr>
              <a:buSzPct val="120000"/>
              <a:buBlip>
                <a:blip r:embed="rId3"/>
              </a:buBlip>
              <a:defRPr sz="2400">
                <a:solidFill>
                  <a:schemeClr val="bg2"/>
                </a:solidFill>
                <a:latin typeface="+mn-lt"/>
                <a:ea typeface="+mn-ea"/>
                <a:cs typeface="+mn-cs"/>
              </a:defRPr>
            </a:lvl1pPr>
            <a:lvl2pPr marL="742950" indent="-285750" algn="l" rtl="0" eaLnBrk="0" fontAlgn="base" hangingPunct="0">
              <a:spcBef>
                <a:spcPct val="20000"/>
              </a:spcBef>
              <a:spcAft>
                <a:spcPct val="0"/>
              </a:spcAft>
              <a:buClr>
                <a:srgbClr val="F18E00"/>
              </a:buClr>
              <a:buSzPct val="120000"/>
              <a:buFont typeface="Arial" charset="0"/>
              <a:buBlip>
                <a:blip r:embed="rId4"/>
              </a:buBlip>
              <a:defRPr sz="2000">
                <a:solidFill>
                  <a:schemeClr val="bg2"/>
                </a:solidFill>
                <a:latin typeface="+mn-lt"/>
              </a:defRPr>
            </a:lvl2pPr>
            <a:lvl3pPr marL="1143000" indent="-228600" algn="l" rtl="0" eaLnBrk="0" fontAlgn="base" hangingPunct="0">
              <a:spcBef>
                <a:spcPct val="20000"/>
              </a:spcBef>
              <a:spcAft>
                <a:spcPct val="0"/>
              </a:spcAft>
              <a:buClr>
                <a:schemeClr val="bg2"/>
              </a:buClr>
              <a:buSzPct val="120000"/>
              <a:buBlip>
                <a:blip r:embed="rId5"/>
              </a:buBlip>
              <a:defRPr sz="1600">
                <a:solidFill>
                  <a:schemeClr val="bg2"/>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gn="ctr">
              <a:buNone/>
            </a:pPr>
            <a:r>
              <a:rPr lang="fr-FR" sz="1800" kern="0" dirty="0">
                <a:solidFill>
                  <a:schemeClr val="bg1"/>
                </a:solidFill>
              </a:rPr>
              <a:t>www.hcp.ma/region-tanger</a:t>
            </a:r>
          </a:p>
        </p:txBody>
      </p:sp>
      <p:sp>
        <p:nvSpPr>
          <p:cNvPr id="2" name="TextBox 1"/>
          <p:cNvSpPr txBox="1"/>
          <p:nvPr/>
        </p:nvSpPr>
        <p:spPr>
          <a:xfrm>
            <a:off x="3408604" y="6033299"/>
            <a:ext cx="5188857" cy="369332"/>
          </a:xfrm>
          <a:prstGeom prst="rect">
            <a:avLst/>
          </a:prstGeom>
          <a:noFill/>
        </p:spPr>
        <p:txBody>
          <a:bodyPr wrap="square" rtlCol="0">
            <a:spAutoFit/>
          </a:bodyPr>
          <a:lstStyle/>
          <a:p>
            <a:pPr algn="ctr"/>
            <a:r>
              <a:rPr lang="fr-FR" b="1" dirty="0" smtClean="0">
                <a:latin typeface="Tahoma" panose="020B0604030504040204" pitchFamily="34" charset="0"/>
                <a:ea typeface="Tahoma" panose="020B0604030504040204" pitchFamily="34" charset="0"/>
                <a:cs typeface="Tahoma" panose="020B0604030504040204" pitchFamily="34" charset="0"/>
              </a:rPr>
              <a:t>Casablanca-13 décembre 2021</a:t>
            </a:r>
            <a:endParaRPr lang="fr-FR" b="1" dirty="0">
              <a:latin typeface="Tahoma" panose="020B0604030504040204" pitchFamily="34" charset="0"/>
              <a:ea typeface="Tahoma" panose="020B0604030504040204" pitchFamily="34" charset="0"/>
              <a:cs typeface="Tahoma" panose="020B0604030504040204" pitchFamily="34" charset="0"/>
            </a:endParaRPr>
          </a:p>
        </p:txBody>
      </p:sp>
      <p:pic>
        <p:nvPicPr>
          <p:cNvPr id="31746" name="Image 3" descr="Sans titre"/>
          <p:cNvPicPr>
            <a:picLocks noChangeAspect="1" noChangeArrowheads="1"/>
          </p:cNvPicPr>
          <p:nvPr/>
        </p:nvPicPr>
        <p:blipFill>
          <a:blip r:embed="rId6"/>
          <a:srcRect b="5882"/>
          <a:stretch>
            <a:fillRect/>
          </a:stretch>
        </p:blipFill>
        <p:spPr bwMode="auto">
          <a:xfrm>
            <a:off x="5286704" y="137447"/>
            <a:ext cx="1481958" cy="1140872"/>
          </a:xfrm>
          <a:prstGeom prst="rect">
            <a:avLst/>
          </a:prstGeom>
          <a:noFill/>
        </p:spPr>
      </p:pic>
      <p:sp>
        <p:nvSpPr>
          <p:cNvPr id="31749"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1750" name="Rectangle 6"/>
          <p:cNvSpPr>
            <a:spLocks noChangeArrowheads="1"/>
          </p:cNvSpPr>
          <p:nvPr/>
        </p:nvSpPr>
        <p:spPr bwMode="auto">
          <a:xfrm>
            <a:off x="-269875" y="1543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269875" y="24669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269875" y="33909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1753" name="Rectangle 9"/>
          <p:cNvSpPr>
            <a:spLocks noChangeArrowheads="1"/>
          </p:cNvSpPr>
          <p:nvPr/>
        </p:nvSpPr>
        <p:spPr bwMode="auto">
          <a:xfrm>
            <a:off x="-269875" y="43338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1392188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655454" y="210553"/>
            <a:ext cx="5532246" cy="480686"/>
          </a:xfrm>
        </p:spPr>
        <p:txBody>
          <a:bodyPr>
            <a:noAutofit/>
          </a:bodyPr>
          <a:lstStyle/>
          <a:p>
            <a:pPr algn="r" rtl="1">
              <a:spcBef>
                <a:spcPts val="2400"/>
              </a:spcBef>
              <a:spcAft>
                <a:spcPts val="1200"/>
              </a:spcAft>
            </a:pPr>
            <a:r>
              <a:rPr lang="ar-SA" sz="2000" b="1" dirty="0">
                <a:solidFill>
                  <a:srgbClr val="7B003B"/>
                </a:solidFill>
                <a:latin typeface="Tahoma" panose="020B0604030504040204" pitchFamily="34" charset="0"/>
                <a:ea typeface="Tahoma" panose="020B0604030504040204" pitchFamily="34" charset="0"/>
                <a:cs typeface="Tahoma" panose="020B0604030504040204" pitchFamily="34" charset="0"/>
              </a:rPr>
              <a:t>مكونات اللجنة الجهوية للتنسيق الإحصائي</a:t>
            </a:r>
            <a:endParaRPr lang="ar-MA" sz="2000" b="1" dirty="0">
              <a:solidFill>
                <a:srgbClr val="7B003B"/>
              </a:solidFill>
              <a:latin typeface="Tahoma" panose="020B0604030504040204" pitchFamily="34" charset="0"/>
              <a:ea typeface="Tahoma" panose="020B0604030504040204" pitchFamily="34" charset="0"/>
              <a:cs typeface="Tahoma" panose="020B0604030504040204" pitchFamily="34" charset="0"/>
            </a:endParaRPr>
          </a:p>
        </p:txBody>
      </p:sp>
      <p:sp>
        <p:nvSpPr>
          <p:cNvPr id="9" name="Espace réservé du contenu 8"/>
          <p:cNvSpPr>
            <a:spLocks noGrp="1"/>
          </p:cNvSpPr>
          <p:nvPr>
            <p:ph sz="quarter" idx="1"/>
          </p:nvPr>
        </p:nvSpPr>
        <p:spPr>
          <a:xfrm>
            <a:off x="3331749" y="731424"/>
            <a:ext cx="8229600" cy="3078104"/>
          </a:xfrm>
        </p:spPr>
        <p:txBody>
          <a:bodyPr>
            <a:normAutofit/>
          </a:bodyPr>
          <a:lstStyle/>
          <a:p>
            <a:pPr algn="r" rtl="1">
              <a:buFont typeface="Arial" panose="020B0604020202020204" pitchFamily="34" charset="0"/>
              <a:buChar char="•"/>
            </a:pPr>
            <a:r>
              <a:rPr lang="ar-SA" sz="1800" dirty="0" smtClean="0">
                <a:latin typeface="Tahoma" panose="020B0604030504040204" pitchFamily="34" charset="0"/>
                <a:ea typeface="Tahoma" panose="020B0604030504040204" pitchFamily="34" charset="0"/>
                <a:cs typeface="Tahoma" panose="020B0604030504040204" pitchFamily="34" charset="0"/>
              </a:rPr>
              <a:t> </a:t>
            </a:r>
            <a:r>
              <a:rPr lang="ar-SA" sz="1800" dirty="0">
                <a:latin typeface="Tahoma" panose="020B0604030504040204" pitchFamily="34" charset="0"/>
                <a:ea typeface="Tahoma" panose="020B0604030504040204" pitchFamily="34" charset="0"/>
                <a:cs typeface="Tahoma" panose="020B0604030504040204" pitchFamily="34" charset="0"/>
              </a:rPr>
              <a:t>والي جهة طنجة</a:t>
            </a:r>
            <a:r>
              <a:rPr lang="fr-FR" sz="1800" dirty="0">
                <a:latin typeface="Tahoma" panose="020B0604030504040204" pitchFamily="34" charset="0"/>
                <a:ea typeface="Tahoma" panose="020B0604030504040204" pitchFamily="34" charset="0"/>
                <a:cs typeface="Tahoma" panose="020B0604030504040204" pitchFamily="34" charset="0"/>
              </a:rPr>
              <a:t> </a:t>
            </a:r>
            <a:r>
              <a:rPr lang="ar-SA" sz="1800" dirty="0">
                <a:latin typeface="Tahoma" panose="020B0604030504040204" pitchFamily="34" charset="0"/>
                <a:ea typeface="Tahoma" panose="020B0604030504040204" pitchFamily="34" charset="0"/>
                <a:cs typeface="Tahoma" panose="020B0604030504040204" pitchFamily="34" charset="0"/>
              </a:rPr>
              <a:t> تطوان الحسيمة أو من يمثله رئيسا للجنة؛</a:t>
            </a:r>
          </a:p>
          <a:p>
            <a:pPr algn="r" rtl="1">
              <a:buFont typeface="Arial" panose="020B0604020202020204" pitchFamily="34" charset="0"/>
              <a:buChar char="•"/>
            </a:pPr>
            <a:r>
              <a:rPr lang="ar-SA" sz="1800" dirty="0" smtClean="0">
                <a:latin typeface="Tahoma" panose="020B0604030504040204" pitchFamily="34" charset="0"/>
                <a:ea typeface="Tahoma" panose="020B0604030504040204" pitchFamily="34" charset="0"/>
                <a:cs typeface="Tahoma" panose="020B0604030504040204" pitchFamily="34" charset="0"/>
              </a:rPr>
              <a:t>أعضاء </a:t>
            </a:r>
            <a:r>
              <a:rPr lang="ar-SA" sz="1800" dirty="0">
                <a:latin typeface="Tahoma" panose="020B0604030504040204" pitchFamily="34" charset="0"/>
                <a:ea typeface="Tahoma" panose="020B0604030504040204" pitchFamily="34" charset="0"/>
                <a:cs typeface="Tahoma" panose="020B0604030504040204" pitchFamily="34" charset="0"/>
              </a:rPr>
              <a:t>اللجنة ممثلين عن:</a:t>
            </a:r>
          </a:p>
          <a:p>
            <a:pPr lvl="1" algn="r" rtl="1">
              <a:buFont typeface="Arial" panose="020B0604020202020204" pitchFamily="34" charset="0"/>
              <a:buChar char="•"/>
            </a:pPr>
            <a:r>
              <a:rPr lang="ar-SA" sz="1800" dirty="0" smtClean="0">
                <a:latin typeface="Tahoma" panose="020B0604030504040204" pitchFamily="34" charset="0"/>
                <a:ea typeface="Tahoma" panose="020B0604030504040204" pitchFamily="34" charset="0"/>
                <a:cs typeface="Tahoma" panose="020B0604030504040204" pitchFamily="34" charset="0"/>
              </a:rPr>
              <a:t>ولاية وعمالات وأقاليم جهة طنجة-تطوان-الحسيمة</a:t>
            </a:r>
          </a:p>
          <a:p>
            <a:pPr lvl="1" algn="r" rtl="1">
              <a:buFont typeface="Arial" panose="020B0604020202020204" pitchFamily="34" charset="0"/>
              <a:buChar char="•"/>
            </a:pPr>
            <a:r>
              <a:rPr lang="ar-SA" sz="1800" dirty="0" smtClean="0">
                <a:latin typeface="Tahoma" panose="020B0604030504040204" pitchFamily="34" charset="0"/>
                <a:ea typeface="Tahoma" panose="020B0604030504040204" pitchFamily="34" charset="0"/>
                <a:cs typeface="Tahoma" panose="020B0604030504040204" pitchFamily="34" charset="0"/>
              </a:rPr>
              <a:t>مجلس جهة طنجة-تطوان-الحسيمة</a:t>
            </a:r>
          </a:p>
          <a:p>
            <a:pPr lvl="1" algn="r" rtl="1">
              <a:buFont typeface="Arial" panose="020B0604020202020204" pitchFamily="34" charset="0"/>
              <a:buChar char="•"/>
            </a:pPr>
            <a:r>
              <a:rPr lang="ar-SA" sz="1800" dirty="0" smtClean="0">
                <a:latin typeface="Tahoma" panose="020B0604030504040204" pitchFamily="34" charset="0"/>
                <a:ea typeface="Tahoma" panose="020B0604030504040204" pitchFamily="34" charset="0"/>
                <a:cs typeface="Tahoma" panose="020B0604030504040204" pitchFamily="34" charset="0"/>
              </a:rPr>
              <a:t>جامعة عبد الملك السعدي</a:t>
            </a:r>
            <a:endParaRPr lang="fr-FR" sz="1800" dirty="0" smtClean="0">
              <a:latin typeface="Tahoma" panose="020B0604030504040204" pitchFamily="34" charset="0"/>
              <a:ea typeface="Tahoma" panose="020B0604030504040204" pitchFamily="34" charset="0"/>
              <a:cs typeface="Tahoma" panose="020B0604030504040204" pitchFamily="34" charset="0"/>
            </a:endParaRPr>
          </a:p>
          <a:p>
            <a:pPr lvl="1" algn="r" rtl="1">
              <a:buFont typeface="Arial" panose="020B0604020202020204" pitchFamily="34" charset="0"/>
              <a:buChar char="•"/>
            </a:pPr>
            <a:r>
              <a:rPr lang="ar-MA" sz="1800" dirty="0" smtClean="0">
                <a:latin typeface="Tahoma" panose="020B0604030504040204" pitchFamily="34" charset="0"/>
                <a:ea typeface="Tahoma" panose="020B0604030504040204" pitchFamily="34" charset="0"/>
                <a:cs typeface="Tahoma" panose="020B0604030504040204" pitchFamily="34" charset="0"/>
              </a:rPr>
              <a:t>المركز </a:t>
            </a:r>
            <a:r>
              <a:rPr lang="ar-MA" sz="1800" dirty="0" err="1" smtClean="0">
                <a:latin typeface="Tahoma" panose="020B0604030504040204" pitchFamily="34" charset="0"/>
                <a:ea typeface="Tahoma" panose="020B0604030504040204" pitchFamily="34" charset="0"/>
                <a:cs typeface="Tahoma" panose="020B0604030504040204" pitchFamily="34" charset="0"/>
              </a:rPr>
              <a:t>الجهوي</a:t>
            </a:r>
            <a:r>
              <a:rPr lang="ar-MA" sz="1800" dirty="0" smtClean="0">
                <a:latin typeface="Tahoma" panose="020B0604030504040204" pitchFamily="34" charset="0"/>
                <a:ea typeface="Tahoma" panose="020B0604030504040204" pitchFamily="34" charset="0"/>
                <a:cs typeface="Tahoma" panose="020B0604030504040204" pitchFamily="34" charset="0"/>
              </a:rPr>
              <a:t> للاستثمار</a:t>
            </a:r>
            <a:endParaRPr lang="ar-SA" sz="1800" dirty="0" smtClean="0">
              <a:latin typeface="Tahoma" panose="020B0604030504040204" pitchFamily="34" charset="0"/>
              <a:ea typeface="Tahoma" panose="020B0604030504040204" pitchFamily="34" charset="0"/>
              <a:cs typeface="Tahoma" panose="020B0604030504040204" pitchFamily="34" charset="0"/>
            </a:endParaRPr>
          </a:p>
          <a:p>
            <a:pPr lvl="1" algn="r" rtl="1">
              <a:buFont typeface="Arial" panose="020B0604020202020204" pitchFamily="34" charset="0"/>
              <a:buChar char="•"/>
            </a:pPr>
            <a:r>
              <a:rPr lang="ar-SA" sz="1800" dirty="0" smtClean="0">
                <a:latin typeface="Tahoma" panose="020B0604030504040204" pitchFamily="34" charset="0"/>
                <a:ea typeface="Tahoma" panose="020B0604030504040204" pitchFamily="34" charset="0"/>
                <a:cs typeface="Tahoma" panose="020B0604030504040204" pitchFamily="34" charset="0"/>
              </a:rPr>
              <a:t>الغرف المهنية الجهوية</a:t>
            </a:r>
          </a:p>
          <a:p>
            <a:pPr lvl="1" algn="r" rtl="1">
              <a:buFont typeface="Arial" panose="020B0604020202020204" pitchFamily="34" charset="0"/>
              <a:buChar char="•"/>
            </a:pPr>
            <a:r>
              <a:rPr lang="ar-SA" sz="1800" dirty="0" err="1" smtClean="0">
                <a:latin typeface="Tahoma" panose="020B0604030504040204" pitchFamily="34" charset="0"/>
                <a:ea typeface="Tahoma" panose="020B0604030504040204" pitchFamily="34" charset="0"/>
                <a:cs typeface="Tahoma" panose="020B0604030504040204" pitchFamily="34" charset="0"/>
              </a:rPr>
              <a:t>المصا</a:t>
            </a:r>
            <a:r>
              <a:rPr lang="ar-MA" sz="1800" dirty="0" smtClean="0">
                <a:latin typeface="Tahoma" panose="020B0604030504040204" pitchFamily="34" charset="0"/>
                <a:ea typeface="Tahoma" panose="020B0604030504040204" pitchFamily="34" charset="0"/>
                <a:cs typeface="Tahoma" panose="020B0604030504040204" pitchFamily="34" charset="0"/>
              </a:rPr>
              <a:t>ل</a:t>
            </a:r>
            <a:r>
              <a:rPr lang="ar-SA" sz="1800" dirty="0" smtClean="0">
                <a:latin typeface="Tahoma" panose="020B0604030504040204" pitchFamily="34" charset="0"/>
                <a:ea typeface="Tahoma" panose="020B0604030504040204" pitchFamily="34" charset="0"/>
                <a:cs typeface="Tahoma" panose="020B0604030504040204" pitchFamily="34" charset="0"/>
              </a:rPr>
              <a:t>ح </a:t>
            </a:r>
            <a:r>
              <a:rPr lang="ar-MA" sz="1800" dirty="0" err="1" smtClean="0">
                <a:latin typeface="Tahoma" panose="020B0604030504040204" pitchFamily="34" charset="0"/>
                <a:ea typeface="Tahoma" panose="020B0604030504040204" pitchFamily="34" charset="0"/>
                <a:cs typeface="Tahoma" panose="020B0604030504040204" pitchFamily="34" charset="0"/>
              </a:rPr>
              <a:t>اللاممركزة</a:t>
            </a:r>
            <a:r>
              <a:rPr lang="ar-SA" sz="1800" dirty="0" smtClean="0">
                <a:latin typeface="Tahoma" panose="020B0604030504040204" pitchFamily="34" charset="0"/>
                <a:ea typeface="Tahoma" panose="020B0604030504040204" pitchFamily="34" charset="0"/>
                <a:cs typeface="Tahoma" panose="020B0604030504040204" pitchFamily="34" charset="0"/>
              </a:rPr>
              <a:t> للوزارات</a:t>
            </a:r>
          </a:p>
          <a:p>
            <a:pPr lvl="1" algn="r" rtl="1">
              <a:buFont typeface="Wingdings" panose="05000000000000000000" pitchFamily="2" charset="2"/>
              <a:buChar char="§"/>
            </a:pPr>
            <a:endParaRPr lang="ar-SA" dirty="0" smtClean="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306683" y="3410970"/>
            <a:ext cx="3801041" cy="400110"/>
          </a:xfrm>
          <a:prstGeom prst="rect">
            <a:avLst/>
          </a:prstGeom>
        </p:spPr>
        <p:txBody>
          <a:bodyPr wrap="none">
            <a:spAutoFit/>
          </a:bodyPr>
          <a:lstStyle/>
          <a:p>
            <a:pPr lvl="0"/>
            <a:r>
              <a:rPr lang="en-GB" sz="2000" b="1" dirty="0">
                <a:solidFill>
                  <a:srgbClr val="CC6600"/>
                </a:solidFill>
                <a:latin typeface="Tahoma" panose="020B0604030504040204" pitchFamily="34" charset="0"/>
                <a:ea typeface="Tahoma" panose="020B0604030504040204" pitchFamily="34" charset="0"/>
                <a:cs typeface="Tahoma" panose="020B0604030504040204" pitchFamily="34" charset="0"/>
              </a:rPr>
              <a:t>Composition de la </a:t>
            </a:r>
            <a:r>
              <a:rPr lang="en-GB" sz="2000" b="1" dirty="0" err="1">
                <a:solidFill>
                  <a:srgbClr val="CC6600"/>
                </a:solidFill>
                <a:latin typeface="Tahoma" panose="020B0604030504040204" pitchFamily="34" charset="0"/>
                <a:ea typeface="Tahoma" panose="020B0604030504040204" pitchFamily="34" charset="0"/>
                <a:cs typeface="Tahoma" panose="020B0604030504040204" pitchFamily="34" charset="0"/>
              </a:rPr>
              <a:t>CoRéCoS</a:t>
            </a:r>
            <a:r>
              <a:rPr lang="en-GB" sz="2000" b="1" dirty="0">
                <a:solidFill>
                  <a:srgbClr val="CC6600"/>
                </a:solidFill>
                <a:latin typeface="Tahoma" panose="020B0604030504040204" pitchFamily="34" charset="0"/>
                <a:ea typeface="Tahoma" panose="020B0604030504040204" pitchFamily="34" charset="0"/>
                <a:cs typeface="Tahoma" panose="020B0604030504040204" pitchFamily="34" charset="0"/>
              </a:rPr>
              <a:t> </a:t>
            </a:r>
            <a:endParaRPr lang="fr-FR" sz="2000" b="1" dirty="0">
              <a:solidFill>
                <a:srgbClr val="CC6600"/>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869591" y="3847072"/>
            <a:ext cx="8028384" cy="2557623"/>
          </a:xfrm>
          <a:prstGeom prst="rect">
            <a:avLst/>
          </a:prstGeom>
        </p:spPr>
        <p:txBody>
          <a:bodyPr wrap="square">
            <a:spAutoFit/>
          </a:bodyPr>
          <a:lstStyle/>
          <a:p>
            <a:pPr algn="just">
              <a:lnSpc>
                <a:spcPct val="115000"/>
              </a:lnSpc>
              <a:tabLst>
                <a:tab pos="2524125" algn="l"/>
              </a:tabLst>
            </a:pPr>
            <a:r>
              <a:rPr lang="fr-FR" dirty="0">
                <a:latin typeface="Tahoma" panose="020B0604030504040204" pitchFamily="34" charset="0"/>
                <a:ea typeface="Tahoma" panose="020B0604030504040204" pitchFamily="34" charset="0"/>
                <a:cs typeface="Tahoma" panose="020B0604030504040204" pitchFamily="34" charset="0"/>
              </a:rPr>
              <a:t>La </a:t>
            </a:r>
            <a:r>
              <a:rPr lang="fr-FR" dirty="0" err="1">
                <a:latin typeface="Tahoma" panose="020B0604030504040204" pitchFamily="34" charset="0"/>
                <a:ea typeface="Tahoma" panose="020B0604030504040204" pitchFamily="34" charset="0"/>
                <a:cs typeface="Tahoma" panose="020B0604030504040204" pitchFamily="34" charset="0"/>
              </a:rPr>
              <a:t>CoRéCoS</a:t>
            </a:r>
            <a:r>
              <a:rPr lang="fr-FR" dirty="0">
                <a:latin typeface="Tahoma" panose="020B0604030504040204" pitchFamily="34" charset="0"/>
                <a:ea typeface="Tahoma" panose="020B0604030504040204" pitchFamily="34" charset="0"/>
                <a:cs typeface="Tahoma" panose="020B0604030504040204" pitchFamily="34" charset="0"/>
              </a:rPr>
              <a:t>  est composée des membres suivants :</a:t>
            </a:r>
          </a:p>
          <a:p>
            <a:pPr marL="285750" indent="-285750" algn="just">
              <a:lnSpc>
                <a:spcPct val="115000"/>
              </a:lnSpc>
              <a:buFont typeface="Arial" panose="020B0604020202020204" pitchFamily="34" charset="0"/>
              <a:buChar char="•"/>
              <a:tabLst>
                <a:tab pos="2524125" algn="l"/>
              </a:tabLst>
            </a:pPr>
            <a:r>
              <a:rPr lang="fr-FR" dirty="0">
                <a:latin typeface="Tahoma" panose="020B0604030504040204" pitchFamily="34" charset="0"/>
                <a:ea typeface="Tahoma" panose="020B0604030504040204" pitchFamily="34" charset="0"/>
                <a:cs typeface="Tahoma" panose="020B0604030504040204" pitchFamily="34" charset="0"/>
              </a:rPr>
              <a:t>La Wilaya de la RTTA </a:t>
            </a:r>
          </a:p>
          <a:p>
            <a:pPr marL="285750" indent="-285750" algn="just">
              <a:lnSpc>
                <a:spcPct val="115000"/>
              </a:lnSpc>
              <a:buFont typeface="Arial" panose="020B0604020202020204" pitchFamily="34" charset="0"/>
              <a:buChar char="•"/>
              <a:tabLst>
                <a:tab pos="2524125" algn="l"/>
              </a:tabLst>
            </a:pPr>
            <a:r>
              <a:rPr lang="fr-FR" dirty="0">
                <a:latin typeface="Tahoma" panose="020B0604030504040204" pitchFamily="34" charset="0"/>
                <a:ea typeface="Tahoma" panose="020B0604030504040204" pitchFamily="34" charset="0"/>
                <a:cs typeface="Tahoma" panose="020B0604030504040204" pitchFamily="34" charset="0"/>
              </a:rPr>
              <a:t>Les préfectures et provinces de la RTTA ;</a:t>
            </a:r>
          </a:p>
          <a:p>
            <a:pPr marL="285750" indent="-285750" algn="just">
              <a:lnSpc>
                <a:spcPct val="115000"/>
              </a:lnSpc>
              <a:buFont typeface="Arial" panose="020B0604020202020204" pitchFamily="34" charset="0"/>
              <a:buChar char="•"/>
              <a:tabLst>
                <a:tab pos="2524125" algn="l"/>
              </a:tabLst>
            </a:pPr>
            <a:r>
              <a:rPr lang="fr-FR" dirty="0">
                <a:latin typeface="Tahoma" panose="020B0604030504040204" pitchFamily="34" charset="0"/>
                <a:ea typeface="Tahoma" panose="020B0604030504040204" pitchFamily="34" charset="0"/>
                <a:cs typeface="Tahoma" panose="020B0604030504040204" pitchFamily="34" charset="0"/>
              </a:rPr>
              <a:t>Le Conseil Régional de la RTTA </a:t>
            </a:r>
            <a:r>
              <a:rPr lang="fr-FR" dirty="0" smtClean="0">
                <a:latin typeface="Tahoma" panose="020B0604030504040204" pitchFamily="34" charset="0"/>
                <a:ea typeface="Tahoma" panose="020B0604030504040204" pitchFamily="34" charset="0"/>
                <a:cs typeface="Tahoma" panose="020B0604030504040204" pitchFamily="34" charset="0"/>
              </a:rPr>
              <a:t>;</a:t>
            </a:r>
            <a:endParaRPr lang="ar-MA" dirty="0" smtClean="0">
              <a:latin typeface="Tahoma" panose="020B0604030504040204" pitchFamily="34" charset="0"/>
              <a:ea typeface="Tahoma" panose="020B0604030504040204" pitchFamily="34" charset="0"/>
              <a:cs typeface="Tahoma" panose="020B0604030504040204" pitchFamily="34" charset="0"/>
            </a:endParaRPr>
          </a:p>
          <a:p>
            <a:pPr marL="285750" indent="-285750" algn="just">
              <a:lnSpc>
                <a:spcPct val="115000"/>
              </a:lnSpc>
              <a:buFont typeface="Arial" panose="020B0604020202020204" pitchFamily="34" charset="0"/>
              <a:buChar char="•"/>
              <a:tabLst>
                <a:tab pos="2524125" algn="l"/>
              </a:tabLst>
            </a:pPr>
            <a:r>
              <a:rPr lang="fr-FR" dirty="0" smtClean="0">
                <a:latin typeface="Tahoma" panose="020B0604030504040204" pitchFamily="34" charset="0"/>
                <a:ea typeface="Tahoma" panose="020B0604030504040204" pitchFamily="34" charset="0"/>
                <a:cs typeface="Tahoma" panose="020B0604030504040204" pitchFamily="34" charset="0"/>
              </a:rPr>
              <a:t>L’Université </a:t>
            </a:r>
            <a:r>
              <a:rPr lang="fr-FR" dirty="0">
                <a:latin typeface="Tahoma" panose="020B0604030504040204" pitchFamily="34" charset="0"/>
                <a:ea typeface="Tahoma" panose="020B0604030504040204" pitchFamily="34" charset="0"/>
                <a:cs typeface="Tahoma" panose="020B0604030504040204" pitchFamily="34" charset="0"/>
              </a:rPr>
              <a:t>Abdelmalek </a:t>
            </a:r>
            <a:r>
              <a:rPr lang="fr-FR" dirty="0" err="1">
                <a:latin typeface="Tahoma" panose="020B0604030504040204" pitchFamily="34" charset="0"/>
                <a:ea typeface="Tahoma" panose="020B0604030504040204" pitchFamily="34" charset="0"/>
                <a:cs typeface="Tahoma" panose="020B0604030504040204" pitchFamily="34" charset="0"/>
              </a:rPr>
              <a:t>Essaâdi</a:t>
            </a:r>
            <a:r>
              <a:rPr lang="fr-FR" dirty="0">
                <a:latin typeface="Tahoma" panose="020B0604030504040204" pitchFamily="34" charset="0"/>
                <a:ea typeface="Tahoma" panose="020B0604030504040204" pitchFamily="34" charset="0"/>
                <a:cs typeface="Tahoma" panose="020B0604030504040204" pitchFamily="34" charset="0"/>
              </a:rPr>
              <a:t> </a:t>
            </a:r>
            <a:r>
              <a:rPr lang="fr-FR" dirty="0" smtClean="0">
                <a:latin typeface="Tahoma" panose="020B0604030504040204" pitchFamily="34" charset="0"/>
                <a:ea typeface="Tahoma" panose="020B0604030504040204" pitchFamily="34" charset="0"/>
                <a:cs typeface="Tahoma" panose="020B0604030504040204" pitchFamily="34" charset="0"/>
              </a:rPr>
              <a:t>;</a:t>
            </a:r>
            <a:endParaRPr lang="ar-MA" dirty="0" smtClean="0">
              <a:latin typeface="Tahoma" panose="020B0604030504040204" pitchFamily="34" charset="0"/>
              <a:ea typeface="Tahoma" panose="020B0604030504040204" pitchFamily="34" charset="0"/>
              <a:cs typeface="Tahoma" panose="020B0604030504040204" pitchFamily="34" charset="0"/>
            </a:endParaRPr>
          </a:p>
          <a:p>
            <a:pPr marL="285750" indent="-285750" algn="just">
              <a:lnSpc>
                <a:spcPct val="115000"/>
              </a:lnSpc>
              <a:buFont typeface="Arial" panose="020B0604020202020204" pitchFamily="34" charset="0"/>
              <a:buChar char="•"/>
              <a:tabLst>
                <a:tab pos="2524125" algn="l"/>
              </a:tabLst>
            </a:pPr>
            <a:r>
              <a:rPr lang="fr-FR" dirty="0" smtClean="0">
                <a:latin typeface="Tahoma" panose="020B0604030504040204" pitchFamily="34" charset="0"/>
                <a:ea typeface="Tahoma" panose="020B0604030504040204" pitchFamily="34" charset="0"/>
                <a:cs typeface="Tahoma" panose="020B0604030504040204" pitchFamily="34" charset="0"/>
              </a:rPr>
              <a:t>Le Centre Régional de l’Investissement ;</a:t>
            </a:r>
            <a:endParaRPr lang="fr-FR"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fr-FR" dirty="0">
                <a:latin typeface="Tahoma" panose="020B0604030504040204" pitchFamily="34" charset="0"/>
                <a:ea typeface="Tahoma" panose="020B0604030504040204" pitchFamily="34" charset="0"/>
                <a:cs typeface="Tahoma" panose="020B0604030504040204" pitchFamily="34" charset="0"/>
              </a:rPr>
              <a:t>Les Chambres professionnelles Régionales</a:t>
            </a:r>
          </a:p>
          <a:p>
            <a:pPr marL="285750" indent="-285750">
              <a:buFont typeface="Arial" panose="020B0604020202020204" pitchFamily="34" charset="0"/>
              <a:buChar char="•"/>
            </a:pPr>
            <a:r>
              <a:rPr lang="fr-FR" dirty="0">
                <a:latin typeface="Tahoma" panose="020B0604030504040204" pitchFamily="34" charset="0"/>
                <a:ea typeface="Tahoma" panose="020B0604030504040204" pitchFamily="34" charset="0"/>
                <a:cs typeface="Tahoma" panose="020B0604030504040204" pitchFamily="34" charset="0"/>
              </a:rPr>
              <a:t>Les services déconcentrés des ministères</a:t>
            </a:r>
          </a:p>
        </p:txBody>
      </p:sp>
      <p:sp>
        <p:nvSpPr>
          <p:cNvPr id="7" name="Sous-titre 2"/>
          <p:cNvSpPr txBox="1">
            <a:spLocks/>
          </p:cNvSpPr>
          <p:nvPr/>
        </p:nvSpPr>
        <p:spPr bwMode="auto">
          <a:xfrm>
            <a:off x="1721768" y="6513514"/>
            <a:ext cx="8748464" cy="344487"/>
          </a:xfrm>
          <a:prstGeom prst="rect">
            <a:avLst/>
          </a:prstGeom>
          <a:solidFill>
            <a:srgbClr val="CC660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7B003B"/>
              </a:buClr>
              <a:buSzPct val="120000"/>
              <a:buBlip>
                <a:blip r:embed="rId3"/>
              </a:buBlip>
              <a:defRPr sz="2400">
                <a:solidFill>
                  <a:schemeClr val="bg2"/>
                </a:solidFill>
                <a:latin typeface="+mn-lt"/>
                <a:ea typeface="+mn-ea"/>
                <a:cs typeface="+mn-cs"/>
              </a:defRPr>
            </a:lvl1pPr>
            <a:lvl2pPr marL="742950" indent="-285750" algn="l" rtl="0" eaLnBrk="0" fontAlgn="base" hangingPunct="0">
              <a:spcBef>
                <a:spcPct val="20000"/>
              </a:spcBef>
              <a:spcAft>
                <a:spcPct val="0"/>
              </a:spcAft>
              <a:buClr>
                <a:srgbClr val="F18E00"/>
              </a:buClr>
              <a:buSzPct val="120000"/>
              <a:buFont typeface="Arial" charset="0"/>
              <a:buBlip>
                <a:blip r:embed="rId4"/>
              </a:buBlip>
              <a:defRPr sz="2000">
                <a:solidFill>
                  <a:schemeClr val="bg2"/>
                </a:solidFill>
                <a:latin typeface="+mn-lt"/>
              </a:defRPr>
            </a:lvl2pPr>
            <a:lvl3pPr marL="1143000" indent="-228600" algn="l" rtl="0" eaLnBrk="0" fontAlgn="base" hangingPunct="0">
              <a:spcBef>
                <a:spcPct val="20000"/>
              </a:spcBef>
              <a:spcAft>
                <a:spcPct val="0"/>
              </a:spcAft>
              <a:buClr>
                <a:schemeClr val="bg2"/>
              </a:buClr>
              <a:buSzPct val="120000"/>
              <a:buBlip>
                <a:blip r:embed="rId5"/>
              </a:buBlip>
              <a:defRPr sz="1600">
                <a:solidFill>
                  <a:schemeClr val="bg2"/>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gn="ctr">
              <a:buNone/>
            </a:pPr>
            <a:r>
              <a:rPr lang="fr-FR" sz="1800" kern="0">
                <a:solidFill>
                  <a:schemeClr val="bg1"/>
                </a:solidFill>
              </a:rPr>
              <a:t>www.hcp.ma/region-tanger</a:t>
            </a:r>
            <a:endParaRPr lang="fr-FR" sz="1800" kern="0" dirty="0">
              <a:solidFill>
                <a:schemeClr val="bg1"/>
              </a:solidFill>
            </a:endParaRPr>
          </a:p>
        </p:txBody>
      </p:sp>
    </p:spTree>
    <p:extLst>
      <p:ext uri="{BB962C8B-B14F-4D97-AF65-F5344CB8AC3E}">
        <p14:creationId xmlns:p14="http://schemas.microsoft.com/office/powerpoint/2010/main" xmlns="" val="36809620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228283" y="160346"/>
            <a:ext cx="5573968" cy="672069"/>
          </a:xfrm>
        </p:spPr>
        <p:txBody>
          <a:bodyPr>
            <a:normAutofit/>
          </a:bodyPr>
          <a:lstStyle/>
          <a:p>
            <a:pPr marL="571500" indent="-571500" algn="ctr" rtl="1">
              <a:spcBef>
                <a:spcPts val="2400"/>
              </a:spcBef>
              <a:spcAft>
                <a:spcPts val="1200"/>
              </a:spcAft>
            </a:pPr>
            <a:r>
              <a:rPr lang="ar-SA" sz="2000" b="1" dirty="0">
                <a:solidFill>
                  <a:srgbClr val="CC6600"/>
                </a:solidFill>
                <a:latin typeface="Tahoma" panose="020B0604030504040204" pitchFamily="34" charset="0"/>
                <a:ea typeface="Tahoma" panose="020B0604030504040204" pitchFamily="34" charset="0"/>
                <a:cs typeface="Tahoma" panose="020B0604030504040204" pitchFamily="34" charset="0"/>
              </a:rPr>
              <a:t>تركيبة اللجنة الجهوية للتنسيق الإحصائي</a:t>
            </a:r>
            <a:endParaRPr lang="ar-MA" sz="2000" b="1" dirty="0">
              <a:solidFill>
                <a:srgbClr val="CC6600"/>
              </a:solidFill>
              <a:latin typeface="Tahoma" panose="020B0604030504040204" pitchFamily="34" charset="0"/>
              <a:ea typeface="Tahoma" panose="020B0604030504040204" pitchFamily="34" charset="0"/>
              <a:cs typeface="Tahoma" panose="020B0604030504040204" pitchFamily="34" charset="0"/>
            </a:endParaRPr>
          </a:p>
        </p:txBody>
      </p:sp>
      <p:sp>
        <p:nvSpPr>
          <p:cNvPr id="3" name="Espace réservé du contenu 2"/>
          <p:cNvSpPr>
            <a:spLocks noGrp="1"/>
          </p:cNvSpPr>
          <p:nvPr>
            <p:ph sz="quarter" idx="1"/>
          </p:nvPr>
        </p:nvSpPr>
        <p:spPr>
          <a:xfrm>
            <a:off x="906307" y="765247"/>
            <a:ext cx="9895755" cy="2960255"/>
          </a:xfrm>
        </p:spPr>
        <p:txBody>
          <a:bodyPr>
            <a:normAutofit fontScale="92500"/>
          </a:bodyPr>
          <a:lstStyle/>
          <a:p>
            <a:pPr algn="r" rtl="1">
              <a:buSzPct val="70000"/>
              <a:buFont typeface="Wingdings" panose="05000000000000000000" pitchFamily="2" charset="2"/>
              <a:buChar char="v"/>
            </a:pPr>
            <a:r>
              <a:rPr lang="ar-SA" dirty="0" smtClean="0">
                <a:latin typeface="Tahoma" panose="020B0604030504040204" pitchFamily="34" charset="0"/>
                <a:ea typeface="Tahoma" panose="020B0604030504040204" pitchFamily="34" charset="0"/>
                <a:cs typeface="Tahoma" panose="020B0604030504040204" pitchFamily="34" charset="0"/>
              </a:rPr>
              <a:t> </a:t>
            </a:r>
            <a:r>
              <a:rPr lang="ar-SA" sz="1800" dirty="0">
                <a:latin typeface="Tahoma" panose="020B0604030504040204" pitchFamily="34" charset="0"/>
                <a:ea typeface="Tahoma" panose="020B0604030504040204" pitchFamily="34" charset="0"/>
                <a:cs typeface="Tahoma" panose="020B0604030504040204" pitchFamily="34" charset="0"/>
              </a:rPr>
              <a:t>رئاسة اللجنة تعود إلى السيد والي جهة طنجة- تطوان- الحسيمة؛</a:t>
            </a:r>
          </a:p>
          <a:p>
            <a:pPr algn="r" rtl="1">
              <a:buFont typeface="Wingdings" panose="05000000000000000000" pitchFamily="2" charset="2"/>
              <a:buChar char="v"/>
            </a:pPr>
            <a:r>
              <a:rPr lang="ar-SA" sz="1800" dirty="0">
                <a:latin typeface="Tahoma" panose="020B0604030504040204" pitchFamily="34" charset="0"/>
                <a:ea typeface="Tahoma" panose="020B0604030504040204" pitchFamily="34" charset="0"/>
                <a:cs typeface="Tahoma" panose="020B0604030504040204" pitchFamily="34" charset="0"/>
              </a:rPr>
              <a:t>الكتابة الدائمة للجنة تسند إلى المديرية </a:t>
            </a:r>
            <a:r>
              <a:rPr lang="ar-SA" sz="1800" dirty="0" err="1">
                <a:latin typeface="Tahoma" panose="020B0604030504040204" pitchFamily="34" charset="0"/>
                <a:ea typeface="Tahoma" panose="020B0604030504040204" pitchFamily="34" charset="0"/>
                <a:cs typeface="Tahoma" panose="020B0604030504040204" pitchFamily="34" charset="0"/>
              </a:rPr>
              <a:t>الجهوية</a:t>
            </a:r>
            <a:r>
              <a:rPr lang="ar-SA" sz="1800" dirty="0">
                <a:latin typeface="Tahoma" panose="020B0604030504040204" pitchFamily="34" charset="0"/>
                <a:ea typeface="Tahoma" panose="020B0604030504040204" pitchFamily="34" charset="0"/>
                <a:cs typeface="Tahoma" panose="020B0604030504040204" pitchFamily="34" charset="0"/>
              </a:rPr>
              <a:t> </a:t>
            </a:r>
            <a:r>
              <a:rPr lang="ar-MA" sz="1800" dirty="0" smtClean="0">
                <a:latin typeface="Tahoma" panose="020B0604030504040204" pitchFamily="34" charset="0"/>
                <a:ea typeface="Tahoma" panose="020B0604030504040204" pitchFamily="34" charset="0"/>
                <a:cs typeface="Tahoma" panose="020B0604030504040204" pitchFamily="34" charset="0"/>
              </a:rPr>
              <a:t>للمندوبية السامية </a:t>
            </a:r>
            <a:r>
              <a:rPr lang="ar-SA" sz="1800" dirty="0" smtClean="0">
                <a:latin typeface="Tahoma" panose="020B0604030504040204" pitchFamily="34" charset="0"/>
                <a:ea typeface="Tahoma" panose="020B0604030504040204" pitchFamily="34" charset="0"/>
                <a:cs typeface="Tahoma" panose="020B0604030504040204" pitchFamily="34" charset="0"/>
              </a:rPr>
              <a:t>للتخطيط </a:t>
            </a:r>
            <a:r>
              <a:rPr lang="ar-SA" sz="1800" dirty="0">
                <a:latin typeface="Tahoma" panose="020B0604030504040204" pitchFamily="34" charset="0"/>
                <a:ea typeface="Tahoma" panose="020B0604030504040204" pitchFamily="34" charset="0"/>
                <a:cs typeface="Tahoma" panose="020B0604030504040204" pitchFamily="34" charset="0"/>
              </a:rPr>
              <a:t>بجهة طنجة-تطوان-الحسيمة؛</a:t>
            </a:r>
          </a:p>
          <a:p>
            <a:pPr algn="r" rtl="1">
              <a:buFont typeface="Wingdings" panose="05000000000000000000" pitchFamily="2" charset="2"/>
              <a:buChar char="v"/>
            </a:pPr>
            <a:r>
              <a:rPr lang="ar-SA" sz="1800" dirty="0">
                <a:latin typeface="Tahoma" panose="020B0604030504040204" pitchFamily="34" charset="0"/>
                <a:ea typeface="Tahoma" panose="020B0604030504040204" pitchFamily="34" charset="0"/>
                <a:cs typeface="Tahoma" panose="020B0604030504040204" pitchFamily="34" charset="0"/>
              </a:rPr>
              <a:t>لجنة الإشراف والتتبع تتكون من ممثلي:</a:t>
            </a:r>
          </a:p>
          <a:p>
            <a:pPr lvl="4" algn="r" rtl="1">
              <a:buFont typeface="Wingdings" panose="05000000000000000000" pitchFamily="2" charset="2"/>
              <a:buChar char="§"/>
            </a:pPr>
            <a:r>
              <a:rPr lang="ar-SA" dirty="0">
                <a:solidFill>
                  <a:srgbClr val="660033"/>
                </a:solidFill>
                <a:latin typeface="Tahoma" panose="020B0604030504040204" pitchFamily="34" charset="0"/>
                <a:ea typeface="Tahoma" panose="020B0604030504040204" pitchFamily="34" charset="0"/>
                <a:cs typeface="Tahoma" panose="020B0604030504040204" pitchFamily="34" charset="0"/>
              </a:rPr>
              <a:t>ولاية الجهة</a:t>
            </a:r>
          </a:p>
          <a:p>
            <a:pPr lvl="4" algn="r" rtl="1">
              <a:buFont typeface="Wingdings" panose="05000000000000000000" pitchFamily="2" charset="2"/>
              <a:buChar char="§"/>
            </a:pPr>
            <a:r>
              <a:rPr lang="ar-SA" dirty="0">
                <a:solidFill>
                  <a:srgbClr val="660033"/>
                </a:solidFill>
                <a:latin typeface="Tahoma" panose="020B0604030504040204" pitchFamily="34" charset="0"/>
                <a:ea typeface="Tahoma" panose="020B0604030504040204" pitchFamily="34" charset="0"/>
                <a:cs typeface="Tahoma" panose="020B0604030504040204" pitchFamily="34" charset="0"/>
              </a:rPr>
              <a:t>المديرية الجهوية للتخطيط</a:t>
            </a:r>
          </a:p>
          <a:p>
            <a:pPr lvl="4" algn="r" rtl="1">
              <a:buFont typeface="Wingdings" panose="05000000000000000000" pitchFamily="2" charset="2"/>
              <a:buChar char="§"/>
            </a:pPr>
            <a:r>
              <a:rPr lang="ar-SA" dirty="0">
                <a:solidFill>
                  <a:srgbClr val="660033"/>
                </a:solidFill>
                <a:latin typeface="Tahoma" panose="020B0604030504040204" pitchFamily="34" charset="0"/>
                <a:ea typeface="Tahoma" panose="020B0604030504040204" pitchFamily="34" charset="0"/>
                <a:cs typeface="Tahoma" panose="020B0604030504040204" pitchFamily="34" charset="0"/>
              </a:rPr>
              <a:t>مجلس الجهة</a:t>
            </a:r>
          </a:p>
          <a:p>
            <a:pPr lvl="4" algn="r" rtl="1">
              <a:buFont typeface="Wingdings" panose="05000000000000000000" pitchFamily="2" charset="2"/>
              <a:buChar char="§"/>
            </a:pPr>
            <a:r>
              <a:rPr lang="ar-SA" dirty="0">
                <a:solidFill>
                  <a:srgbClr val="660033"/>
                </a:solidFill>
                <a:latin typeface="Tahoma" panose="020B0604030504040204" pitchFamily="34" charset="0"/>
                <a:ea typeface="Tahoma" panose="020B0604030504040204" pitchFamily="34" charset="0"/>
                <a:cs typeface="Tahoma" panose="020B0604030504040204" pitchFamily="34" charset="0"/>
              </a:rPr>
              <a:t>المركز الجهوي للاستثمار</a:t>
            </a:r>
          </a:p>
          <a:p>
            <a:pPr algn="r" rtl="1">
              <a:buFont typeface="Wingdings" panose="05000000000000000000" pitchFamily="2" charset="2"/>
              <a:buChar char="v"/>
            </a:pPr>
            <a:r>
              <a:rPr lang="ar-SA" sz="1800" dirty="0" smtClean="0">
                <a:latin typeface="Tahoma" panose="020B0604030504040204" pitchFamily="34" charset="0"/>
                <a:ea typeface="Tahoma" panose="020B0604030504040204" pitchFamily="34" charset="0"/>
                <a:cs typeface="Tahoma" panose="020B0604030504040204" pitchFamily="34" charset="0"/>
              </a:rPr>
              <a:t>عند الاقتضاء</a:t>
            </a:r>
            <a:r>
              <a:rPr lang="ar-MA" sz="1800" dirty="0" smtClean="0">
                <a:latin typeface="Tahoma" panose="020B0604030504040204" pitchFamily="34" charset="0"/>
                <a:ea typeface="Tahoma" panose="020B0604030504040204" pitchFamily="34" charset="0"/>
                <a:cs typeface="Tahoma" panose="020B0604030504040204" pitchFamily="34" charset="0"/>
              </a:rPr>
              <a:t>،</a:t>
            </a:r>
            <a:r>
              <a:rPr lang="ar-SA" sz="1800" dirty="0" smtClean="0">
                <a:latin typeface="Tahoma" panose="020B0604030504040204" pitchFamily="34" charset="0"/>
                <a:ea typeface="Tahoma" panose="020B0604030504040204" pitchFamily="34" charset="0"/>
                <a:cs typeface="Tahoma" panose="020B0604030504040204" pitchFamily="34" charset="0"/>
              </a:rPr>
              <a:t> إحداث لجن </a:t>
            </a:r>
            <a:r>
              <a:rPr lang="ar-SA" sz="1800" dirty="0">
                <a:latin typeface="Tahoma" panose="020B0604030504040204" pitchFamily="34" charset="0"/>
                <a:ea typeface="Tahoma" panose="020B0604030504040204" pitchFamily="34" charset="0"/>
                <a:cs typeface="Tahoma" panose="020B0604030504040204" pitchFamily="34" charset="0"/>
              </a:rPr>
              <a:t>مصغرة </a:t>
            </a:r>
            <a:r>
              <a:rPr lang="ar-SA" sz="1800" dirty="0" err="1">
                <a:latin typeface="Tahoma" panose="020B0604030504040204" pitchFamily="34" charset="0"/>
                <a:ea typeface="Tahoma" panose="020B0604030504040204" pitchFamily="34" charset="0"/>
                <a:cs typeface="Tahoma" panose="020B0604030504040204" pitchFamily="34" charset="0"/>
              </a:rPr>
              <a:t>موضوعاتية</a:t>
            </a:r>
            <a:r>
              <a:rPr lang="ar-SA" sz="1800" dirty="0">
                <a:latin typeface="Tahoma" panose="020B0604030504040204" pitchFamily="34" charset="0"/>
                <a:ea typeface="Tahoma" panose="020B0604030504040204" pitchFamily="34" charset="0"/>
                <a:cs typeface="Tahoma" panose="020B0604030504040204" pitchFamily="34" charset="0"/>
              </a:rPr>
              <a:t> دائمة أو مؤقتة حسب الحاجة</a:t>
            </a:r>
          </a:p>
          <a:p>
            <a:pPr marL="0" indent="0" algn="r" rtl="1">
              <a:buNone/>
            </a:pPr>
            <a:endParaRPr lang="ar-SA" sz="2000"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693684" y="3932222"/>
            <a:ext cx="10499834" cy="2862322"/>
          </a:xfrm>
          <a:prstGeom prst="rect">
            <a:avLst/>
          </a:prstGeom>
        </p:spPr>
        <p:txBody>
          <a:bodyPr wrap="square">
            <a:spAutoFit/>
          </a:bodyPr>
          <a:lstStyle/>
          <a:p>
            <a:pPr marL="285750" indent="-285750">
              <a:lnSpc>
                <a:spcPct val="150000"/>
              </a:lnSpc>
              <a:buFont typeface="Wingdings" panose="05000000000000000000" pitchFamily="2" charset="2"/>
              <a:buChar char="v"/>
            </a:pPr>
            <a:r>
              <a:rPr lang="fr-FR" dirty="0" smtClean="0">
                <a:latin typeface="Tahoma" panose="020B0604030504040204" pitchFamily="34" charset="0"/>
                <a:ea typeface="Tahoma" panose="020B0604030504040204" pitchFamily="34" charset="0"/>
                <a:cs typeface="Tahoma" panose="020B0604030504040204" pitchFamily="34" charset="0"/>
              </a:rPr>
              <a:t>La </a:t>
            </a:r>
            <a:r>
              <a:rPr lang="fr-FR" b="1" dirty="0" err="1">
                <a:solidFill>
                  <a:srgbClr val="CC6600"/>
                </a:solidFill>
                <a:latin typeface="Tahoma" panose="020B0604030504040204" pitchFamily="34" charset="0"/>
                <a:ea typeface="Tahoma" panose="020B0604030504040204" pitchFamily="34" charset="0"/>
                <a:cs typeface="Tahoma" panose="020B0604030504040204" pitchFamily="34" charset="0"/>
              </a:rPr>
              <a:t>CoRéCoS</a:t>
            </a:r>
            <a:r>
              <a:rPr lang="fr-FR" dirty="0">
                <a:latin typeface="Tahoma" panose="020B0604030504040204" pitchFamily="34" charset="0"/>
                <a:ea typeface="Tahoma" panose="020B0604030504040204" pitchFamily="34" charset="0"/>
                <a:cs typeface="Tahoma" panose="020B0604030504040204" pitchFamily="34" charset="0"/>
              </a:rPr>
              <a:t> est présidée par le wali de la Région de Tanger-Tétouan-Al Hoceima, alors que le secrétariat permanant est assuré par la DRTTA du HCP;</a:t>
            </a:r>
          </a:p>
          <a:p>
            <a:pPr marL="285750" indent="-285750">
              <a:lnSpc>
                <a:spcPct val="150000"/>
              </a:lnSpc>
              <a:buFont typeface="Wingdings" panose="05000000000000000000" pitchFamily="2" charset="2"/>
              <a:buChar char="v"/>
            </a:pPr>
            <a:r>
              <a:rPr lang="fr-FR" dirty="0" smtClean="0">
                <a:latin typeface="Tahoma" panose="020B0604030504040204" pitchFamily="34" charset="0"/>
                <a:ea typeface="Tahoma" panose="020B0604030504040204" pitchFamily="34" charset="0"/>
                <a:cs typeface="Tahoma" panose="020B0604030504040204" pitchFamily="34" charset="0"/>
              </a:rPr>
              <a:t>Un </a:t>
            </a:r>
            <a:r>
              <a:rPr lang="fr-FR" dirty="0">
                <a:latin typeface="Tahoma" panose="020B0604030504040204" pitchFamily="34" charset="0"/>
                <a:ea typeface="Tahoma" panose="020B0604030504040204" pitchFamily="34" charset="0"/>
                <a:cs typeface="Tahoma" panose="020B0604030504040204" pitchFamily="34" charset="0"/>
              </a:rPr>
              <a:t>comité de pilotage et de suivi est mise en place et il est composé de:</a:t>
            </a:r>
          </a:p>
          <a:p>
            <a:pPr marL="742950" lvl="1" indent="-285750">
              <a:lnSpc>
                <a:spcPct val="150000"/>
              </a:lnSpc>
              <a:buFont typeface="Wingdings" panose="05000000000000000000" pitchFamily="2" charset="2"/>
              <a:buChar char="§"/>
            </a:pPr>
            <a:r>
              <a:rPr lang="fr-FR" dirty="0">
                <a:latin typeface="Tahoma" panose="020B0604030504040204" pitchFamily="34" charset="0"/>
                <a:ea typeface="Tahoma" panose="020B0604030504040204" pitchFamily="34" charset="0"/>
                <a:cs typeface="Tahoma" panose="020B0604030504040204" pitchFamily="34" charset="0"/>
              </a:rPr>
              <a:t>la Wilaya de la région, de la direction régionale du plan, du conseil régional et du centre régional d’investissement (CRI)</a:t>
            </a:r>
          </a:p>
          <a:p>
            <a:pPr marL="285750" indent="-285750">
              <a:lnSpc>
                <a:spcPct val="150000"/>
              </a:lnSpc>
              <a:buFont typeface="Wingdings" panose="05000000000000000000" pitchFamily="2" charset="2"/>
              <a:buChar char="v"/>
            </a:pPr>
            <a:r>
              <a:rPr lang="fr-FR" dirty="0" smtClean="0">
                <a:latin typeface="Tahoma" panose="020B0604030504040204" pitchFamily="34" charset="0"/>
                <a:ea typeface="Tahoma" panose="020B0604030504040204" pitchFamily="34" charset="0"/>
                <a:cs typeface="Tahoma" panose="020B0604030504040204" pitchFamily="34" charset="0"/>
              </a:rPr>
              <a:t>Des </a:t>
            </a:r>
            <a:r>
              <a:rPr lang="fr-FR" dirty="0">
                <a:latin typeface="Tahoma" panose="020B0604030504040204" pitchFamily="34" charset="0"/>
                <a:ea typeface="Tahoma" panose="020B0604030504040204" pitchFamily="34" charset="0"/>
                <a:cs typeface="Tahoma" panose="020B0604030504040204" pitchFamily="34" charset="0"/>
              </a:rPr>
              <a:t>comités thématiques restreints permanents ou temporaires peuvent être créés ; </a:t>
            </a:r>
          </a:p>
          <a:p>
            <a:endParaRPr lang="fr-FR" dirty="0">
              <a:solidFill>
                <a:schemeClr val="tx2"/>
              </a:solidFill>
            </a:endParaRPr>
          </a:p>
        </p:txBody>
      </p:sp>
      <p:sp>
        <p:nvSpPr>
          <p:cNvPr id="6" name="Rectangle 5"/>
          <p:cNvSpPr/>
          <p:nvPr/>
        </p:nvSpPr>
        <p:spPr>
          <a:xfrm>
            <a:off x="207873" y="3543018"/>
            <a:ext cx="5391219" cy="400110"/>
          </a:xfrm>
          <a:prstGeom prst="rect">
            <a:avLst/>
          </a:prstGeom>
        </p:spPr>
        <p:txBody>
          <a:bodyPr wrap="none">
            <a:spAutoFit/>
          </a:bodyPr>
          <a:lstStyle/>
          <a:p>
            <a:pPr lvl="0"/>
            <a:r>
              <a:rPr lang="en-GB" sz="2000" b="1" dirty="0" err="1">
                <a:solidFill>
                  <a:srgbClr val="7B003B"/>
                </a:solidFill>
                <a:latin typeface="Tahoma" panose="020B0604030504040204" pitchFamily="34" charset="0"/>
                <a:ea typeface="Tahoma" panose="020B0604030504040204" pitchFamily="34" charset="0"/>
                <a:cs typeface="Tahoma" panose="020B0604030504040204" pitchFamily="34" charset="0"/>
              </a:rPr>
              <a:t>Organes</a:t>
            </a:r>
            <a:r>
              <a:rPr lang="en-GB" sz="2000" b="1" dirty="0">
                <a:solidFill>
                  <a:srgbClr val="7B003B"/>
                </a:solidFill>
                <a:latin typeface="Tahoma" panose="020B0604030504040204" pitchFamily="34" charset="0"/>
                <a:ea typeface="Tahoma" panose="020B0604030504040204" pitchFamily="34" charset="0"/>
                <a:cs typeface="Tahoma" panose="020B0604030504040204" pitchFamily="34" charset="0"/>
              </a:rPr>
              <a:t> de </a:t>
            </a:r>
            <a:r>
              <a:rPr lang="en-GB" sz="2000" b="1" dirty="0" err="1">
                <a:solidFill>
                  <a:srgbClr val="7B003B"/>
                </a:solidFill>
                <a:latin typeface="Tahoma" panose="020B0604030504040204" pitchFamily="34" charset="0"/>
                <a:ea typeface="Tahoma" panose="020B0604030504040204" pitchFamily="34" charset="0"/>
                <a:cs typeface="Tahoma" panose="020B0604030504040204" pitchFamily="34" charset="0"/>
              </a:rPr>
              <a:t>gouvernance</a:t>
            </a:r>
            <a:r>
              <a:rPr lang="en-GB" sz="2000" b="1" dirty="0">
                <a:solidFill>
                  <a:srgbClr val="7B003B"/>
                </a:solidFill>
                <a:latin typeface="Tahoma" panose="020B0604030504040204" pitchFamily="34" charset="0"/>
                <a:ea typeface="Tahoma" panose="020B0604030504040204" pitchFamily="34" charset="0"/>
                <a:cs typeface="Tahoma" panose="020B0604030504040204" pitchFamily="34" charset="0"/>
              </a:rPr>
              <a:t> de la </a:t>
            </a:r>
            <a:r>
              <a:rPr lang="en-GB" sz="2000" b="1" dirty="0" err="1">
                <a:solidFill>
                  <a:srgbClr val="7B003B"/>
                </a:solidFill>
                <a:latin typeface="Tahoma" panose="020B0604030504040204" pitchFamily="34" charset="0"/>
                <a:ea typeface="Tahoma" panose="020B0604030504040204" pitchFamily="34" charset="0"/>
                <a:cs typeface="Tahoma" panose="020B0604030504040204" pitchFamily="34" charset="0"/>
              </a:rPr>
              <a:t>CoRéCoS</a:t>
            </a:r>
            <a:r>
              <a:rPr lang="en-GB" sz="2000" b="1" dirty="0">
                <a:solidFill>
                  <a:srgbClr val="7B003B"/>
                </a:solidFill>
                <a:latin typeface="Tahoma" panose="020B0604030504040204" pitchFamily="34" charset="0"/>
                <a:ea typeface="Tahoma" panose="020B0604030504040204" pitchFamily="34" charset="0"/>
                <a:cs typeface="Tahoma" panose="020B0604030504040204" pitchFamily="34" charset="0"/>
              </a:rPr>
              <a:t> </a:t>
            </a:r>
            <a:endParaRPr lang="fr-FR" sz="2000" dirty="0">
              <a:solidFill>
                <a:srgbClr val="7B003B"/>
              </a:solidFill>
              <a:latin typeface="Tahoma" panose="020B0604030504040204" pitchFamily="34" charset="0"/>
              <a:ea typeface="Tahoma" panose="020B0604030504040204" pitchFamily="34" charset="0"/>
              <a:cs typeface="Tahoma" panose="020B0604030504040204" pitchFamily="34" charset="0"/>
            </a:endParaRPr>
          </a:p>
        </p:txBody>
      </p:sp>
      <p:sp>
        <p:nvSpPr>
          <p:cNvPr id="7" name="Sous-titre 2"/>
          <p:cNvSpPr txBox="1">
            <a:spLocks/>
          </p:cNvSpPr>
          <p:nvPr/>
        </p:nvSpPr>
        <p:spPr bwMode="auto">
          <a:xfrm>
            <a:off x="1721768" y="6513514"/>
            <a:ext cx="8748464" cy="344487"/>
          </a:xfrm>
          <a:prstGeom prst="rect">
            <a:avLst/>
          </a:prstGeom>
          <a:solidFill>
            <a:srgbClr val="CC660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7B003B"/>
              </a:buClr>
              <a:buSzPct val="120000"/>
              <a:buBlip>
                <a:blip r:embed="rId3"/>
              </a:buBlip>
              <a:defRPr sz="2400">
                <a:solidFill>
                  <a:schemeClr val="bg2"/>
                </a:solidFill>
                <a:latin typeface="+mn-lt"/>
                <a:ea typeface="+mn-ea"/>
                <a:cs typeface="+mn-cs"/>
              </a:defRPr>
            </a:lvl1pPr>
            <a:lvl2pPr marL="742950" indent="-285750" algn="l" rtl="0" eaLnBrk="0" fontAlgn="base" hangingPunct="0">
              <a:spcBef>
                <a:spcPct val="20000"/>
              </a:spcBef>
              <a:spcAft>
                <a:spcPct val="0"/>
              </a:spcAft>
              <a:buClr>
                <a:srgbClr val="F18E00"/>
              </a:buClr>
              <a:buSzPct val="120000"/>
              <a:buFont typeface="Arial" charset="0"/>
              <a:buBlip>
                <a:blip r:embed="rId4"/>
              </a:buBlip>
              <a:defRPr sz="2000">
                <a:solidFill>
                  <a:schemeClr val="bg2"/>
                </a:solidFill>
                <a:latin typeface="+mn-lt"/>
              </a:defRPr>
            </a:lvl2pPr>
            <a:lvl3pPr marL="1143000" indent="-228600" algn="l" rtl="0" eaLnBrk="0" fontAlgn="base" hangingPunct="0">
              <a:spcBef>
                <a:spcPct val="20000"/>
              </a:spcBef>
              <a:spcAft>
                <a:spcPct val="0"/>
              </a:spcAft>
              <a:buClr>
                <a:schemeClr val="bg2"/>
              </a:buClr>
              <a:buSzPct val="120000"/>
              <a:buBlip>
                <a:blip r:embed="rId5"/>
              </a:buBlip>
              <a:defRPr sz="1600">
                <a:solidFill>
                  <a:schemeClr val="bg2"/>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gn="ctr">
              <a:buNone/>
            </a:pPr>
            <a:r>
              <a:rPr lang="fr-FR" sz="1800" kern="0">
                <a:solidFill>
                  <a:schemeClr val="bg1"/>
                </a:solidFill>
              </a:rPr>
              <a:t>www.hcp.ma/region-tanger</a:t>
            </a:r>
            <a:endParaRPr lang="fr-FR" sz="1800" kern="0" dirty="0">
              <a:solidFill>
                <a:schemeClr val="bg1"/>
              </a:solidFill>
            </a:endParaRPr>
          </a:p>
        </p:txBody>
      </p:sp>
      <p:pic>
        <p:nvPicPr>
          <p:cNvPr id="10" name="Image 1" descr="13102649_558158414391310_1491470159956166620_n[1]"/>
          <p:cNvPicPr>
            <a:picLocks noChangeAspect="1" noChangeArrowheads="1"/>
          </p:cNvPicPr>
          <p:nvPr/>
        </p:nvPicPr>
        <p:blipFill>
          <a:blip r:embed="rId6" cstate="print"/>
          <a:srcRect/>
          <a:stretch>
            <a:fillRect/>
          </a:stretch>
        </p:blipFill>
        <p:spPr bwMode="auto">
          <a:xfrm>
            <a:off x="4038744" y="2102069"/>
            <a:ext cx="883831" cy="690789"/>
          </a:xfrm>
          <a:prstGeom prst="rect">
            <a:avLst/>
          </a:prstGeom>
          <a:noFill/>
        </p:spPr>
      </p:pic>
      <p:pic>
        <p:nvPicPr>
          <p:cNvPr id="11" name="Image 3" descr="Sans titre"/>
          <p:cNvPicPr>
            <a:picLocks noChangeAspect="1" noChangeArrowheads="1"/>
          </p:cNvPicPr>
          <p:nvPr/>
        </p:nvPicPr>
        <p:blipFill>
          <a:blip r:embed="rId7"/>
          <a:srcRect b="5882"/>
          <a:stretch>
            <a:fillRect/>
          </a:stretch>
        </p:blipFill>
        <p:spPr bwMode="auto">
          <a:xfrm>
            <a:off x="2733302" y="1972363"/>
            <a:ext cx="1039902" cy="851475"/>
          </a:xfrm>
          <a:prstGeom prst="rect">
            <a:avLst/>
          </a:prstGeom>
          <a:noFill/>
        </p:spPr>
      </p:pic>
      <p:pic>
        <p:nvPicPr>
          <p:cNvPr id="13" name="Picture 2"/>
          <p:cNvPicPr>
            <a:picLocks noChangeAspect="1" noChangeArrowheads="1"/>
          </p:cNvPicPr>
          <p:nvPr/>
        </p:nvPicPr>
        <p:blipFill>
          <a:blip r:embed="rId8"/>
          <a:srcRect l="25926" t="9499" r="22221" b="5000"/>
          <a:stretch>
            <a:fillRect/>
          </a:stretch>
        </p:blipFill>
        <p:spPr bwMode="auto">
          <a:xfrm>
            <a:off x="5087006" y="1933903"/>
            <a:ext cx="800161" cy="918783"/>
          </a:xfrm>
          <a:prstGeom prst="rect">
            <a:avLst/>
          </a:prstGeom>
          <a:noFill/>
          <a:ln w="9525">
            <a:noFill/>
            <a:miter lim="800000"/>
            <a:headEnd/>
            <a:tailEnd/>
          </a:ln>
          <a:effectLst/>
        </p:spPr>
      </p:pic>
      <p:pic>
        <p:nvPicPr>
          <p:cNvPr id="15" name="Image 14" descr="Royaume du Maroc – Centre d'Investissement de la Région Tanger Tetouan Al Hoceima"/>
          <p:cNvPicPr/>
          <p:nvPr/>
        </p:nvPicPr>
        <p:blipFill>
          <a:blip r:embed="rId9"/>
          <a:srcRect/>
          <a:stretch>
            <a:fillRect/>
          </a:stretch>
        </p:blipFill>
        <p:spPr bwMode="auto">
          <a:xfrm>
            <a:off x="336328" y="2291255"/>
            <a:ext cx="2060028" cy="370094"/>
          </a:xfrm>
          <a:prstGeom prst="rect">
            <a:avLst/>
          </a:prstGeom>
          <a:noFill/>
          <a:ln w="9525">
            <a:noFill/>
            <a:miter lim="800000"/>
            <a:headEnd/>
            <a:tailEnd/>
          </a:ln>
        </p:spPr>
      </p:pic>
    </p:spTree>
    <p:extLst>
      <p:ext uri="{BB962C8B-B14F-4D97-AF65-F5344CB8AC3E}">
        <p14:creationId xmlns:p14="http://schemas.microsoft.com/office/powerpoint/2010/main" xmlns="" val="31869827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904633" y="114886"/>
            <a:ext cx="5646939" cy="642941"/>
          </a:xfrm>
        </p:spPr>
        <p:txBody>
          <a:bodyPr>
            <a:normAutofit fontScale="90000"/>
          </a:bodyPr>
          <a:lstStyle/>
          <a:p>
            <a:pPr marL="571500" indent="-571500" algn="ctr" rtl="1">
              <a:spcBef>
                <a:spcPts val="2400"/>
              </a:spcBef>
              <a:spcAft>
                <a:spcPts val="1200"/>
              </a:spcAft>
            </a:pPr>
            <a:r>
              <a:rPr lang="ar-SA" sz="2400" b="1" dirty="0">
                <a:solidFill>
                  <a:srgbClr val="7B003B"/>
                </a:solidFill>
                <a:latin typeface="Tahoma" panose="020B0604030504040204" pitchFamily="34" charset="0"/>
                <a:ea typeface="Tahoma" panose="020B0604030504040204" pitchFamily="34" charset="0"/>
                <a:cs typeface="Tahoma" panose="020B0604030504040204" pitchFamily="34" charset="0"/>
              </a:rPr>
              <a:t>مهام اللجنة الجهوية للتنسيق الإحصائي</a:t>
            </a:r>
            <a:endParaRPr lang="ar-MA" sz="2400" b="1" dirty="0">
              <a:solidFill>
                <a:srgbClr val="7B003B"/>
              </a:solidFill>
              <a:latin typeface="Tahoma" panose="020B0604030504040204" pitchFamily="34" charset="0"/>
              <a:ea typeface="Tahoma" panose="020B0604030504040204" pitchFamily="34" charset="0"/>
              <a:cs typeface="Tahoma" panose="020B0604030504040204" pitchFamily="34" charset="0"/>
            </a:endParaRPr>
          </a:p>
        </p:txBody>
      </p:sp>
      <p:sp>
        <p:nvSpPr>
          <p:cNvPr id="3" name="Espace réservé du contenu 2"/>
          <p:cNvSpPr>
            <a:spLocks noGrp="1"/>
          </p:cNvSpPr>
          <p:nvPr>
            <p:ph sz="quarter" idx="1"/>
          </p:nvPr>
        </p:nvSpPr>
        <p:spPr>
          <a:xfrm>
            <a:off x="412123" y="1212814"/>
            <a:ext cx="10718332" cy="3916234"/>
          </a:xfrm>
        </p:spPr>
        <p:txBody>
          <a:bodyPr>
            <a:normAutofit/>
          </a:bodyPr>
          <a:lstStyle/>
          <a:p>
            <a:pPr marL="0" indent="0" algn="r" rtl="1">
              <a:buNone/>
            </a:pPr>
            <a:r>
              <a:rPr lang="ar-SA" sz="2000" b="1" dirty="0"/>
              <a:t> </a:t>
            </a:r>
            <a:r>
              <a:rPr lang="ar-SA" sz="2000" b="1" dirty="0">
                <a:latin typeface="Tahoma" panose="020B0604030504040204" pitchFamily="34" charset="0"/>
                <a:ea typeface="Tahoma" panose="020B0604030504040204" pitchFamily="34" charset="0"/>
                <a:cs typeface="Tahoma" panose="020B0604030504040204" pitchFamily="34" charset="0"/>
              </a:rPr>
              <a:t>يعهد إلى اللجنة الجهوية للتنسيق الإحصائي بالمهام التالية:</a:t>
            </a:r>
          </a:p>
          <a:p>
            <a:pPr lvl="1" algn="r" rtl="1">
              <a:lnSpc>
                <a:spcPct val="100000"/>
              </a:lnSpc>
              <a:buFont typeface="Wingdings" panose="05000000000000000000" pitchFamily="2" charset="2"/>
              <a:buChar char="v"/>
            </a:pPr>
            <a:r>
              <a:rPr lang="ar-SA" sz="2000" dirty="0">
                <a:latin typeface="Tahoma" panose="020B0604030504040204" pitchFamily="34" charset="0"/>
                <a:ea typeface="Tahoma" panose="020B0604030504040204" pitchFamily="34" charset="0"/>
                <a:cs typeface="Tahoma" panose="020B0604030504040204" pitchFamily="34" charset="0"/>
              </a:rPr>
              <a:t>تطعيم وتحيين وتتبع استغلال قاعدة المعطيات الإحصائية الجهوية</a:t>
            </a:r>
            <a:endParaRPr lang="fr-FR" sz="2000" dirty="0">
              <a:latin typeface="Tahoma" panose="020B0604030504040204" pitchFamily="34" charset="0"/>
              <a:ea typeface="Tahoma" panose="020B0604030504040204" pitchFamily="34" charset="0"/>
              <a:cs typeface="Tahoma" panose="020B0604030504040204" pitchFamily="34" charset="0"/>
            </a:endParaRPr>
          </a:p>
          <a:p>
            <a:pPr lvl="1" algn="r" rtl="1">
              <a:lnSpc>
                <a:spcPct val="100000"/>
              </a:lnSpc>
              <a:buFont typeface="Wingdings" panose="05000000000000000000" pitchFamily="2" charset="2"/>
              <a:buChar char="v"/>
            </a:pPr>
            <a:r>
              <a:rPr lang="ar-SA" sz="2000" dirty="0">
                <a:latin typeface="Tahoma" panose="020B0604030504040204" pitchFamily="34" charset="0"/>
                <a:ea typeface="Tahoma" panose="020B0604030504040204" pitchFamily="34" charset="0"/>
                <a:cs typeface="Tahoma" panose="020B0604030504040204" pitchFamily="34" charset="0"/>
              </a:rPr>
              <a:t>تتبع ورصد المعلومة الإحصائية والعمل على تجويد إنتاجها،</a:t>
            </a:r>
          </a:p>
          <a:p>
            <a:pPr lvl="1" algn="r" rtl="1">
              <a:lnSpc>
                <a:spcPct val="100000"/>
              </a:lnSpc>
              <a:buFont typeface="Wingdings" panose="05000000000000000000" pitchFamily="2" charset="2"/>
              <a:buChar char="v"/>
            </a:pPr>
            <a:r>
              <a:rPr lang="ar-SA" sz="2000" dirty="0">
                <a:latin typeface="Tahoma" panose="020B0604030504040204" pitchFamily="34" charset="0"/>
                <a:ea typeface="Tahoma" panose="020B0604030504040204" pitchFamily="34" charset="0"/>
                <a:cs typeface="Tahoma" panose="020B0604030504040204" pitchFamily="34" charset="0"/>
              </a:rPr>
              <a:t>مطابقة مواصفات المعلومة الإحصائية للمعايير الوطنية والدولية المعمول بها في هذا المجال،</a:t>
            </a:r>
          </a:p>
          <a:p>
            <a:pPr lvl="1" algn="r" rtl="1">
              <a:lnSpc>
                <a:spcPct val="100000"/>
              </a:lnSpc>
              <a:buFont typeface="Wingdings" panose="05000000000000000000" pitchFamily="2" charset="2"/>
              <a:buChar char="v"/>
            </a:pPr>
            <a:r>
              <a:rPr lang="ar-SA" sz="2000" dirty="0" smtClean="0">
                <a:latin typeface="Tahoma" panose="020B0604030504040204" pitchFamily="34" charset="0"/>
                <a:ea typeface="Tahoma" panose="020B0604030504040204" pitchFamily="34" charset="0"/>
                <a:cs typeface="Tahoma" panose="020B0604030504040204" pitchFamily="34" charset="0"/>
              </a:rPr>
              <a:t>إعداد </a:t>
            </a:r>
            <a:r>
              <a:rPr lang="ar-SA" sz="2000" dirty="0">
                <a:latin typeface="Tahoma" panose="020B0604030504040204" pitchFamily="34" charset="0"/>
                <a:ea typeface="Tahoma" panose="020B0604030504040204" pitchFamily="34" charset="0"/>
                <a:cs typeface="Tahoma" panose="020B0604030504040204" pitchFamily="34" charset="0"/>
              </a:rPr>
              <a:t>التقارير والدراسات بناء على المعلومات الإحصائية المتوفرة،</a:t>
            </a:r>
          </a:p>
          <a:p>
            <a:pPr lvl="1" algn="r" rtl="1">
              <a:lnSpc>
                <a:spcPct val="100000"/>
              </a:lnSpc>
              <a:buFont typeface="Wingdings" panose="05000000000000000000" pitchFamily="2" charset="2"/>
              <a:buChar char="v"/>
            </a:pPr>
            <a:r>
              <a:rPr lang="ar-SA" sz="2000" dirty="0">
                <a:latin typeface="Tahoma" panose="020B0604030504040204" pitchFamily="34" charset="0"/>
                <a:ea typeface="Tahoma" panose="020B0604030504040204" pitchFamily="34" charset="0"/>
                <a:cs typeface="Tahoma" panose="020B0604030504040204" pitchFamily="34" charset="0"/>
              </a:rPr>
              <a:t>نشر المعلومات الإحصائية وحف</a:t>
            </a:r>
            <a:r>
              <a:rPr lang="ar-MA" sz="2000" dirty="0">
                <a:latin typeface="Tahoma" panose="020B0604030504040204" pitchFamily="34" charset="0"/>
                <a:ea typeface="Tahoma" panose="020B0604030504040204" pitchFamily="34" charset="0"/>
                <a:cs typeface="Tahoma" panose="020B0604030504040204" pitchFamily="34" charset="0"/>
              </a:rPr>
              <a:t>ظ</a:t>
            </a:r>
            <a:r>
              <a:rPr lang="ar-SA" sz="2000" dirty="0">
                <a:latin typeface="Tahoma" panose="020B0604030504040204" pitchFamily="34" charset="0"/>
                <a:ea typeface="Tahoma" panose="020B0604030504040204" pitchFamily="34" charset="0"/>
                <a:cs typeface="Tahoma" panose="020B0604030504040204" pitchFamily="34" charset="0"/>
              </a:rPr>
              <a:t>ها ووضعها رهن إشارة السلطات العمومية والفاعلين الاقتصاديين والاجتماعيين والمجتمع المدني ووسائل الإعلام والباحثين والعموم،</a:t>
            </a:r>
          </a:p>
          <a:p>
            <a:pPr lvl="1" algn="r" rtl="1">
              <a:lnSpc>
                <a:spcPct val="100000"/>
              </a:lnSpc>
              <a:buFont typeface="Wingdings" panose="05000000000000000000" pitchFamily="2" charset="2"/>
              <a:buChar char="v"/>
            </a:pPr>
            <a:r>
              <a:rPr lang="ar-SA" sz="2000" dirty="0">
                <a:latin typeface="Tahoma" panose="020B0604030504040204" pitchFamily="34" charset="0"/>
                <a:ea typeface="Tahoma" panose="020B0604030504040204" pitchFamily="34" charset="0"/>
                <a:cs typeface="Tahoma" panose="020B0604030504040204" pitchFamily="34" charset="0"/>
              </a:rPr>
              <a:t>إصدار توصيات واقتراح التدابير التي يتعين اتخاذها من أجل النهوض بالنظام الإحصائي الجهوي وتطويره،</a:t>
            </a:r>
          </a:p>
          <a:p>
            <a:pPr lvl="1" algn="r" rtl="1">
              <a:lnSpc>
                <a:spcPct val="100000"/>
              </a:lnSpc>
              <a:buFont typeface="Wingdings" panose="05000000000000000000" pitchFamily="2" charset="2"/>
              <a:buChar char="v"/>
            </a:pPr>
            <a:r>
              <a:rPr lang="ar-SA" sz="2000" dirty="0" err="1">
                <a:latin typeface="Tahoma" panose="020B0604030504040204" pitchFamily="34" charset="0"/>
                <a:ea typeface="Tahoma" panose="020B0604030504040204" pitchFamily="34" charset="0"/>
                <a:cs typeface="Tahoma" panose="020B0604030504040204" pitchFamily="34" charset="0"/>
              </a:rPr>
              <a:t>تبسير</a:t>
            </a:r>
            <a:r>
              <a:rPr lang="ar-SA" sz="2000" dirty="0">
                <a:latin typeface="Tahoma" panose="020B0604030504040204" pitchFamily="34" charset="0"/>
                <a:ea typeface="Tahoma" panose="020B0604030504040204" pitchFamily="34" charset="0"/>
                <a:cs typeface="Tahoma" panose="020B0604030504040204" pitchFamily="34" charset="0"/>
              </a:rPr>
              <a:t> التشاور بين منتجي ومستعملي الإخصائيات الرسمية،</a:t>
            </a:r>
          </a:p>
          <a:p>
            <a:pPr algn="r" rtl="1">
              <a:buFont typeface="Wingdings" panose="05000000000000000000" pitchFamily="2" charset="2"/>
              <a:buChar char="v"/>
            </a:pPr>
            <a:endParaRPr lang="ar-SA" sz="1800" b="1" dirty="0">
              <a:latin typeface="Tahoma" panose="020B0604030504040204" pitchFamily="34" charset="0"/>
              <a:ea typeface="Tahoma" panose="020B0604030504040204" pitchFamily="34" charset="0"/>
              <a:cs typeface="Tahoma" panose="020B0604030504040204" pitchFamily="34" charset="0"/>
            </a:endParaRPr>
          </a:p>
          <a:p>
            <a:pPr marL="0" indent="0" algn="r" rtl="1">
              <a:buNone/>
            </a:pPr>
            <a:endParaRPr lang="fr-FR" sz="1800" b="1" dirty="0">
              <a:latin typeface="Tahoma" panose="020B0604030504040204" pitchFamily="34" charset="0"/>
              <a:ea typeface="Tahoma" panose="020B0604030504040204" pitchFamily="34" charset="0"/>
              <a:cs typeface="Tahoma" panose="020B0604030504040204" pitchFamily="34" charset="0"/>
            </a:endParaRPr>
          </a:p>
        </p:txBody>
      </p:sp>
      <p:sp>
        <p:nvSpPr>
          <p:cNvPr id="5" name="Sous-titre 2"/>
          <p:cNvSpPr txBox="1">
            <a:spLocks/>
          </p:cNvSpPr>
          <p:nvPr/>
        </p:nvSpPr>
        <p:spPr bwMode="auto">
          <a:xfrm>
            <a:off x="1721768" y="6513514"/>
            <a:ext cx="8748464" cy="344487"/>
          </a:xfrm>
          <a:prstGeom prst="rect">
            <a:avLst/>
          </a:prstGeom>
          <a:solidFill>
            <a:srgbClr val="CC660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7B003B"/>
              </a:buClr>
              <a:buSzPct val="120000"/>
              <a:buBlip>
                <a:blip r:embed="rId3"/>
              </a:buBlip>
              <a:defRPr sz="2400">
                <a:solidFill>
                  <a:schemeClr val="bg2"/>
                </a:solidFill>
                <a:latin typeface="+mn-lt"/>
                <a:ea typeface="+mn-ea"/>
                <a:cs typeface="+mn-cs"/>
              </a:defRPr>
            </a:lvl1pPr>
            <a:lvl2pPr marL="742950" indent="-285750" algn="l" rtl="0" eaLnBrk="0" fontAlgn="base" hangingPunct="0">
              <a:spcBef>
                <a:spcPct val="20000"/>
              </a:spcBef>
              <a:spcAft>
                <a:spcPct val="0"/>
              </a:spcAft>
              <a:buClr>
                <a:srgbClr val="F18E00"/>
              </a:buClr>
              <a:buSzPct val="120000"/>
              <a:buFont typeface="Arial" charset="0"/>
              <a:buBlip>
                <a:blip r:embed="rId4"/>
              </a:buBlip>
              <a:defRPr sz="2000">
                <a:solidFill>
                  <a:schemeClr val="bg2"/>
                </a:solidFill>
                <a:latin typeface="+mn-lt"/>
              </a:defRPr>
            </a:lvl2pPr>
            <a:lvl3pPr marL="1143000" indent="-228600" algn="l" rtl="0" eaLnBrk="0" fontAlgn="base" hangingPunct="0">
              <a:spcBef>
                <a:spcPct val="20000"/>
              </a:spcBef>
              <a:spcAft>
                <a:spcPct val="0"/>
              </a:spcAft>
              <a:buClr>
                <a:schemeClr val="bg2"/>
              </a:buClr>
              <a:buSzPct val="120000"/>
              <a:buBlip>
                <a:blip r:embed="rId5"/>
              </a:buBlip>
              <a:defRPr sz="1600">
                <a:solidFill>
                  <a:schemeClr val="bg2"/>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gn="ctr">
              <a:buNone/>
            </a:pPr>
            <a:r>
              <a:rPr lang="fr-FR" sz="1800" kern="0">
                <a:solidFill>
                  <a:schemeClr val="bg1"/>
                </a:solidFill>
              </a:rPr>
              <a:t>www.hcp.ma/region-tanger</a:t>
            </a:r>
            <a:endParaRPr lang="fr-FR" sz="1800" kern="0" dirty="0">
              <a:solidFill>
                <a:schemeClr val="bg1"/>
              </a:solidFill>
            </a:endParaRPr>
          </a:p>
        </p:txBody>
      </p:sp>
    </p:spTree>
    <p:extLst>
      <p:ext uri="{BB962C8B-B14F-4D97-AF65-F5344CB8AC3E}">
        <p14:creationId xmlns:p14="http://schemas.microsoft.com/office/powerpoint/2010/main" xmlns="" val="1517750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463639" y="933799"/>
            <a:ext cx="10753859" cy="4339650"/>
          </a:xfrm>
          <a:prstGeom prst="rect">
            <a:avLst/>
          </a:prstGeom>
        </p:spPr>
        <p:txBody>
          <a:bodyPr wrap="square">
            <a:spAutoFit/>
          </a:bodyPr>
          <a:lstStyle/>
          <a:p>
            <a:pPr>
              <a:lnSpc>
                <a:spcPct val="115000"/>
              </a:lnSpc>
              <a:tabLst>
                <a:tab pos="269875" algn="l"/>
              </a:tabLst>
            </a:pPr>
            <a:r>
              <a:rPr lang="fr-FR" sz="2000" b="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fr-FR" sz="2000" b="1" dirty="0">
                <a:latin typeface="Tahoma" panose="020B0604030504040204" pitchFamily="34" charset="0"/>
                <a:ea typeface="Tahoma" panose="020B0604030504040204" pitchFamily="34" charset="0"/>
                <a:cs typeface="Tahoma" panose="020B0604030504040204" pitchFamily="34" charset="0"/>
              </a:rPr>
              <a:t>La </a:t>
            </a:r>
            <a:r>
              <a:rPr lang="fr-FR" sz="2000" b="1" dirty="0" err="1">
                <a:latin typeface="Tahoma" panose="020B0604030504040204" pitchFamily="34" charset="0"/>
                <a:ea typeface="Tahoma" panose="020B0604030504040204" pitchFamily="34" charset="0"/>
                <a:cs typeface="Tahoma" panose="020B0604030504040204" pitchFamily="34" charset="0"/>
              </a:rPr>
              <a:t>CoRéCoS</a:t>
            </a:r>
            <a:r>
              <a:rPr lang="fr-FR" sz="2000" b="1" dirty="0">
                <a:latin typeface="Tahoma" panose="020B0604030504040204" pitchFamily="34" charset="0"/>
                <a:ea typeface="Tahoma" panose="020B0604030504040204" pitchFamily="34" charset="0"/>
                <a:cs typeface="Tahoma" panose="020B0604030504040204" pitchFamily="34" charset="0"/>
              </a:rPr>
              <a:t> est chargée des taches suivantes :</a:t>
            </a:r>
          </a:p>
          <a:p>
            <a:pPr marL="342900" indent="-342900" algn="just">
              <a:lnSpc>
                <a:spcPct val="115000"/>
              </a:lnSpc>
              <a:buFont typeface="Wingdings" panose="05000000000000000000" pitchFamily="2" charset="2"/>
              <a:buChar char="v"/>
              <a:tabLst>
                <a:tab pos="2524125" algn="l"/>
              </a:tabLst>
            </a:pPr>
            <a:r>
              <a:rPr lang="fr-FR" sz="2000" dirty="0" smtClean="0">
                <a:latin typeface="Tahoma" panose="020B0604030504040204" pitchFamily="34" charset="0"/>
                <a:ea typeface="Tahoma" panose="020B0604030504040204" pitchFamily="34" charset="0"/>
                <a:cs typeface="Tahoma" panose="020B0604030504040204" pitchFamily="34" charset="0"/>
              </a:rPr>
              <a:t>Alimenter et </a:t>
            </a:r>
            <a:r>
              <a:rPr lang="fr-FR" sz="2000" dirty="0">
                <a:latin typeface="Tahoma" panose="020B0604030504040204" pitchFamily="34" charset="0"/>
                <a:ea typeface="Tahoma" panose="020B0604030504040204" pitchFamily="34" charset="0"/>
                <a:cs typeface="Tahoma" panose="020B0604030504040204" pitchFamily="34" charset="0"/>
              </a:rPr>
              <a:t>mettre à jour </a:t>
            </a:r>
            <a:r>
              <a:rPr lang="fr-FR" sz="2000" dirty="0" smtClean="0">
                <a:latin typeface="Tahoma" panose="020B0604030504040204" pitchFamily="34" charset="0"/>
                <a:ea typeface="Tahoma" panose="020B0604030504040204" pitchFamily="34" charset="0"/>
                <a:cs typeface="Tahoma" panose="020B0604030504040204" pitchFamily="34" charset="0"/>
              </a:rPr>
              <a:t>la </a:t>
            </a:r>
            <a:r>
              <a:rPr lang="fr-FR" sz="2000" dirty="0">
                <a:latin typeface="Tahoma" panose="020B0604030504040204" pitchFamily="34" charset="0"/>
                <a:ea typeface="Tahoma" panose="020B0604030504040204" pitchFamily="34" charset="0"/>
                <a:cs typeface="Tahoma" panose="020B0604030504040204" pitchFamily="34" charset="0"/>
              </a:rPr>
              <a:t>base de données statistique régionale ;</a:t>
            </a:r>
          </a:p>
          <a:p>
            <a:pPr marL="342900" indent="-342900" algn="just">
              <a:lnSpc>
                <a:spcPct val="115000"/>
              </a:lnSpc>
              <a:buFont typeface="Wingdings" panose="05000000000000000000" pitchFamily="2" charset="2"/>
              <a:buChar char="v"/>
              <a:tabLst>
                <a:tab pos="2524125" algn="l"/>
              </a:tabLst>
            </a:pPr>
            <a:r>
              <a:rPr lang="fr-FR" sz="2000" dirty="0">
                <a:latin typeface="Tahoma" panose="020B0604030504040204" pitchFamily="34" charset="0"/>
                <a:ea typeface="Tahoma" panose="020B0604030504040204" pitchFamily="34" charset="0"/>
                <a:cs typeface="Tahoma" panose="020B0604030504040204" pitchFamily="34" charset="0"/>
              </a:rPr>
              <a:t>Suivre la production de l’information statistique et l’amélioration de sa production ;</a:t>
            </a:r>
          </a:p>
          <a:p>
            <a:pPr marL="342900" indent="-342900" algn="just">
              <a:lnSpc>
                <a:spcPct val="115000"/>
              </a:lnSpc>
              <a:buFont typeface="Wingdings" panose="05000000000000000000" pitchFamily="2" charset="2"/>
              <a:buChar char="v"/>
              <a:tabLst>
                <a:tab pos="2524125" algn="l"/>
              </a:tabLst>
            </a:pPr>
            <a:r>
              <a:rPr lang="fr-FR" sz="2000" dirty="0">
                <a:latin typeface="Tahoma" panose="020B0604030504040204" pitchFamily="34" charset="0"/>
                <a:ea typeface="Tahoma" panose="020B0604030504040204" pitchFamily="34" charset="0"/>
                <a:cs typeface="Tahoma" panose="020B0604030504040204" pitchFamily="34" charset="0"/>
              </a:rPr>
              <a:t>Veiller à l’adéquation de l’information statistique avec les normes nationales et internationales ;</a:t>
            </a:r>
          </a:p>
          <a:p>
            <a:pPr marL="342900" indent="-342900" algn="just">
              <a:lnSpc>
                <a:spcPct val="115000"/>
              </a:lnSpc>
              <a:buFont typeface="Wingdings" panose="05000000000000000000" pitchFamily="2" charset="2"/>
              <a:buChar char="v"/>
              <a:tabLst>
                <a:tab pos="2524125" algn="l"/>
              </a:tabLst>
            </a:pPr>
            <a:r>
              <a:rPr lang="fr-FR" sz="2000" dirty="0" smtClean="0">
                <a:latin typeface="Tahoma" panose="020B0604030504040204" pitchFamily="34" charset="0"/>
                <a:ea typeface="Tahoma" panose="020B0604030504040204" pitchFamily="34" charset="0"/>
                <a:cs typeface="Tahoma" panose="020B0604030504040204" pitchFamily="34" charset="0"/>
              </a:rPr>
              <a:t>Elaborer </a:t>
            </a:r>
            <a:r>
              <a:rPr lang="fr-FR" sz="2000" dirty="0">
                <a:latin typeface="Tahoma" panose="020B0604030504040204" pitchFamily="34" charset="0"/>
                <a:ea typeface="Tahoma" panose="020B0604030504040204" pitchFamily="34" charset="0"/>
                <a:cs typeface="Tahoma" panose="020B0604030504040204" pitchFamily="34" charset="0"/>
              </a:rPr>
              <a:t>des rapports et des études sur la base des informations disponibles ;</a:t>
            </a:r>
          </a:p>
          <a:p>
            <a:pPr marL="342900" indent="-342900" algn="just">
              <a:lnSpc>
                <a:spcPct val="115000"/>
              </a:lnSpc>
              <a:buFont typeface="Wingdings" panose="05000000000000000000" pitchFamily="2" charset="2"/>
              <a:buChar char="v"/>
              <a:tabLst>
                <a:tab pos="2524125" algn="l"/>
              </a:tabLst>
            </a:pPr>
            <a:r>
              <a:rPr lang="fr-FR" sz="2000" dirty="0">
                <a:latin typeface="Tahoma" panose="020B0604030504040204" pitchFamily="34" charset="0"/>
                <a:ea typeface="Tahoma" panose="020B0604030504040204" pitchFamily="34" charset="0"/>
                <a:cs typeface="Tahoma" panose="020B0604030504040204" pitchFamily="34" charset="0"/>
              </a:rPr>
              <a:t>Diffuser l’information </a:t>
            </a:r>
            <a:r>
              <a:rPr lang="fr-FR" sz="2000" dirty="0" smtClean="0">
                <a:latin typeface="Tahoma" panose="020B0604030504040204" pitchFamily="34" charset="0"/>
                <a:ea typeface="Tahoma" panose="020B0604030504040204" pitchFamily="34" charset="0"/>
                <a:cs typeface="Tahoma" panose="020B0604030504040204" pitchFamily="34" charset="0"/>
              </a:rPr>
              <a:t>statistique régionale et </a:t>
            </a:r>
            <a:r>
              <a:rPr lang="fr-FR" sz="2000" dirty="0">
                <a:latin typeface="Tahoma" panose="020B0604030504040204" pitchFamily="34" charset="0"/>
                <a:ea typeface="Tahoma" panose="020B0604030504040204" pitchFamily="34" charset="0"/>
                <a:cs typeface="Tahoma" panose="020B0604030504040204" pitchFamily="34" charset="0"/>
              </a:rPr>
              <a:t>la mettre à la  disposition des autorités publiques, des acteurs économiques et sociaux, de la société civile, des médias, des chercheurs académiques et du grand public ;</a:t>
            </a:r>
          </a:p>
          <a:p>
            <a:pPr marL="342900" indent="-342900" algn="just">
              <a:lnSpc>
                <a:spcPct val="115000"/>
              </a:lnSpc>
              <a:buFont typeface="Wingdings" panose="05000000000000000000" pitchFamily="2" charset="2"/>
              <a:buChar char="v"/>
              <a:tabLst>
                <a:tab pos="2524125" algn="l"/>
              </a:tabLst>
            </a:pPr>
            <a:r>
              <a:rPr lang="fr-FR" sz="2000" dirty="0">
                <a:latin typeface="Tahoma" panose="020B0604030504040204" pitchFamily="34" charset="0"/>
                <a:ea typeface="Tahoma" panose="020B0604030504040204" pitchFamily="34" charset="0"/>
                <a:cs typeface="Tahoma" panose="020B0604030504040204" pitchFamily="34" charset="0"/>
              </a:rPr>
              <a:t>  Formuler des recommandations et proposer </a:t>
            </a:r>
            <a:r>
              <a:rPr lang="fr-FR" sz="2000" dirty="0" smtClean="0">
                <a:latin typeface="Tahoma" panose="020B0604030504040204" pitchFamily="34" charset="0"/>
                <a:ea typeface="Tahoma" panose="020B0604030504040204" pitchFamily="34" charset="0"/>
                <a:cs typeface="Tahoma" panose="020B0604030504040204" pitchFamily="34" charset="0"/>
              </a:rPr>
              <a:t>les </a:t>
            </a:r>
            <a:r>
              <a:rPr lang="fr-FR" sz="2000" dirty="0">
                <a:latin typeface="Tahoma" panose="020B0604030504040204" pitchFamily="34" charset="0"/>
                <a:ea typeface="Tahoma" panose="020B0604030504040204" pitchFamily="34" charset="0"/>
                <a:cs typeface="Tahoma" panose="020B0604030504040204" pitchFamily="34" charset="0"/>
              </a:rPr>
              <a:t>mesures à prendre pour promouvoir et développer le système statistique régional ;  </a:t>
            </a:r>
          </a:p>
          <a:p>
            <a:pPr marL="342900" indent="-342900" algn="just">
              <a:lnSpc>
                <a:spcPct val="115000"/>
              </a:lnSpc>
              <a:buFont typeface="Wingdings" panose="05000000000000000000" pitchFamily="2" charset="2"/>
              <a:buChar char="v"/>
              <a:tabLst>
                <a:tab pos="2524125" algn="l"/>
              </a:tabLst>
            </a:pPr>
            <a:r>
              <a:rPr lang="fr-FR" sz="2000" dirty="0">
                <a:latin typeface="Tahoma" panose="020B0604030504040204" pitchFamily="34" charset="0"/>
                <a:ea typeface="Tahoma" panose="020B0604030504040204" pitchFamily="34" charset="0"/>
                <a:cs typeface="Tahoma" panose="020B0604030504040204" pitchFamily="34" charset="0"/>
              </a:rPr>
              <a:t>Faciliter la concertation entre les producteurs et les utilisateurs des statistiques officielles </a:t>
            </a:r>
            <a:r>
              <a:rPr lang="fr-FR" sz="2000" dirty="0" smtClean="0">
                <a:latin typeface="Tahoma" panose="020B0604030504040204" pitchFamily="34" charset="0"/>
                <a:ea typeface="Tahoma" panose="020B0604030504040204" pitchFamily="34" charset="0"/>
                <a:cs typeface="Tahoma" panose="020B0604030504040204" pitchFamily="34" charset="0"/>
              </a:rPr>
              <a:t>;</a:t>
            </a:r>
            <a:endParaRPr lang="fr-FR" sz="2000"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3447052" y="445998"/>
            <a:ext cx="5297897" cy="430887"/>
          </a:xfrm>
          <a:prstGeom prst="rect">
            <a:avLst/>
          </a:prstGeom>
        </p:spPr>
        <p:txBody>
          <a:bodyPr wrap="square">
            <a:spAutoFit/>
          </a:bodyPr>
          <a:lstStyle/>
          <a:p>
            <a:pPr lvl="0" algn="ctr"/>
            <a:r>
              <a:rPr lang="en-GB" sz="2200" b="1" dirty="0" err="1" smtClean="0">
                <a:solidFill>
                  <a:srgbClr val="CC6600"/>
                </a:solidFill>
                <a:latin typeface="Tahoma" panose="020B0604030504040204" pitchFamily="34" charset="0"/>
                <a:ea typeface="Tahoma" panose="020B0604030504040204" pitchFamily="34" charset="0"/>
                <a:cs typeface="Tahoma" panose="020B0604030504040204" pitchFamily="34" charset="0"/>
              </a:rPr>
              <a:t>Principales</a:t>
            </a:r>
            <a:r>
              <a:rPr lang="en-GB" sz="2200" b="1" dirty="0" smtClean="0">
                <a:solidFill>
                  <a:srgbClr val="CC6600"/>
                </a:solidFill>
                <a:latin typeface="Tahoma" panose="020B0604030504040204" pitchFamily="34" charset="0"/>
                <a:ea typeface="Tahoma" panose="020B0604030504040204" pitchFamily="34" charset="0"/>
                <a:cs typeface="Tahoma" panose="020B0604030504040204" pitchFamily="34" charset="0"/>
              </a:rPr>
              <a:t> </a:t>
            </a:r>
            <a:r>
              <a:rPr lang="en-GB" sz="2200" b="1" dirty="0">
                <a:solidFill>
                  <a:srgbClr val="CC6600"/>
                </a:solidFill>
                <a:latin typeface="Tahoma" panose="020B0604030504040204" pitchFamily="34" charset="0"/>
                <a:ea typeface="Tahoma" panose="020B0604030504040204" pitchFamily="34" charset="0"/>
                <a:cs typeface="Tahoma" panose="020B0604030504040204" pitchFamily="34" charset="0"/>
              </a:rPr>
              <a:t>missions de la </a:t>
            </a:r>
            <a:r>
              <a:rPr lang="en-GB" sz="2200" b="1" dirty="0" err="1">
                <a:solidFill>
                  <a:srgbClr val="CC6600"/>
                </a:solidFill>
                <a:latin typeface="Tahoma" panose="020B0604030504040204" pitchFamily="34" charset="0"/>
                <a:ea typeface="Tahoma" panose="020B0604030504040204" pitchFamily="34" charset="0"/>
                <a:cs typeface="Tahoma" panose="020B0604030504040204" pitchFamily="34" charset="0"/>
              </a:rPr>
              <a:t>CoRéCoS</a:t>
            </a:r>
            <a:endParaRPr lang="fr-FR" sz="2200" b="1" dirty="0">
              <a:solidFill>
                <a:srgbClr val="CC6600"/>
              </a:solidFill>
              <a:latin typeface="Tahoma" panose="020B0604030504040204" pitchFamily="34" charset="0"/>
              <a:ea typeface="Tahoma" panose="020B0604030504040204" pitchFamily="34" charset="0"/>
              <a:cs typeface="Tahoma" panose="020B0604030504040204" pitchFamily="34" charset="0"/>
            </a:endParaRPr>
          </a:p>
        </p:txBody>
      </p:sp>
      <p:sp>
        <p:nvSpPr>
          <p:cNvPr id="7" name="Sous-titre 2"/>
          <p:cNvSpPr txBox="1">
            <a:spLocks/>
          </p:cNvSpPr>
          <p:nvPr/>
        </p:nvSpPr>
        <p:spPr bwMode="auto">
          <a:xfrm>
            <a:off x="1721768" y="6513514"/>
            <a:ext cx="8748464" cy="344487"/>
          </a:xfrm>
          <a:prstGeom prst="rect">
            <a:avLst/>
          </a:prstGeom>
          <a:solidFill>
            <a:srgbClr val="CC660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7B003B"/>
              </a:buClr>
              <a:buSzPct val="120000"/>
              <a:buBlip>
                <a:blip r:embed="rId3"/>
              </a:buBlip>
              <a:defRPr sz="2400">
                <a:solidFill>
                  <a:schemeClr val="bg2"/>
                </a:solidFill>
                <a:latin typeface="+mn-lt"/>
                <a:ea typeface="+mn-ea"/>
                <a:cs typeface="+mn-cs"/>
              </a:defRPr>
            </a:lvl1pPr>
            <a:lvl2pPr marL="742950" indent="-285750" algn="l" rtl="0" eaLnBrk="0" fontAlgn="base" hangingPunct="0">
              <a:spcBef>
                <a:spcPct val="20000"/>
              </a:spcBef>
              <a:spcAft>
                <a:spcPct val="0"/>
              </a:spcAft>
              <a:buClr>
                <a:srgbClr val="F18E00"/>
              </a:buClr>
              <a:buSzPct val="120000"/>
              <a:buFont typeface="Arial" charset="0"/>
              <a:buBlip>
                <a:blip r:embed="rId4"/>
              </a:buBlip>
              <a:defRPr sz="2000">
                <a:solidFill>
                  <a:schemeClr val="bg2"/>
                </a:solidFill>
                <a:latin typeface="+mn-lt"/>
              </a:defRPr>
            </a:lvl2pPr>
            <a:lvl3pPr marL="1143000" indent="-228600" algn="l" rtl="0" eaLnBrk="0" fontAlgn="base" hangingPunct="0">
              <a:spcBef>
                <a:spcPct val="20000"/>
              </a:spcBef>
              <a:spcAft>
                <a:spcPct val="0"/>
              </a:spcAft>
              <a:buClr>
                <a:schemeClr val="bg2"/>
              </a:buClr>
              <a:buSzPct val="120000"/>
              <a:buBlip>
                <a:blip r:embed="rId5"/>
              </a:buBlip>
              <a:defRPr sz="1600">
                <a:solidFill>
                  <a:schemeClr val="bg2"/>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gn="ctr">
              <a:buNone/>
            </a:pPr>
            <a:r>
              <a:rPr lang="fr-FR" sz="1800" kern="0">
                <a:solidFill>
                  <a:schemeClr val="bg1"/>
                </a:solidFill>
              </a:rPr>
              <a:t>www.hcp.ma/region-tanger</a:t>
            </a:r>
            <a:endParaRPr lang="fr-FR" sz="1800" kern="0" dirty="0">
              <a:solidFill>
                <a:schemeClr val="bg1"/>
              </a:solidFill>
            </a:endParaRPr>
          </a:p>
        </p:txBody>
      </p:sp>
    </p:spTree>
    <p:extLst>
      <p:ext uri="{BB962C8B-B14F-4D97-AF65-F5344CB8AC3E}">
        <p14:creationId xmlns:p14="http://schemas.microsoft.com/office/powerpoint/2010/main" xmlns="" val="40753722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796139" y="830138"/>
            <a:ext cx="2674093" cy="432048"/>
          </a:xfrm>
        </p:spPr>
        <p:txBody>
          <a:bodyPr>
            <a:normAutofit fontScale="90000"/>
          </a:bodyPr>
          <a:lstStyle/>
          <a:p>
            <a:pPr algn="ctr" rtl="1"/>
            <a:r>
              <a:rPr lang="ar-SA" sz="2400" b="1" dirty="0">
                <a:solidFill>
                  <a:srgbClr val="7B003B"/>
                </a:solidFill>
                <a:latin typeface="Tahoma" panose="020B0604030504040204" pitchFamily="34" charset="0"/>
                <a:ea typeface="Tahoma" panose="020B0604030504040204" pitchFamily="34" charset="0"/>
                <a:cs typeface="Tahoma" panose="020B0604030504040204" pitchFamily="34" charset="0"/>
              </a:rPr>
              <a:t>اجتماعات اللجنة</a:t>
            </a:r>
            <a:endParaRPr lang="fr-FR" sz="2400" b="1" dirty="0">
              <a:solidFill>
                <a:srgbClr val="7B003B"/>
              </a:solidFill>
              <a:latin typeface="Tahoma" panose="020B0604030504040204" pitchFamily="34" charset="0"/>
              <a:ea typeface="Tahoma" panose="020B0604030504040204" pitchFamily="34" charset="0"/>
              <a:cs typeface="Tahoma" panose="020B0604030504040204" pitchFamily="34" charset="0"/>
            </a:endParaRPr>
          </a:p>
        </p:txBody>
      </p:sp>
      <p:sp>
        <p:nvSpPr>
          <p:cNvPr id="3" name="Espace réservé du contenu 2"/>
          <p:cNvSpPr>
            <a:spLocks noGrp="1"/>
          </p:cNvSpPr>
          <p:nvPr>
            <p:ph sz="quarter" idx="1"/>
          </p:nvPr>
        </p:nvSpPr>
        <p:spPr>
          <a:xfrm>
            <a:off x="1919536" y="1556792"/>
            <a:ext cx="8496944" cy="1662534"/>
          </a:xfrm>
        </p:spPr>
        <p:txBody>
          <a:bodyPr/>
          <a:lstStyle/>
          <a:p>
            <a:pPr marL="0" indent="0" algn="r" rtl="1">
              <a:buNone/>
            </a:pPr>
            <a:r>
              <a:rPr lang="ar-SA" b="1" dirty="0" smtClean="0">
                <a:latin typeface="Tahoma" panose="020B0604030504040204" pitchFamily="34" charset="0"/>
                <a:ea typeface="Tahoma" panose="020B0604030504040204" pitchFamily="34" charset="0"/>
                <a:cs typeface="Tahoma" panose="020B0604030504040204" pitchFamily="34" charset="0"/>
              </a:rPr>
              <a:t>  </a:t>
            </a:r>
            <a:r>
              <a:rPr lang="ar-SA" sz="2000" dirty="0" smtClean="0">
                <a:latin typeface="Tahoma" panose="020B0604030504040204" pitchFamily="34" charset="0"/>
                <a:ea typeface="Tahoma" panose="020B0604030504040204" pitchFamily="34" charset="0"/>
                <a:cs typeface="Tahoma" panose="020B0604030504040204" pitchFamily="34" charset="0"/>
              </a:rPr>
              <a:t>تعقد اللجنة بمبادرة من رئيسها:</a:t>
            </a:r>
          </a:p>
          <a:p>
            <a:pPr algn="r" rtl="1">
              <a:buFont typeface="Wingdings" panose="05000000000000000000" pitchFamily="2" charset="2"/>
              <a:buChar char="ü"/>
            </a:pPr>
            <a:r>
              <a:rPr lang="ar-SA" sz="2000" dirty="0" smtClean="0">
                <a:latin typeface="Tahoma" panose="020B0604030504040204" pitchFamily="34" charset="0"/>
                <a:ea typeface="Tahoma" panose="020B0604030504040204" pitchFamily="34" charset="0"/>
                <a:cs typeface="Tahoma" panose="020B0604030504040204" pitchFamily="34" charset="0"/>
              </a:rPr>
              <a:t>دورت</a:t>
            </a:r>
            <a:r>
              <a:rPr lang="ar-MA" sz="2000" dirty="0" smtClean="0">
                <a:latin typeface="Tahoma" panose="020B0604030504040204" pitchFamily="34" charset="0"/>
                <a:ea typeface="Tahoma" panose="020B0604030504040204" pitchFamily="34" charset="0"/>
                <a:cs typeface="Tahoma" panose="020B0604030504040204" pitchFamily="34" charset="0"/>
              </a:rPr>
              <a:t>ين</a:t>
            </a:r>
            <a:r>
              <a:rPr lang="ar-SA" sz="2000" dirty="0" smtClean="0">
                <a:latin typeface="Tahoma" panose="020B0604030504040204" pitchFamily="34" charset="0"/>
                <a:ea typeface="Tahoma" panose="020B0604030504040204" pitchFamily="34" charset="0"/>
                <a:cs typeface="Tahoma" panose="020B0604030504040204" pitchFamily="34" charset="0"/>
              </a:rPr>
              <a:t> </a:t>
            </a:r>
            <a:r>
              <a:rPr lang="ar-SA" sz="2000" dirty="0">
                <a:latin typeface="Tahoma" panose="020B0604030504040204" pitchFamily="34" charset="0"/>
                <a:ea typeface="Tahoma" panose="020B0604030504040204" pitchFamily="34" charset="0"/>
                <a:cs typeface="Tahoma" panose="020B0604030504040204" pitchFamily="34" charset="0"/>
              </a:rPr>
              <a:t>على الأقل في السنة</a:t>
            </a:r>
          </a:p>
          <a:p>
            <a:pPr algn="r" rtl="1">
              <a:buFont typeface="Wingdings" panose="05000000000000000000" pitchFamily="2" charset="2"/>
              <a:buChar char="ü"/>
            </a:pPr>
            <a:r>
              <a:rPr lang="fr-FR" sz="2000" dirty="0" smtClean="0">
                <a:latin typeface="Tahoma" panose="020B0604030504040204" pitchFamily="34" charset="0"/>
                <a:ea typeface="Tahoma" panose="020B0604030504040204" pitchFamily="34" charset="0"/>
                <a:cs typeface="Tahoma" panose="020B0604030504040204" pitchFamily="34" charset="0"/>
              </a:rPr>
              <a:t> </a:t>
            </a:r>
            <a:r>
              <a:rPr lang="ar-SA" sz="2000" dirty="0" smtClean="0">
                <a:latin typeface="Tahoma" panose="020B0604030504040204" pitchFamily="34" charset="0"/>
                <a:ea typeface="Tahoma" panose="020B0604030504040204" pitchFamily="34" charset="0"/>
                <a:cs typeface="Tahoma" panose="020B0604030504040204" pitchFamily="34" charset="0"/>
              </a:rPr>
              <a:t>ودورات </a:t>
            </a:r>
            <a:r>
              <a:rPr lang="ar-SA" sz="2000" dirty="0">
                <a:latin typeface="Tahoma" panose="020B0604030504040204" pitchFamily="34" charset="0"/>
                <a:ea typeface="Tahoma" panose="020B0604030504040204" pitchFamily="34" charset="0"/>
                <a:cs typeface="Tahoma" panose="020B0604030504040204" pitchFamily="34" charset="0"/>
              </a:rPr>
              <a:t>استثنائية عتد الحاجة</a:t>
            </a:r>
          </a:p>
          <a:p>
            <a:pPr marL="0" indent="0" algn="r" rtl="1">
              <a:buNone/>
            </a:pPr>
            <a:endParaRPr lang="ar-SA" sz="2000"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1019503" y="4821743"/>
            <a:ext cx="9344425" cy="707886"/>
          </a:xfrm>
          <a:prstGeom prst="rect">
            <a:avLst/>
          </a:prstGeom>
        </p:spPr>
        <p:txBody>
          <a:bodyPr wrap="square">
            <a:spAutoFit/>
          </a:bodyPr>
          <a:lstStyle/>
          <a:p>
            <a:r>
              <a:rPr lang="fr-FR" sz="2000" dirty="0">
                <a:latin typeface="Tahoma" panose="020B0604030504040204" pitchFamily="34" charset="0"/>
                <a:ea typeface="Tahoma" panose="020B0604030504040204" pitchFamily="34" charset="0"/>
                <a:cs typeface="Tahoma" panose="020B0604030504040204" pitchFamily="34" charset="0"/>
              </a:rPr>
              <a:t>La commission tient au moins </a:t>
            </a:r>
            <a:r>
              <a:rPr lang="fr-FR" sz="2000" dirty="0" smtClean="0">
                <a:latin typeface="Tahoma" panose="020B0604030504040204" pitchFamily="34" charset="0"/>
                <a:ea typeface="Tahoma" panose="020B0604030504040204" pitchFamily="34" charset="0"/>
                <a:cs typeface="Tahoma" panose="020B0604030504040204" pitchFamily="34" charset="0"/>
              </a:rPr>
              <a:t>deux sessions </a:t>
            </a:r>
            <a:r>
              <a:rPr lang="fr-FR" sz="2000" dirty="0">
                <a:latin typeface="Tahoma" panose="020B0604030504040204" pitchFamily="34" charset="0"/>
                <a:ea typeface="Tahoma" panose="020B0604030504040204" pitchFamily="34" charset="0"/>
                <a:cs typeface="Tahoma" panose="020B0604030504040204" pitchFamily="34" charset="0"/>
              </a:rPr>
              <a:t>par an à l’initiative de son président, et elle peut se réunir en sessions extraordinaires en cas de besoin</a:t>
            </a:r>
            <a:r>
              <a:rPr lang="fr-FR" dirty="0">
                <a:latin typeface="Tahoma" panose="020B0604030504040204" pitchFamily="34" charset="0"/>
                <a:ea typeface="Tahoma" panose="020B0604030504040204" pitchFamily="34" charset="0"/>
                <a:cs typeface="Tahoma" panose="020B0604030504040204" pitchFamily="34" charset="0"/>
              </a:rPr>
              <a:t> </a:t>
            </a:r>
          </a:p>
        </p:txBody>
      </p:sp>
      <p:sp>
        <p:nvSpPr>
          <p:cNvPr id="6" name="Titre 1"/>
          <p:cNvSpPr txBox="1">
            <a:spLocks/>
          </p:cNvSpPr>
          <p:nvPr/>
        </p:nvSpPr>
        <p:spPr bwMode="auto">
          <a:xfrm>
            <a:off x="1395947" y="4035738"/>
            <a:ext cx="4097979" cy="4320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7B003B"/>
                </a:solidFill>
                <a:latin typeface="+mj-lt"/>
                <a:ea typeface="+mj-ea"/>
                <a:cs typeface="+mj-cs"/>
              </a:defRPr>
            </a:lvl1pPr>
            <a:lvl2pPr algn="ctr" rtl="0" eaLnBrk="0" fontAlgn="base" hangingPunct="0">
              <a:spcBef>
                <a:spcPct val="0"/>
              </a:spcBef>
              <a:spcAft>
                <a:spcPct val="0"/>
              </a:spcAft>
              <a:defRPr sz="4000" b="1">
                <a:solidFill>
                  <a:srgbClr val="7B003B"/>
                </a:solidFill>
                <a:latin typeface="Edwardian Script ITC" pitchFamily="66" charset="0"/>
              </a:defRPr>
            </a:lvl2pPr>
            <a:lvl3pPr algn="ctr" rtl="0" eaLnBrk="0" fontAlgn="base" hangingPunct="0">
              <a:spcBef>
                <a:spcPct val="0"/>
              </a:spcBef>
              <a:spcAft>
                <a:spcPct val="0"/>
              </a:spcAft>
              <a:defRPr sz="4000" b="1">
                <a:solidFill>
                  <a:srgbClr val="7B003B"/>
                </a:solidFill>
                <a:latin typeface="Edwardian Script ITC" pitchFamily="66" charset="0"/>
              </a:defRPr>
            </a:lvl3pPr>
            <a:lvl4pPr algn="ctr" rtl="0" eaLnBrk="0" fontAlgn="base" hangingPunct="0">
              <a:spcBef>
                <a:spcPct val="0"/>
              </a:spcBef>
              <a:spcAft>
                <a:spcPct val="0"/>
              </a:spcAft>
              <a:defRPr sz="4000" b="1">
                <a:solidFill>
                  <a:srgbClr val="7B003B"/>
                </a:solidFill>
                <a:latin typeface="Edwardian Script ITC" pitchFamily="66" charset="0"/>
              </a:defRPr>
            </a:lvl4pPr>
            <a:lvl5pPr algn="ctr" rtl="0" eaLnBrk="0" fontAlgn="base" hangingPunct="0">
              <a:spcBef>
                <a:spcPct val="0"/>
              </a:spcBef>
              <a:spcAft>
                <a:spcPct val="0"/>
              </a:spcAft>
              <a:defRPr sz="4000" b="1">
                <a:solidFill>
                  <a:srgbClr val="7B003B"/>
                </a:solidFill>
                <a:latin typeface="Edwardian Script ITC" pitchFamily="66" charset="0"/>
              </a:defRPr>
            </a:lvl5pPr>
            <a:lvl6pPr marL="457200" algn="ctr" rtl="0" fontAlgn="base">
              <a:spcBef>
                <a:spcPct val="0"/>
              </a:spcBef>
              <a:spcAft>
                <a:spcPct val="0"/>
              </a:spcAft>
              <a:defRPr sz="4000" b="1">
                <a:solidFill>
                  <a:srgbClr val="7B003B"/>
                </a:solidFill>
                <a:latin typeface="Edwardian Script ITC" pitchFamily="66" charset="0"/>
              </a:defRPr>
            </a:lvl6pPr>
            <a:lvl7pPr marL="914400" algn="ctr" rtl="0" fontAlgn="base">
              <a:spcBef>
                <a:spcPct val="0"/>
              </a:spcBef>
              <a:spcAft>
                <a:spcPct val="0"/>
              </a:spcAft>
              <a:defRPr sz="4000" b="1">
                <a:solidFill>
                  <a:srgbClr val="7B003B"/>
                </a:solidFill>
                <a:latin typeface="Edwardian Script ITC" pitchFamily="66" charset="0"/>
              </a:defRPr>
            </a:lvl7pPr>
            <a:lvl8pPr marL="1371600" algn="ctr" rtl="0" fontAlgn="base">
              <a:spcBef>
                <a:spcPct val="0"/>
              </a:spcBef>
              <a:spcAft>
                <a:spcPct val="0"/>
              </a:spcAft>
              <a:defRPr sz="4000" b="1">
                <a:solidFill>
                  <a:srgbClr val="7B003B"/>
                </a:solidFill>
                <a:latin typeface="Edwardian Script ITC" pitchFamily="66" charset="0"/>
              </a:defRPr>
            </a:lvl8pPr>
            <a:lvl9pPr marL="1828800" algn="ctr" rtl="0" fontAlgn="base">
              <a:spcBef>
                <a:spcPct val="0"/>
              </a:spcBef>
              <a:spcAft>
                <a:spcPct val="0"/>
              </a:spcAft>
              <a:defRPr sz="4000" b="1">
                <a:solidFill>
                  <a:srgbClr val="7B003B"/>
                </a:solidFill>
                <a:latin typeface="Edwardian Script ITC" pitchFamily="66" charset="0"/>
              </a:defRPr>
            </a:lvl9pPr>
          </a:lstStyle>
          <a:p>
            <a:pPr rtl="1"/>
            <a:r>
              <a:rPr lang="fr-FR" sz="2400" kern="0" dirty="0">
                <a:solidFill>
                  <a:srgbClr val="CC6600"/>
                </a:solidFill>
                <a:latin typeface="Tahoma" panose="020B0604030504040204" pitchFamily="34" charset="0"/>
                <a:ea typeface="Tahoma" panose="020B0604030504040204" pitchFamily="34" charset="0"/>
                <a:cs typeface="Tahoma" panose="020B0604030504040204" pitchFamily="34" charset="0"/>
              </a:rPr>
              <a:t>Réunions de la </a:t>
            </a:r>
            <a:r>
              <a:rPr lang="fr-FR" sz="2400" kern="0" dirty="0" err="1">
                <a:solidFill>
                  <a:srgbClr val="CC6600"/>
                </a:solidFill>
                <a:latin typeface="Tahoma" panose="020B0604030504040204" pitchFamily="34" charset="0"/>
                <a:ea typeface="Tahoma" panose="020B0604030504040204" pitchFamily="34" charset="0"/>
                <a:cs typeface="Tahoma" panose="020B0604030504040204" pitchFamily="34" charset="0"/>
              </a:rPr>
              <a:t>CoRéCoS</a:t>
            </a:r>
            <a:endParaRPr lang="fr-FR" sz="2400" kern="0" dirty="0">
              <a:solidFill>
                <a:srgbClr val="CC6600"/>
              </a:solidFill>
              <a:latin typeface="Tahoma" panose="020B0604030504040204" pitchFamily="34" charset="0"/>
              <a:ea typeface="Tahoma" panose="020B0604030504040204" pitchFamily="34" charset="0"/>
              <a:cs typeface="Tahoma" panose="020B0604030504040204" pitchFamily="34" charset="0"/>
            </a:endParaRPr>
          </a:p>
        </p:txBody>
      </p:sp>
      <p:sp>
        <p:nvSpPr>
          <p:cNvPr id="7" name="Sous-titre 2"/>
          <p:cNvSpPr txBox="1">
            <a:spLocks/>
          </p:cNvSpPr>
          <p:nvPr/>
        </p:nvSpPr>
        <p:spPr bwMode="auto">
          <a:xfrm>
            <a:off x="1721768" y="6513514"/>
            <a:ext cx="8748464" cy="344487"/>
          </a:xfrm>
          <a:prstGeom prst="rect">
            <a:avLst/>
          </a:prstGeom>
          <a:solidFill>
            <a:srgbClr val="CC660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7B003B"/>
              </a:buClr>
              <a:buSzPct val="120000"/>
              <a:buBlip>
                <a:blip r:embed="rId3"/>
              </a:buBlip>
              <a:defRPr sz="2400">
                <a:solidFill>
                  <a:schemeClr val="bg2"/>
                </a:solidFill>
                <a:latin typeface="+mn-lt"/>
                <a:ea typeface="+mn-ea"/>
                <a:cs typeface="+mn-cs"/>
              </a:defRPr>
            </a:lvl1pPr>
            <a:lvl2pPr marL="742950" indent="-285750" algn="l" rtl="0" eaLnBrk="0" fontAlgn="base" hangingPunct="0">
              <a:spcBef>
                <a:spcPct val="20000"/>
              </a:spcBef>
              <a:spcAft>
                <a:spcPct val="0"/>
              </a:spcAft>
              <a:buClr>
                <a:srgbClr val="F18E00"/>
              </a:buClr>
              <a:buSzPct val="120000"/>
              <a:buFont typeface="Arial" charset="0"/>
              <a:buBlip>
                <a:blip r:embed="rId4"/>
              </a:buBlip>
              <a:defRPr sz="2000">
                <a:solidFill>
                  <a:schemeClr val="bg2"/>
                </a:solidFill>
                <a:latin typeface="+mn-lt"/>
              </a:defRPr>
            </a:lvl2pPr>
            <a:lvl3pPr marL="1143000" indent="-228600" algn="l" rtl="0" eaLnBrk="0" fontAlgn="base" hangingPunct="0">
              <a:spcBef>
                <a:spcPct val="20000"/>
              </a:spcBef>
              <a:spcAft>
                <a:spcPct val="0"/>
              </a:spcAft>
              <a:buClr>
                <a:schemeClr val="bg2"/>
              </a:buClr>
              <a:buSzPct val="120000"/>
              <a:buBlip>
                <a:blip r:embed="rId5"/>
              </a:buBlip>
              <a:defRPr sz="1600">
                <a:solidFill>
                  <a:schemeClr val="bg2"/>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gn="ctr">
              <a:buNone/>
            </a:pPr>
            <a:r>
              <a:rPr lang="fr-FR" sz="1800" kern="0">
                <a:solidFill>
                  <a:schemeClr val="bg1"/>
                </a:solidFill>
              </a:rPr>
              <a:t>www.hcp.ma/region-tanger</a:t>
            </a:r>
            <a:endParaRPr lang="fr-FR" sz="1800" kern="0" dirty="0">
              <a:solidFill>
                <a:schemeClr val="bg1"/>
              </a:solidFill>
            </a:endParaRPr>
          </a:p>
        </p:txBody>
      </p:sp>
    </p:spTree>
    <p:extLst>
      <p:ext uri="{BB962C8B-B14F-4D97-AF65-F5344CB8AC3E}">
        <p14:creationId xmlns:p14="http://schemas.microsoft.com/office/powerpoint/2010/main" xmlns="" val="2220614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19446"/>
            <a:ext cx="12192000" cy="338554"/>
          </a:xfrm>
          <a:prstGeom prst="rect">
            <a:avLst/>
          </a:prstGeom>
          <a:solidFill>
            <a:srgbClr val="993366"/>
          </a:solidFill>
        </p:spPr>
        <p:txBody>
          <a:bodyPr wrap="square">
            <a:spAutoFit/>
          </a:bodyPr>
          <a:lstStyle/>
          <a:p>
            <a:pPr algn="ctr"/>
            <a:r>
              <a:rPr lang="fr-FR" sz="1600" b="1" dirty="0" smtClean="0">
                <a:solidFill>
                  <a:schemeClr val="bg1"/>
                </a:solidFill>
              </a:rPr>
              <a:t>www.bds-tanger.hcp.ma </a:t>
            </a:r>
            <a:endParaRPr lang="fr-FR" sz="1600" b="1" dirty="0">
              <a:solidFill>
                <a:schemeClr val="bg1"/>
              </a:solidFill>
            </a:endParaRPr>
          </a:p>
        </p:txBody>
      </p:sp>
      <p:sp>
        <p:nvSpPr>
          <p:cNvPr id="6" name="Rectangle 5"/>
          <p:cNvSpPr/>
          <p:nvPr/>
        </p:nvSpPr>
        <p:spPr>
          <a:xfrm>
            <a:off x="2429819" y="268977"/>
            <a:ext cx="5143536" cy="461665"/>
          </a:xfrm>
          <a:prstGeom prst="rect">
            <a:avLst/>
          </a:prstGeom>
        </p:spPr>
        <p:txBody>
          <a:bodyPr wrap="square">
            <a:spAutoFit/>
          </a:bodyPr>
          <a:lstStyle/>
          <a:p>
            <a:r>
              <a:rPr lang="fr-FR" sz="2400" b="1" dirty="0" smtClean="0">
                <a:solidFill>
                  <a:srgbClr val="C00000"/>
                </a:solidFill>
              </a:rPr>
              <a:t>1</a:t>
            </a:r>
            <a:r>
              <a:rPr lang="fr-FR" sz="2400" b="1" baseline="30000" dirty="0" smtClean="0">
                <a:solidFill>
                  <a:srgbClr val="C00000"/>
                </a:solidFill>
              </a:rPr>
              <a:t>ère</a:t>
            </a:r>
            <a:r>
              <a:rPr lang="fr-FR" sz="2400" b="1" dirty="0" smtClean="0">
                <a:solidFill>
                  <a:srgbClr val="C00000"/>
                </a:solidFill>
              </a:rPr>
              <a:t> session de la </a:t>
            </a:r>
            <a:r>
              <a:rPr lang="fr-FR" sz="2400" b="1" dirty="0" err="1" smtClean="0">
                <a:solidFill>
                  <a:srgbClr val="C00000"/>
                </a:solidFill>
              </a:rPr>
              <a:t>CoRéCoS</a:t>
            </a:r>
            <a:endParaRPr lang="fr-FR" sz="2400" b="1" dirty="0" smtClean="0">
              <a:solidFill>
                <a:srgbClr val="C00000"/>
              </a:solidFill>
            </a:endParaRPr>
          </a:p>
        </p:txBody>
      </p:sp>
      <p:sp>
        <p:nvSpPr>
          <p:cNvPr id="1025" name="Rectangle 1"/>
          <p:cNvSpPr>
            <a:spLocks noChangeArrowheads="1"/>
          </p:cNvSpPr>
          <p:nvPr/>
        </p:nvSpPr>
        <p:spPr bwMode="auto">
          <a:xfrm>
            <a:off x="485405" y="4301521"/>
            <a:ext cx="1061352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Char char="•"/>
              <a:tabLst/>
            </a:pPr>
            <a:r>
              <a:rPr kumimoji="0" lang="fr-FR"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Désigner les points focaux des services déconcentrés;</a:t>
            </a:r>
            <a:endParaRPr kumimoji="0" lang="fr-F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Programmer des formations au profit des points focaux ; </a:t>
            </a:r>
            <a:endParaRPr kumimoji="0" lang="fr-F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Donner l’accès direct pour alimenter la BDS-Tanger à un nombre limité des secteurs (l’AREF, l’université UAE, le CRI, l’ANAPEC et l’OFPPT) et généraliser progressivement vers les autres partenaires;</a:t>
            </a:r>
            <a:endParaRPr kumimoji="0" lang="fr-F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fr-FR"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Mettre le lien de la BDS-Tanger dans les sites des services décentralisés des ministères;</a:t>
            </a:r>
            <a:endParaRPr kumimoji="0" lang="fr-FR"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4782208" y="1370267"/>
            <a:ext cx="6124943"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La première session de la commission régionale de la coordination statistique (</a:t>
            </a:r>
            <a:r>
              <a:rPr kumimoji="0" lang="fr-FR"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CoRéCoS</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s’est tenue le jeudi 29 Avril 2021 au siège de la Wilaya de la région Tanger-Tétouan-Al Hoceima. </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9"/>
          <p:cNvSpPr/>
          <p:nvPr/>
        </p:nvSpPr>
        <p:spPr>
          <a:xfrm>
            <a:off x="380960" y="3610296"/>
            <a:ext cx="4139210" cy="461665"/>
          </a:xfrm>
          <a:prstGeom prst="rect">
            <a:avLst/>
          </a:prstGeom>
        </p:spPr>
        <p:txBody>
          <a:bodyPr wrap="none">
            <a:spAutoFit/>
          </a:bodyPr>
          <a:lstStyle/>
          <a:p>
            <a:r>
              <a:rPr lang="fr-FR" sz="2400" b="1" dirty="0" smtClean="0">
                <a:solidFill>
                  <a:srgbClr val="C00000"/>
                </a:solidFill>
              </a:rPr>
              <a:t>Principales Recommandations</a:t>
            </a:r>
            <a:endParaRPr lang="fr-FR" sz="2400" dirty="0"/>
          </a:p>
        </p:txBody>
      </p:sp>
      <p:pic>
        <p:nvPicPr>
          <p:cNvPr id="2050" name="Picture 2" descr="https://www.hcp.ma/region-tanger/photo/art/grande/55926087-41744887.jpg?v=1620123288"/>
          <p:cNvPicPr>
            <a:picLocks noChangeAspect="1" noChangeArrowheads="1"/>
          </p:cNvPicPr>
          <p:nvPr/>
        </p:nvPicPr>
        <p:blipFill>
          <a:blip r:embed="rId2"/>
          <a:srcRect/>
          <a:stretch>
            <a:fillRect/>
          </a:stretch>
        </p:blipFill>
        <p:spPr bwMode="auto">
          <a:xfrm>
            <a:off x="943852" y="1044715"/>
            <a:ext cx="3596616" cy="222064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19446"/>
            <a:ext cx="12192000" cy="338554"/>
          </a:xfrm>
          <a:prstGeom prst="rect">
            <a:avLst/>
          </a:prstGeom>
          <a:solidFill>
            <a:srgbClr val="993366"/>
          </a:solidFill>
        </p:spPr>
        <p:txBody>
          <a:bodyPr wrap="square">
            <a:spAutoFit/>
          </a:bodyPr>
          <a:lstStyle/>
          <a:p>
            <a:pPr algn="ctr"/>
            <a:r>
              <a:rPr lang="fr-FR" sz="1600" b="1" dirty="0" smtClean="0">
                <a:solidFill>
                  <a:schemeClr val="bg1"/>
                </a:solidFill>
              </a:rPr>
              <a:t>www.bds-tanger.hcp.ma </a:t>
            </a:r>
            <a:endParaRPr lang="fr-FR" sz="1600" b="1" dirty="0">
              <a:solidFill>
                <a:schemeClr val="bg1"/>
              </a:solidFill>
            </a:endParaRPr>
          </a:p>
        </p:txBody>
      </p:sp>
      <p:sp>
        <p:nvSpPr>
          <p:cNvPr id="5" name="Rectangle 4"/>
          <p:cNvSpPr/>
          <p:nvPr/>
        </p:nvSpPr>
        <p:spPr>
          <a:xfrm>
            <a:off x="2364826" y="756746"/>
            <a:ext cx="5591504" cy="461665"/>
          </a:xfrm>
          <a:prstGeom prst="rect">
            <a:avLst/>
          </a:prstGeom>
        </p:spPr>
        <p:txBody>
          <a:bodyPr wrap="square">
            <a:spAutoFit/>
          </a:bodyPr>
          <a:lstStyle/>
          <a:p>
            <a:r>
              <a:rPr lang="fr-FR" sz="2400" b="1" dirty="0" smtClean="0">
                <a:solidFill>
                  <a:srgbClr val="0070C0"/>
                </a:solidFill>
              </a:rPr>
              <a:t>Principales Réalisations  au titre de 2021 :</a:t>
            </a:r>
          </a:p>
        </p:txBody>
      </p:sp>
      <p:pic>
        <p:nvPicPr>
          <p:cNvPr id="10" name="Picture 2"/>
          <p:cNvPicPr>
            <a:picLocks noChangeAspect="1" noChangeArrowheads="1"/>
          </p:cNvPicPr>
          <p:nvPr/>
        </p:nvPicPr>
        <p:blipFill>
          <a:blip r:embed="rId2" cstate="print"/>
          <a:srcRect/>
          <a:stretch>
            <a:fillRect/>
          </a:stretch>
        </p:blipFill>
        <p:spPr bwMode="auto">
          <a:xfrm>
            <a:off x="9346344" y="1119829"/>
            <a:ext cx="2666976" cy="1357322"/>
          </a:xfrm>
          <a:prstGeom prst="rect">
            <a:avLst/>
          </a:prstGeom>
          <a:noFill/>
          <a:ln w="9525">
            <a:noFill/>
            <a:miter lim="800000"/>
            <a:headEnd/>
            <a:tailEnd/>
          </a:ln>
          <a:effectLst/>
        </p:spPr>
      </p:pic>
      <p:sp>
        <p:nvSpPr>
          <p:cNvPr id="11" name="Titre 1"/>
          <p:cNvSpPr>
            <a:spLocks noGrp="1"/>
          </p:cNvSpPr>
          <p:nvPr>
            <p:ph type="title"/>
          </p:nvPr>
        </p:nvSpPr>
        <p:spPr>
          <a:xfrm>
            <a:off x="0" y="1807109"/>
            <a:ext cx="9715525" cy="1357322"/>
          </a:xfrm>
        </p:spPr>
        <p:txBody>
          <a:bodyPr>
            <a:normAutofit/>
          </a:bodyPr>
          <a:lstStyle/>
          <a:p>
            <a:pPr>
              <a:buFont typeface="Arial" pitchFamily="34" charset="0"/>
              <a:buChar char="•"/>
            </a:pPr>
            <a:r>
              <a:rPr lang="fr-FR" sz="2300" dirty="0" smtClean="0">
                <a:solidFill>
                  <a:schemeClr val="tx1"/>
                </a:solidFill>
              </a:rPr>
              <a:t>Journée d’étude organisée à la FST de Tanger, sous le thème :</a:t>
            </a:r>
            <a:br>
              <a:rPr lang="fr-FR" sz="2300" dirty="0" smtClean="0">
                <a:solidFill>
                  <a:schemeClr val="tx1"/>
                </a:solidFill>
              </a:rPr>
            </a:br>
            <a:r>
              <a:rPr lang="fr-FR" sz="2300" dirty="0" smtClean="0">
                <a:solidFill>
                  <a:schemeClr val="tx1"/>
                </a:solidFill>
              </a:rPr>
              <a:t>« la BDS-Tanger au service de la recherche scientifique et l’innovation » </a:t>
            </a:r>
            <a:endParaRPr lang="fr-FR" sz="2300" dirty="0">
              <a:solidFill>
                <a:schemeClr val="tx1"/>
              </a:solidFill>
            </a:endParaRPr>
          </a:p>
        </p:txBody>
      </p:sp>
      <p:sp>
        <p:nvSpPr>
          <p:cNvPr id="12" name="Titre 1"/>
          <p:cNvSpPr txBox="1">
            <a:spLocks/>
          </p:cNvSpPr>
          <p:nvPr/>
        </p:nvSpPr>
        <p:spPr>
          <a:xfrm>
            <a:off x="0" y="1290452"/>
            <a:ext cx="9070428" cy="1143008"/>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r>
              <a:rPr kumimoji="0" lang="fr-FR" sz="2400" b="0" i="0" u="none" strike="noStrike" kern="1200" cap="none" spc="0" normalizeH="0" baseline="0" noProof="0" dirty="0" smtClean="0">
                <a:ln>
                  <a:noFill/>
                </a:ln>
                <a:solidFill>
                  <a:schemeClr val="tx1"/>
                </a:solidFill>
                <a:effectLst/>
                <a:uLnTx/>
                <a:uFillTx/>
                <a:latin typeface="+mj-lt"/>
                <a:ea typeface="+mj-ea"/>
                <a:cs typeface="+mj-cs"/>
              </a:rPr>
              <a:t>  la BDS-Tanger contient actuellement 600 indicateurs (100 lors de sa mise en ligne le 03 décembre 2019) </a:t>
            </a:r>
            <a:endParaRPr kumimoji="0" lang="fr-F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4" name="Titre 1"/>
          <p:cNvSpPr txBox="1">
            <a:spLocks/>
          </p:cNvSpPr>
          <p:nvPr/>
        </p:nvSpPr>
        <p:spPr>
          <a:xfrm>
            <a:off x="0" y="3069837"/>
            <a:ext cx="9620275" cy="142876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r>
              <a:rPr kumimoji="0" lang="fr-FR" sz="2400" b="0" i="0" u="none" strike="noStrike" kern="1200" cap="none" spc="0" normalizeH="0" baseline="0" noProof="0" dirty="0" smtClean="0">
                <a:ln>
                  <a:noFill/>
                </a:ln>
                <a:solidFill>
                  <a:schemeClr val="tx1"/>
                </a:solidFill>
                <a:effectLst/>
                <a:uLnTx/>
                <a:uFillTx/>
                <a:latin typeface="+mj-lt"/>
                <a:ea typeface="+mj-ea"/>
                <a:cs typeface="+mj-cs"/>
              </a:rPr>
              <a:t> Mise en œuvre du</a:t>
            </a:r>
            <a:r>
              <a:rPr kumimoji="0" lang="fr-FR" sz="2400" b="0" i="0" u="none" strike="noStrike" kern="1200" cap="none" spc="0" normalizeH="0" noProof="0" dirty="0" smtClean="0">
                <a:ln>
                  <a:noFill/>
                </a:ln>
                <a:solidFill>
                  <a:schemeClr val="tx1"/>
                </a:solidFill>
                <a:effectLst/>
                <a:uLnTx/>
                <a:uFillTx/>
                <a:latin typeface="+mj-lt"/>
                <a:ea typeface="+mj-ea"/>
                <a:cs typeface="+mj-cs"/>
              </a:rPr>
              <a:t> partenariat avec l’UAE : plusieurs séances de travail entre les deux institutions pour définir un PA2022 (Formation, étude sur l’insertion des lauréats de l’université, ….</a:t>
            </a:r>
            <a:r>
              <a:rPr kumimoji="0" lang="fr-FR" sz="2400" b="0" i="0" u="none" strike="noStrike" kern="1200" cap="none" spc="0" normalizeH="0" noProof="0" dirty="0" err="1" smtClean="0">
                <a:ln>
                  <a:noFill/>
                </a:ln>
                <a:solidFill>
                  <a:schemeClr val="tx1"/>
                </a:solidFill>
                <a:effectLst/>
                <a:uLnTx/>
                <a:uFillTx/>
                <a:latin typeface="+mj-lt"/>
                <a:ea typeface="+mj-ea"/>
                <a:cs typeface="+mj-cs"/>
              </a:rPr>
              <a:t>etc</a:t>
            </a:r>
            <a:r>
              <a:rPr kumimoji="0" lang="fr-FR" sz="2400" b="0" i="0" u="none" strike="noStrike" kern="1200" cap="none" spc="0" normalizeH="0" noProof="0" dirty="0" smtClean="0">
                <a:ln>
                  <a:noFill/>
                </a:ln>
                <a:solidFill>
                  <a:schemeClr val="tx1"/>
                </a:solidFill>
                <a:effectLst/>
                <a:uLnTx/>
                <a:uFillTx/>
                <a:latin typeface="+mj-lt"/>
                <a:ea typeface="+mj-ea"/>
                <a:cs typeface="+mj-cs"/>
              </a:rPr>
              <a:t>)</a:t>
            </a:r>
            <a:endParaRPr kumimoji="0" lang="fr-F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Titre 1"/>
          <p:cNvSpPr txBox="1">
            <a:spLocks/>
          </p:cNvSpPr>
          <p:nvPr/>
        </p:nvSpPr>
        <p:spPr>
          <a:xfrm>
            <a:off x="0" y="4496463"/>
            <a:ext cx="9715525" cy="1143008"/>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r>
              <a:rPr kumimoji="0" lang="fr-FR" sz="2400" b="0" i="0" u="none" strike="noStrike" kern="1200" cap="none" spc="0" normalizeH="0" baseline="0" noProof="0" dirty="0" smtClean="0">
                <a:ln>
                  <a:noFill/>
                </a:ln>
                <a:solidFill>
                  <a:schemeClr val="tx1"/>
                </a:solidFill>
                <a:effectLst/>
                <a:uLnTx/>
                <a:uFillTx/>
                <a:latin typeface="+mj-lt"/>
                <a:ea typeface="+mj-ea"/>
                <a:cs typeface="+mj-cs"/>
              </a:rPr>
              <a:t> Mise en œuvre du</a:t>
            </a:r>
            <a:r>
              <a:rPr kumimoji="0" lang="fr-FR" sz="2400" b="0" i="0" u="none" strike="noStrike" kern="1200" cap="none" spc="0" normalizeH="0" noProof="0" dirty="0" smtClean="0">
                <a:ln>
                  <a:noFill/>
                </a:ln>
                <a:solidFill>
                  <a:schemeClr val="tx1"/>
                </a:solidFill>
                <a:effectLst/>
                <a:uLnTx/>
                <a:uFillTx/>
                <a:latin typeface="+mj-lt"/>
                <a:ea typeface="+mj-ea"/>
                <a:cs typeface="+mj-cs"/>
              </a:rPr>
              <a:t> partenariat avec l’AREF: plusieurs séances de travail entre les deux institutions pour définir un PA2022 (Formation, Enquête commune sur un sujet à définir, ….etc.)</a:t>
            </a:r>
            <a:endParaRPr kumimoji="0" lang="fr-FR"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3074" name="Picture 2" descr="جلسة عمل بين رئاسة جامعة عبد المالك السعدي والمديرية الجهوية للتخطيط بطنجة"/>
          <p:cNvPicPr>
            <a:picLocks noChangeAspect="1" noChangeArrowheads="1"/>
          </p:cNvPicPr>
          <p:nvPr/>
        </p:nvPicPr>
        <p:blipFill>
          <a:blip r:embed="rId3"/>
          <a:srcRect/>
          <a:stretch>
            <a:fillRect/>
          </a:stretch>
        </p:blipFill>
        <p:spPr bwMode="auto">
          <a:xfrm>
            <a:off x="9335837" y="2504414"/>
            <a:ext cx="2666976" cy="1357307"/>
          </a:xfrm>
          <a:prstGeom prst="rect">
            <a:avLst/>
          </a:prstGeom>
          <a:noFill/>
        </p:spPr>
      </p:pic>
      <p:pic>
        <p:nvPicPr>
          <p:cNvPr id="3076" name="Picture 4" descr="اتفاقية الشراكة الموقعة بين الأكاديمية الجهوية للتربية والتكوين لجهة طنجة تطوان الحسيمة والمديرية الجهوية للتخطيط "/>
          <p:cNvPicPr>
            <a:picLocks noChangeAspect="1" noChangeArrowheads="1"/>
          </p:cNvPicPr>
          <p:nvPr/>
        </p:nvPicPr>
        <p:blipFill>
          <a:blip r:embed="rId4" cstate="print"/>
          <a:srcRect/>
          <a:stretch>
            <a:fillRect/>
          </a:stretch>
        </p:blipFill>
        <p:spPr bwMode="auto">
          <a:xfrm flipH="1">
            <a:off x="9312897" y="3880621"/>
            <a:ext cx="2700425" cy="1285884"/>
          </a:xfrm>
          <a:prstGeom prst="rect">
            <a:avLst/>
          </a:prstGeom>
          <a:noFill/>
        </p:spPr>
      </p:pic>
      <p:sp>
        <p:nvSpPr>
          <p:cNvPr id="16" name="Rectangle 15"/>
          <p:cNvSpPr/>
          <p:nvPr/>
        </p:nvSpPr>
        <p:spPr>
          <a:xfrm>
            <a:off x="306730" y="142853"/>
            <a:ext cx="5143536" cy="461665"/>
          </a:xfrm>
          <a:prstGeom prst="rect">
            <a:avLst/>
          </a:prstGeom>
        </p:spPr>
        <p:txBody>
          <a:bodyPr wrap="square">
            <a:spAutoFit/>
          </a:bodyPr>
          <a:lstStyle/>
          <a:p>
            <a:r>
              <a:rPr lang="fr-FR" sz="2400" b="1" dirty="0" smtClean="0">
                <a:solidFill>
                  <a:srgbClr val="C00000"/>
                </a:solidFill>
              </a:rPr>
              <a:t>2</a:t>
            </a:r>
            <a:r>
              <a:rPr lang="fr-FR" sz="2400" b="1" baseline="30000" dirty="0" smtClean="0">
                <a:solidFill>
                  <a:srgbClr val="C00000"/>
                </a:solidFill>
              </a:rPr>
              <a:t>ème</a:t>
            </a:r>
            <a:r>
              <a:rPr lang="fr-FR" sz="2400" b="1" dirty="0" smtClean="0">
                <a:solidFill>
                  <a:srgbClr val="C00000"/>
                </a:solidFill>
              </a:rPr>
              <a:t> session de la </a:t>
            </a:r>
            <a:r>
              <a:rPr lang="fr-FR" sz="2400" b="1" dirty="0" err="1" smtClean="0">
                <a:solidFill>
                  <a:srgbClr val="C00000"/>
                </a:solidFill>
              </a:rPr>
              <a:t>CoRéCoS</a:t>
            </a:r>
            <a:endParaRPr lang="fr-FR" sz="2400" b="1" dirty="0" smtClean="0">
              <a:solidFill>
                <a:srgbClr val="C00000"/>
              </a:solidFill>
            </a:endParaRPr>
          </a:p>
        </p:txBody>
      </p:sp>
      <p:sp>
        <p:nvSpPr>
          <p:cNvPr id="17" name="Rectangle 16"/>
          <p:cNvSpPr/>
          <p:nvPr/>
        </p:nvSpPr>
        <p:spPr>
          <a:xfrm>
            <a:off x="157655" y="5630181"/>
            <a:ext cx="9133490" cy="830997"/>
          </a:xfrm>
          <a:prstGeom prst="rect">
            <a:avLst/>
          </a:prstGeom>
        </p:spPr>
        <p:txBody>
          <a:bodyPr wrap="square">
            <a:spAutoFit/>
          </a:bodyPr>
          <a:lstStyle/>
          <a:p>
            <a:pPr lvl="0" fontAlgn="base">
              <a:spcBef>
                <a:spcPct val="0"/>
              </a:spcBef>
              <a:spcAft>
                <a:spcPct val="0"/>
              </a:spcAft>
              <a:buFont typeface="Arial" pitchFamily="34" charset="0"/>
              <a:buChar char="•"/>
            </a:pPr>
            <a:r>
              <a:rPr lang="fr-FR" sz="2300" dirty="0" smtClean="0">
                <a:latin typeface="+mj-lt"/>
                <a:ea typeface="+mj-ea"/>
                <a:cs typeface="+mj-cs"/>
              </a:rPr>
              <a:t> Lancement du Plan de Renforcement des capacités des points focaux de la </a:t>
            </a:r>
            <a:r>
              <a:rPr lang="fr-FR" sz="2300" dirty="0" err="1" smtClean="0">
                <a:latin typeface="+mj-lt"/>
                <a:ea typeface="+mj-ea"/>
                <a:cs typeface="+mj-cs"/>
              </a:rPr>
              <a:t>CoRéCoS</a:t>
            </a:r>
            <a:r>
              <a:rPr lang="fr-FR" sz="2300" dirty="0" smtClean="0">
                <a:latin typeface="+mj-lt"/>
                <a:ea typeface="+mj-ea"/>
                <a:cs typeface="+mj-cs"/>
              </a:rPr>
              <a:t> </a:t>
            </a:r>
          </a:p>
        </p:txBody>
      </p:sp>
      <p:pic>
        <p:nvPicPr>
          <p:cNvPr id="1025" name="Picture 1"/>
          <p:cNvPicPr>
            <a:picLocks noChangeAspect="1" noChangeArrowheads="1"/>
          </p:cNvPicPr>
          <p:nvPr/>
        </p:nvPicPr>
        <p:blipFill>
          <a:blip r:embed="rId5" cstate="print"/>
          <a:srcRect/>
          <a:stretch>
            <a:fillRect/>
          </a:stretch>
        </p:blipFill>
        <p:spPr bwMode="auto">
          <a:xfrm flipH="1">
            <a:off x="9328921" y="5181600"/>
            <a:ext cx="2663381" cy="13771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258556" y="258158"/>
            <a:ext cx="4124356" cy="592123"/>
          </a:xfrm>
        </p:spPr>
        <p:txBody>
          <a:bodyPr/>
          <a:lstStyle/>
          <a:p>
            <a:pPr algn="r" rtl="1"/>
            <a:r>
              <a:rPr lang="ar-SA" sz="2000" b="1" dirty="0">
                <a:solidFill>
                  <a:srgbClr val="CC6600"/>
                </a:solidFill>
                <a:latin typeface="Tahoma" panose="020B0604030504040204" pitchFamily="34" charset="0"/>
                <a:ea typeface="Tahoma" panose="020B0604030504040204" pitchFamily="34" charset="0"/>
                <a:cs typeface="Tahoma" panose="020B0604030504040204" pitchFamily="34" charset="0"/>
              </a:rPr>
              <a:t>برنامج العمل المقترح لسنة </a:t>
            </a:r>
            <a:r>
              <a:rPr lang="ar-SA" sz="2000" b="1" dirty="0" smtClean="0">
                <a:solidFill>
                  <a:srgbClr val="CC6600"/>
                </a:solidFill>
                <a:latin typeface="Tahoma" panose="020B0604030504040204" pitchFamily="34" charset="0"/>
                <a:ea typeface="Tahoma" panose="020B0604030504040204" pitchFamily="34" charset="0"/>
                <a:cs typeface="Tahoma" panose="020B0604030504040204" pitchFamily="34" charset="0"/>
              </a:rPr>
              <a:t>202</a:t>
            </a:r>
            <a:r>
              <a:rPr lang="ar-MA" sz="2000" b="1" dirty="0" smtClean="0">
                <a:solidFill>
                  <a:srgbClr val="CC6600"/>
                </a:solidFill>
                <a:latin typeface="Tahoma" panose="020B0604030504040204" pitchFamily="34" charset="0"/>
                <a:ea typeface="Tahoma" panose="020B0604030504040204" pitchFamily="34" charset="0"/>
                <a:cs typeface="Tahoma" panose="020B0604030504040204" pitchFamily="34" charset="0"/>
              </a:rPr>
              <a:t>2</a:t>
            </a:r>
            <a:endParaRPr lang="fr-FR" sz="2000" b="1" dirty="0">
              <a:solidFill>
                <a:srgbClr val="CC6600"/>
              </a:solidFill>
              <a:latin typeface="Tahoma" panose="020B0604030504040204" pitchFamily="34" charset="0"/>
              <a:ea typeface="Tahoma" panose="020B0604030504040204" pitchFamily="34" charset="0"/>
              <a:cs typeface="Tahoma" panose="020B0604030504040204" pitchFamily="34" charset="0"/>
            </a:endParaRPr>
          </a:p>
        </p:txBody>
      </p:sp>
      <p:sp>
        <p:nvSpPr>
          <p:cNvPr id="11" name="Espace réservé du contenu 10"/>
          <p:cNvSpPr>
            <a:spLocks noGrp="1"/>
          </p:cNvSpPr>
          <p:nvPr>
            <p:ph sz="quarter" idx="1"/>
          </p:nvPr>
        </p:nvSpPr>
        <p:spPr>
          <a:xfrm>
            <a:off x="1215614" y="855770"/>
            <a:ext cx="10224385" cy="1738983"/>
          </a:xfrm>
        </p:spPr>
        <p:txBody>
          <a:bodyPr>
            <a:normAutofit fontScale="85000" lnSpcReduction="10000"/>
          </a:bodyPr>
          <a:lstStyle/>
          <a:p>
            <a:pPr marL="457200" indent="-457200" algn="r" rtl="1">
              <a:buFont typeface="+mj-lt"/>
              <a:buAutoNum type="arabicPeriod"/>
            </a:pPr>
            <a:r>
              <a:rPr lang="ar-SA" sz="2000" dirty="0"/>
              <a:t> </a:t>
            </a:r>
            <a:r>
              <a:rPr lang="ar-MA" sz="2000" dirty="0" smtClean="0">
                <a:latin typeface="Tahoma" panose="020B0604030504040204" pitchFamily="34" charset="0"/>
                <a:ea typeface="Tahoma" panose="020B0604030504040204" pitchFamily="34" charset="0"/>
                <a:cs typeface="Tahoma" panose="020B0604030504040204" pitchFamily="34" charset="0"/>
              </a:rPr>
              <a:t>استكمال </a:t>
            </a:r>
            <a:r>
              <a:rPr lang="ar-MA" sz="2000" dirty="0" err="1" smtClean="0">
                <a:latin typeface="Tahoma" panose="020B0604030504040204" pitchFamily="34" charset="0"/>
                <a:ea typeface="Tahoma" panose="020B0604030504040204" pitchFamily="34" charset="0"/>
                <a:cs typeface="Tahoma" panose="020B0604030504040204" pitchFamily="34" charset="0"/>
              </a:rPr>
              <a:t>ال</a:t>
            </a:r>
            <a:r>
              <a:rPr lang="ar-SA" sz="2000" dirty="0">
                <a:latin typeface="Tahoma" panose="020B0604030504040204" pitchFamily="34" charset="0"/>
                <a:ea typeface="Tahoma" panose="020B0604030504040204" pitchFamily="34" charset="0"/>
                <a:cs typeface="Tahoma" panose="020B0604030504040204" pitchFamily="34" charset="0"/>
              </a:rPr>
              <a:t>تكوينات المقترحة من طرف المصالح الخارجية في مجال جمع وتبويب المعطيات الإحصائية </a:t>
            </a:r>
            <a:r>
              <a:rPr lang="ar-SA" sz="2000" dirty="0" smtClean="0">
                <a:latin typeface="Tahoma" panose="020B0604030504040204" pitchFamily="34" charset="0"/>
                <a:ea typeface="Tahoma" panose="020B0604030504040204" pitchFamily="34" charset="0"/>
                <a:cs typeface="Tahoma" panose="020B0604030504040204" pitchFamily="34" charset="0"/>
              </a:rPr>
              <a:t>؛</a:t>
            </a:r>
            <a:endParaRPr lang="fr-FR" sz="2000" dirty="0" smtClean="0">
              <a:latin typeface="Tahoma" panose="020B0604030504040204" pitchFamily="34" charset="0"/>
              <a:ea typeface="Tahoma" panose="020B0604030504040204" pitchFamily="34" charset="0"/>
              <a:cs typeface="Tahoma" panose="020B0604030504040204" pitchFamily="34" charset="0"/>
            </a:endParaRPr>
          </a:p>
          <a:p>
            <a:pPr marL="457200" indent="-457200" algn="r" rtl="1">
              <a:buFont typeface="+mj-lt"/>
              <a:buAutoNum type="arabicPeriod"/>
            </a:pPr>
            <a:endParaRPr lang="ar-SA" sz="2000" dirty="0">
              <a:latin typeface="Tahoma" panose="020B0604030504040204" pitchFamily="34" charset="0"/>
              <a:ea typeface="Tahoma" panose="020B0604030504040204" pitchFamily="34" charset="0"/>
              <a:cs typeface="Tahoma" panose="020B0604030504040204" pitchFamily="34" charset="0"/>
            </a:endParaRPr>
          </a:p>
          <a:p>
            <a:pPr marL="457200" indent="-457200" algn="r" rtl="1">
              <a:buFont typeface="+mj-lt"/>
              <a:buAutoNum type="arabicPeriod"/>
            </a:pPr>
            <a:r>
              <a:rPr lang="ar-SA" sz="2000" dirty="0">
                <a:latin typeface="Tahoma" panose="020B0604030504040204" pitchFamily="34" charset="0"/>
                <a:ea typeface="Tahoma" panose="020B0604030504040204" pitchFamily="34" charset="0"/>
                <a:cs typeface="Tahoma" panose="020B0604030504040204" pitchFamily="34" charset="0"/>
              </a:rPr>
              <a:t>العمل على تطوير </a:t>
            </a:r>
            <a:r>
              <a:rPr lang="ar-MA" sz="2000" dirty="0" err="1" smtClean="0">
                <a:latin typeface="Tahoma" panose="020B0604030504040204" pitchFamily="34" charset="0"/>
                <a:ea typeface="Tahoma" panose="020B0604030504040204" pitchFamily="34" charset="0"/>
                <a:cs typeface="Tahoma" panose="020B0604030504040204" pitchFamily="34" charset="0"/>
              </a:rPr>
              <a:t>ال</a:t>
            </a:r>
            <a:r>
              <a:rPr lang="ar-SA" sz="2000" dirty="0" smtClean="0">
                <a:latin typeface="Tahoma" panose="020B0604030504040204" pitchFamily="34" charset="0"/>
                <a:ea typeface="Tahoma" panose="020B0604030504040204" pitchFamily="34" charset="0"/>
                <a:cs typeface="Tahoma" panose="020B0604030504040204" pitchFamily="34" charset="0"/>
              </a:rPr>
              <a:t>تبادل </a:t>
            </a:r>
            <a:r>
              <a:rPr lang="ar-MA" sz="2000" dirty="0" smtClean="0">
                <a:latin typeface="Tahoma" panose="020B0604030504040204" pitchFamily="34" charset="0"/>
                <a:ea typeface="Tahoma" panose="020B0604030504040204" pitchFamily="34" charset="0"/>
                <a:cs typeface="Tahoma" panose="020B0604030504040204" pitchFamily="34" charset="0"/>
              </a:rPr>
              <a:t>الالكتروني </a:t>
            </a:r>
            <a:r>
              <a:rPr lang="ar-MA" sz="2000" dirty="0" err="1" smtClean="0">
                <a:latin typeface="Tahoma" panose="020B0604030504040204" pitchFamily="34" charset="0"/>
                <a:ea typeface="Tahoma" panose="020B0604030504040204" pitchFamily="34" charset="0"/>
                <a:cs typeface="Tahoma" panose="020B0604030504040204" pitchFamily="34" charset="0"/>
              </a:rPr>
              <a:t>ل</a:t>
            </a:r>
            <a:r>
              <a:rPr lang="ar-SA" sz="2000" dirty="0" smtClean="0">
                <a:latin typeface="Tahoma" panose="020B0604030504040204" pitchFamily="34" charset="0"/>
                <a:ea typeface="Tahoma" panose="020B0604030504040204" pitchFamily="34" charset="0"/>
                <a:cs typeface="Tahoma" panose="020B0604030504040204" pitchFamily="34" charset="0"/>
              </a:rPr>
              <a:t>لمعطيات </a:t>
            </a:r>
            <a:r>
              <a:rPr lang="ar-SA" sz="2000" dirty="0">
                <a:latin typeface="Tahoma" panose="020B0604030504040204" pitchFamily="34" charset="0"/>
                <a:ea typeface="Tahoma" panose="020B0604030504040204" pitchFamily="34" charset="0"/>
                <a:cs typeface="Tahoma" panose="020B0604030504040204" pitchFamily="34" charset="0"/>
              </a:rPr>
              <a:t>الإحصائية على المستوى </a:t>
            </a:r>
            <a:r>
              <a:rPr lang="ar-SA" sz="2000" dirty="0" err="1" smtClean="0">
                <a:latin typeface="Tahoma" panose="020B0604030504040204" pitchFamily="34" charset="0"/>
                <a:ea typeface="Tahoma" panose="020B0604030504040204" pitchFamily="34" charset="0"/>
                <a:cs typeface="Tahoma" panose="020B0604030504040204" pitchFamily="34" charset="0"/>
              </a:rPr>
              <a:t>الجهوي</a:t>
            </a:r>
            <a:r>
              <a:rPr lang="ar-SA" sz="2000" dirty="0" smtClean="0">
                <a:latin typeface="Tahoma" panose="020B0604030504040204" pitchFamily="34" charset="0"/>
                <a:ea typeface="Tahoma" panose="020B0604030504040204" pitchFamily="34" charset="0"/>
                <a:cs typeface="Tahoma" panose="020B0604030504040204" pitchFamily="34" charset="0"/>
              </a:rPr>
              <a:t>؛</a:t>
            </a:r>
            <a:endParaRPr lang="fr-FR" sz="2000" dirty="0" smtClean="0">
              <a:latin typeface="Tahoma" panose="020B0604030504040204" pitchFamily="34" charset="0"/>
              <a:ea typeface="Tahoma" panose="020B0604030504040204" pitchFamily="34" charset="0"/>
              <a:cs typeface="Tahoma" panose="020B0604030504040204" pitchFamily="34" charset="0"/>
            </a:endParaRPr>
          </a:p>
          <a:p>
            <a:pPr marL="457200" indent="-457200" algn="r" rtl="1">
              <a:buFont typeface="+mj-lt"/>
              <a:buAutoNum type="arabicPeriod"/>
            </a:pPr>
            <a:endParaRPr lang="ar-SA" sz="2000" dirty="0">
              <a:latin typeface="Tahoma" panose="020B0604030504040204" pitchFamily="34" charset="0"/>
              <a:ea typeface="Tahoma" panose="020B0604030504040204" pitchFamily="34" charset="0"/>
              <a:cs typeface="Tahoma" panose="020B0604030504040204" pitchFamily="34" charset="0"/>
            </a:endParaRPr>
          </a:p>
          <a:p>
            <a:pPr marL="457200" indent="-457200" algn="r" rtl="1">
              <a:buFont typeface="+mj-lt"/>
              <a:buAutoNum type="arabicPeriod"/>
            </a:pPr>
            <a:r>
              <a:rPr lang="ar-MA" sz="2000" dirty="0" smtClean="0">
                <a:latin typeface="Tahoma" panose="020B0604030504040204" pitchFamily="34" charset="0"/>
                <a:ea typeface="Tahoma" panose="020B0604030504040204" pitchFamily="34" charset="0"/>
                <a:cs typeface="Tahoma" panose="020B0604030504040204" pitchFamily="34" charset="0"/>
              </a:rPr>
              <a:t>إعداد التقرير </a:t>
            </a:r>
            <a:r>
              <a:rPr lang="ar-MA" sz="2000" dirty="0" err="1" smtClean="0">
                <a:latin typeface="Tahoma" panose="020B0604030504040204" pitchFamily="34" charset="0"/>
                <a:ea typeface="Tahoma" panose="020B0604030504040204" pitchFamily="34" charset="0"/>
                <a:cs typeface="Tahoma" panose="020B0604030504040204" pitchFamily="34" charset="0"/>
              </a:rPr>
              <a:t>الجهوي</a:t>
            </a:r>
            <a:r>
              <a:rPr lang="ar-MA" sz="2000" dirty="0" smtClean="0">
                <a:latin typeface="Tahoma" panose="020B0604030504040204" pitchFamily="34" charset="0"/>
                <a:ea typeface="Tahoma" panose="020B0604030504040204" pitchFamily="34" charset="0"/>
                <a:cs typeface="Tahoma" panose="020B0604030504040204" pitchFamily="34" charset="0"/>
              </a:rPr>
              <a:t> حول أهداف التنمية المستدامة</a:t>
            </a:r>
            <a:r>
              <a:rPr lang="ar-SA" sz="2000" dirty="0" smtClean="0">
                <a:latin typeface="Tahoma" panose="020B0604030504040204" pitchFamily="34" charset="0"/>
                <a:ea typeface="Tahoma" panose="020B0604030504040204" pitchFamily="34" charset="0"/>
                <a:cs typeface="Tahoma" panose="020B0604030504040204" pitchFamily="34" charset="0"/>
              </a:rPr>
              <a:t> ؛</a:t>
            </a:r>
            <a:endParaRPr lang="ar-SA" sz="2000"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583645" y="3673349"/>
            <a:ext cx="10787187" cy="1938992"/>
          </a:xfrm>
          <a:prstGeom prst="rect">
            <a:avLst/>
          </a:prstGeom>
        </p:spPr>
        <p:txBody>
          <a:bodyPr wrap="square">
            <a:spAutoFit/>
          </a:bodyPr>
          <a:lstStyle/>
          <a:p>
            <a:pPr marL="457200" indent="-457200">
              <a:buAutoNum type="arabicPeriod"/>
            </a:pPr>
            <a:r>
              <a:rPr lang="fr-FR" sz="2000" dirty="0" smtClean="0">
                <a:latin typeface="Tahoma" panose="020B0604030504040204" pitchFamily="34" charset="0"/>
                <a:ea typeface="Tahoma" panose="020B0604030504040204" pitchFamily="34" charset="0"/>
                <a:cs typeface="Tahoma" panose="020B0604030504040204" pitchFamily="34" charset="0"/>
              </a:rPr>
              <a:t>Renforcement </a:t>
            </a:r>
            <a:r>
              <a:rPr lang="fr-FR" sz="2000" dirty="0">
                <a:latin typeface="Tahoma" panose="020B0604030504040204" pitchFamily="34" charset="0"/>
                <a:ea typeface="Tahoma" panose="020B0604030504040204" pitchFamily="34" charset="0"/>
                <a:cs typeface="Tahoma" panose="020B0604030504040204" pitchFamily="34" charset="0"/>
              </a:rPr>
              <a:t>des capacités des acteurs régionaux</a:t>
            </a:r>
            <a:r>
              <a:rPr lang="fr-FR" sz="2000" dirty="0" smtClean="0">
                <a:latin typeface="Tahoma" panose="020B0604030504040204" pitchFamily="34" charset="0"/>
                <a:ea typeface="Tahoma" panose="020B0604030504040204" pitchFamily="34" charset="0"/>
                <a:cs typeface="Tahoma" panose="020B0604030504040204" pitchFamily="34" charset="0"/>
              </a:rPr>
              <a:t>,</a:t>
            </a:r>
          </a:p>
          <a:p>
            <a:pPr marL="457200" indent="-457200">
              <a:buAutoNum type="arabicPeriod"/>
            </a:pPr>
            <a:endParaRPr lang="fr-FR" sz="2000" dirty="0" smtClean="0">
              <a:latin typeface="Tahoma" panose="020B0604030504040204" pitchFamily="34" charset="0"/>
              <a:ea typeface="Tahoma" panose="020B0604030504040204" pitchFamily="34" charset="0"/>
              <a:cs typeface="Tahoma" panose="020B0604030504040204" pitchFamily="34" charset="0"/>
            </a:endParaRPr>
          </a:p>
          <a:p>
            <a:r>
              <a:rPr lang="fr-FR" sz="2000" dirty="0" smtClean="0">
                <a:latin typeface="Tahoma" panose="020B0604030504040204" pitchFamily="34" charset="0"/>
                <a:ea typeface="Tahoma" panose="020B0604030504040204" pitchFamily="34" charset="0"/>
                <a:cs typeface="Tahoma" panose="020B0604030504040204" pitchFamily="34" charset="0"/>
              </a:rPr>
              <a:t>2</a:t>
            </a:r>
            <a:r>
              <a:rPr lang="fr-FR" sz="2000" dirty="0">
                <a:latin typeface="Tahoma" panose="020B0604030504040204" pitchFamily="34" charset="0"/>
                <a:ea typeface="Tahoma" panose="020B0604030504040204" pitchFamily="34" charset="0"/>
                <a:cs typeface="Tahoma" panose="020B0604030504040204" pitchFamily="34" charset="0"/>
              </a:rPr>
              <a:t>. Développer l’automatisation des échanges entre les producteurs et la DRTTA/HCP (AREF, UNIVERSITE, OFPPT ..</a:t>
            </a:r>
            <a:r>
              <a:rPr lang="fr-FR" sz="2000" dirty="0" err="1">
                <a:latin typeface="Tahoma" panose="020B0604030504040204" pitchFamily="34" charset="0"/>
                <a:ea typeface="Tahoma" panose="020B0604030504040204" pitchFamily="34" charset="0"/>
                <a:cs typeface="Tahoma" panose="020B0604030504040204" pitchFamily="34" charset="0"/>
              </a:rPr>
              <a:t>etc</a:t>
            </a:r>
            <a:r>
              <a:rPr lang="fr-FR" sz="2000" dirty="0" smtClean="0">
                <a:latin typeface="Tahoma" panose="020B0604030504040204" pitchFamily="34" charset="0"/>
                <a:ea typeface="Tahoma" panose="020B0604030504040204" pitchFamily="34" charset="0"/>
                <a:cs typeface="Tahoma" panose="020B0604030504040204" pitchFamily="34" charset="0"/>
              </a:rPr>
              <a:t>)</a:t>
            </a:r>
          </a:p>
          <a:p>
            <a:endParaRPr lang="fr-FR" sz="2000" dirty="0" smtClean="0">
              <a:latin typeface="Tahoma" panose="020B0604030504040204" pitchFamily="34" charset="0"/>
              <a:ea typeface="Tahoma" panose="020B0604030504040204" pitchFamily="34" charset="0"/>
              <a:cs typeface="Tahoma" panose="020B0604030504040204" pitchFamily="34" charset="0"/>
            </a:endParaRPr>
          </a:p>
          <a:p>
            <a:r>
              <a:rPr lang="ar-MA" sz="2000" dirty="0" smtClean="0">
                <a:latin typeface="Tahoma" panose="020B0604030504040204" pitchFamily="34" charset="0"/>
                <a:ea typeface="Tahoma" panose="020B0604030504040204" pitchFamily="34" charset="0"/>
                <a:cs typeface="Tahoma" panose="020B0604030504040204" pitchFamily="34" charset="0"/>
              </a:rPr>
              <a:t>3</a:t>
            </a:r>
            <a:r>
              <a:rPr lang="fr-FR" sz="2000" dirty="0" smtClean="0">
                <a:latin typeface="Tahoma" panose="020B0604030504040204" pitchFamily="34" charset="0"/>
                <a:ea typeface="Tahoma" panose="020B0604030504040204" pitchFamily="34" charset="0"/>
                <a:cs typeface="Tahoma" panose="020B0604030504040204" pitchFamily="34" charset="0"/>
              </a:rPr>
              <a:t>. Elaborer le rapport régional sur les ODD,</a:t>
            </a:r>
            <a:endParaRPr lang="ar-MA" sz="2000" dirty="0" smtClean="0">
              <a:latin typeface="Tahoma" panose="020B0604030504040204" pitchFamily="34" charset="0"/>
              <a:ea typeface="Tahoma" panose="020B0604030504040204" pitchFamily="34" charset="0"/>
              <a:cs typeface="Tahoma" panose="020B0604030504040204" pitchFamily="34" charset="0"/>
            </a:endParaRPr>
          </a:p>
        </p:txBody>
      </p:sp>
      <p:sp>
        <p:nvSpPr>
          <p:cNvPr id="6" name="Titre 1"/>
          <p:cNvSpPr txBox="1">
            <a:spLocks/>
          </p:cNvSpPr>
          <p:nvPr/>
        </p:nvSpPr>
        <p:spPr bwMode="auto">
          <a:xfrm>
            <a:off x="389057" y="3097505"/>
            <a:ext cx="5994861" cy="5921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7B003B"/>
                </a:solidFill>
                <a:latin typeface="+mj-lt"/>
                <a:ea typeface="+mj-ea"/>
                <a:cs typeface="+mj-cs"/>
              </a:defRPr>
            </a:lvl1pPr>
            <a:lvl2pPr algn="ctr" rtl="0" eaLnBrk="0" fontAlgn="base" hangingPunct="0">
              <a:spcBef>
                <a:spcPct val="0"/>
              </a:spcBef>
              <a:spcAft>
                <a:spcPct val="0"/>
              </a:spcAft>
              <a:defRPr sz="4000" b="1">
                <a:solidFill>
                  <a:srgbClr val="7B003B"/>
                </a:solidFill>
                <a:latin typeface="Edwardian Script ITC" pitchFamily="66" charset="0"/>
              </a:defRPr>
            </a:lvl2pPr>
            <a:lvl3pPr algn="ctr" rtl="0" eaLnBrk="0" fontAlgn="base" hangingPunct="0">
              <a:spcBef>
                <a:spcPct val="0"/>
              </a:spcBef>
              <a:spcAft>
                <a:spcPct val="0"/>
              </a:spcAft>
              <a:defRPr sz="4000" b="1">
                <a:solidFill>
                  <a:srgbClr val="7B003B"/>
                </a:solidFill>
                <a:latin typeface="Edwardian Script ITC" pitchFamily="66" charset="0"/>
              </a:defRPr>
            </a:lvl3pPr>
            <a:lvl4pPr algn="ctr" rtl="0" eaLnBrk="0" fontAlgn="base" hangingPunct="0">
              <a:spcBef>
                <a:spcPct val="0"/>
              </a:spcBef>
              <a:spcAft>
                <a:spcPct val="0"/>
              </a:spcAft>
              <a:defRPr sz="4000" b="1">
                <a:solidFill>
                  <a:srgbClr val="7B003B"/>
                </a:solidFill>
                <a:latin typeface="Edwardian Script ITC" pitchFamily="66" charset="0"/>
              </a:defRPr>
            </a:lvl4pPr>
            <a:lvl5pPr algn="ctr" rtl="0" eaLnBrk="0" fontAlgn="base" hangingPunct="0">
              <a:spcBef>
                <a:spcPct val="0"/>
              </a:spcBef>
              <a:spcAft>
                <a:spcPct val="0"/>
              </a:spcAft>
              <a:defRPr sz="4000" b="1">
                <a:solidFill>
                  <a:srgbClr val="7B003B"/>
                </a:solidFill>
                <a:latin typeface="Edwardian Script ITC" pitchFamily="66" charset="0"/>
              </a:defRPr>
            </a:lvl5pPr>
            <a:lvl6pPr marL="457200" algn="ctr" rtl="0" fontAlgn="base">
              <a:spcBef>
                <a:spcPct val="0"/>
              </a:spcBef>
              <a:spcAft>
                <a:spcPct val="0"/>
              </a:spcAft>
              <a:defRPr sz="4000" b="1">
                <a:solidFill>
                  <a:srgbClr val="7B003B"/>
                </a:solidFill>
                <a:latin typeface="Edwardian Script ITC" pitchFamily="66" charset="0"/>
              </a:defRPr>
            </a:lvl6pPr>
            <a:lvl7pPr marL="914400" algn="ctr" rtl="0" fontAlgn="base">
              <a:spcBef>
                <a:spcPct val="0"/>
              </a:spcBef>
              <a:spcAft>
                <a:spcPct val="0"/>
              </a:spcAft>
              <a:defRPr sz="4000" b="1">
                <a:solidFill>
                  <a:srgbClr val="7B003B"/>
                </a:solidFill>
                <a:latin typeface="Edwardian Script ITC" pitchFamily="66" charset="0"/>
              </a:defRPr>
            </a:lvl7pPr>
            <a:lvl8pPr marL="1371600" algn="ctr" rtl="0" fontAlgn="base">
              <a:spcBef>
                <a:spcPct val="0"/>
              </a:spcBef>
              <a:spcAft>
                <a:spcPct val="0"/>
              </a:spcAft>
              <a:defRPr sz="4000" b="1">
                <a:solidFill>
                  <a:srgbClr val="7B003B"/>
                </a:solidFill>
                <a:latin typeface="Edwardian Script ITC" pitchFamily="66" charset="0"/>
              </a:defRPr>
            </a:lvl8pPr>
            <a:lvl9pPr marL="1828800" algn="ctr" rtl="0" fontAlgn="base">
              <a:spcBef>
                <a:spcPct val="0"/>
              </a:spcBef>
              <a:spcAft>
                <a:spcPct val="0"/>
              </a:spcAft>
              <a:defRPr sz="4000" b="1">
                <a:solidFill>
                  <a:srgbClr val="7B003B"/>
                </a:solidFill>
                <a:latin typeface="Edwardian Script ITC" pitchFamily="66" charset="0"/>
              </a:defRPr>
            </a:lvl9pPr>
          </a:lstStyle>
          <a:p>
            <a:pPr algn="l" rtl="1"/>
            <a:r>
              <a:rPr lang="fr-FR" sz="2000" kern="0" dirty="0">
                <a:latin typeface="Tahoma" panose="020B0604030504040204" pitchFamily="34" charset="0"/>
                <a:ea typeface="Tahoma" panose="020B0604030504040204" pitchFamily="34" charset="0"/>
                <a:cs typeface="Tahoma" panose="020B0604030504040204" pitchFamily="34" charset="0"/>
              </a:rPr>
              <a:t>Programme de travail </a:t>
            </a:r>
            <a:r>
              <a:rPr lang="fr-FR" sz="2000" kern="0" dirty="0" smtClean="0">
                <a:latin typeface="Tahoma" panose="020B0604030504040204" pitchFamily="34" charset="0"/>
                <a:ea typeface="Tahoma" panose="020B0604030504040204" pitchFamily="34" charset="0"/>
                <a:cs typeface="Tahoma" panose="020B0604030504040204" pitchFamily="34" charset="0"/>
              </a:rPr>
              <a:t>2022 </a:t>
            </a:r>
            <a:r>
              <a:rPr lang="fr-FR" sz="2000" kern="0" dirty="0">
                <a:latin typeface="Tahoma" panose="020B0604030504040204" pitchFamily="34" charset="0"/>
                <a:ea typeface="Tahoma" panose="020B0604030504040204" pitchFamily="34" charset="0"/>
                <a:cs typeface="Tahoma" panose="020B0604030504040204" pitchFamily="34" charset="0"/>
              </a:rPr>
              <a:t>et étapes à venir</a:t>
            </a:r>
          </a:p>
        </p:txBody>
      </p:sp>
      <p:sp>
        <p:nvSpPr>
          <p:cNvPr id="8" name="Rectangle 7"/>
          <p:cNvSpPr/>
          <p:nvPr/>
        </p:nvSpPr>
        <p:spPr>
          <a:xfrm>
            <a:off x="0" y="6519446"/>
            <a:ext cx="12192000" cy="338554"/>
          </a:xfrm>
          <a:prstGeom prst="rect">
            <a:avLst/>
          </a:prstGeom>
          <a:solidFill>
            <a:srgbClr val="993366"/>
          </a:solidFill>
        </p:spPr>
        <p:txBody>
          <a:bodyPr wrap="square">
            <a:spAutoFit/>
          </a:bodyPr>
          <a:lstStyle/>
          <a:p>
            <a:pPr algn="ctr"/>
            <a:r>
              <a:rPr lang="fr-FR" sz="1600" b="1" dirty="0" smtClean="0">
                <a:solidFill>
                  <a:schemeClr val="bg1"/>
                </a:solidFill>
              </a:rPr>
              <a:t>www.bds-tanger.hcp.ma </a:t>
            </a:r>
            <a:endParaRPr lang="fr-FR" sz="1600" b="1" dirty="0">
              <a:solidFill>
                <a:schemeClr val="bg1"/>
              </a:solidFill>
            </a:endParaRPr>
          </a:p>
        </p:txBody>
      </p:sp>
    </p:spTree>
    <p:extLst>
      <p:ext uri="{BB962C8B-B14F-4D97-AF65-F5344CB8AC3E}">
        <p14:creationId xmlns:p14="http://schemas.microsoft.com/office/powerpoint/2010/main" xmlns="" val="2608359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994338" y="2215895"/>
            <a:ext cx="6203324" cy="921309"/>
          </a:xfrm>
        </p:spPr>
        <p:txBody>
          <a:bodyPr/>
          <a:lstStyle/>
          <a:p>
            <a:r>
              <a:rPr lang="ar-MA" sz="4800" dirty="0">
                <a:solidFill>
                  <a:srgbClr val="7B003B"/>
                </a:solidFill>
                <a:latin typeface="Tahoma" panose="020B0604030504040204" pitchFamily="34" charset="0"/>
                <a:ea typeface="Tahoma" panose="020B0604030504040204" pitchFamily="34" charset="0"/>
                <a:cs typeface="Tahoma" panose="020B0604030504040204" pitchFamily="34" charset="0"/>
              </a:rPr>
              <a:t>شكرا على انتباهكم</a:t>
            </a:r>
            <a:endParaRPr lang="fr-FR" sz="4800" dirty="0">
              <a:solidFill>
                <a:srgbClr val="7B003B"/>
              </a:solidFill>
              <a:latin typeface="Tahoma" panose="020B0604030504040204" pitchFamily="34" charset="0"/>
              <a:ea typeface="Tahoma" panose="020B0604030504040204" pitchFamily="34" charset="0"/>
              <a:cs typeface="Tahoma" panose="020B0604030504040204" pitchFamily="34" charset="0"/>
            </a:endParaRPr>
          </a:p>
        </p:txBody>
      </p:sp>
      <p:sp>
        <p:nvSpPr>
          <p:cNvPr id="5" name="Titre 1">
            <a:extLst>
              <a:ext uri="{FF2B5EF4-FFF2-40B4-BE49-F238E27FC236}">
                <a16:creationId xmlns:a16="http://schemas.microsoft.com/office/drawing/2014/main" xmlns="" id="{3C9751BF-B22F-460D-93D3-34B761EFDBE4}"/>
              </a:ext>
            </a:extLst>
          </p:cNvPr>
          <p:cNvSpPr txBox="1">
            <a:spLocks/>
          </p:cNvSpPr>
          <p:nvPr/>
        </p:nvSpPr>
        <p:spPr>
          <a:xfrm>
            <a:off x="1940617" y="3652818"/>
            <a:ext cx="8310766" cy="75099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spcAft>
                <a:spcPct val="0"/>
              </a:spcAft>
            </a:pPr>
            <a:r>
              <a:rPr lang="fr-FR" altLang="fr-FR" sz="5000" b="1" dirty="0">
                <a:solidFill>
                  <a:srgbClr val="FF9A00"/>
                </a:solidFill>
                <a:latin typeface="Trebuchet MS" panose="020B0603020202020204" pitchFamily="34" charset="0"/>
                <a:ea typeface="+mn-ea"/>
                <a:cs typeface="Arial" panose="020B0604020202020204" pitchFamily="34" charset="0"/>
              </a:rPr>
              <a:t>Merci pour votre attention</a:t>
            </a:r>
            <a:endParaRPr lang="fr-MA" sz="5000" dirty="0">
              <a:solidFill>
                <a:srgbClr val="7B003B"/>
              </a:solidFill>
            </a:endParaRPr>
          </a:p>
        </p:txBody>
      </p:sp>
      <p:sp>
        <p:nvSpPr>
          <p:cNvPr id="14" name="Rectangle 13"/>
          <p:cNvSpPr/>
          <p:nvPr/>
        </p:nvSpPr>
        <p:spPr>
          <a:xfrm>
            <a:off x="0" y="6519446"/>
            <a:ext cx="12191999" cy="338554"/>
          </a:xfrm>
          <a:prstGeom prst="rect">
            <a:avLst/>
          </a:prstGeom>
          <a:solidFill>
            <a:srgbClr val="993366"/>
          </a:solidFill>
        </p:spPr>
        <p:txBody>
          <a:bodyPr wrap="square">
            <a:spAutoFit/>
          </a:bodyPr>
          <a:lstStyle/>
          <a:p>
            <a:pPr algn="ctr"/>
            <a:r>
              <a:rPr lang="fr-FR" sz="1600" b="1" dirty="0" smtClean="0">
                <a:solidFill>
                  <a:schemeClr val="bg1"/>
                </a:solidFill>
              </a:rPr>
              <a:t>www.bds-tanger.hcp.ma </a:t>
            </a:r>
            <a:endParaRPr lang="fr-FR" sz="1600" b="1" dirty="0">
              <a:solidFill>
                <a:schemeClr val="bg1"/>
              </a:solidFill>
            </a:endParaRPr>
          </a:p>
        </p:txBody>
      </p:sp>
      <p:pic>
        <p:nvPicPr>
          <p:cNvPr id="13" name="Image 3" descr="Sans titre"/>
          <p:cNvPicPr>
            <a:picLocks noChangeAspect="1" noChangeArrowheads="1"/>
          </p:cNvPicPr>
          <p:nvPr/>
        </p:nvPicPr>
        <p:blipFill>
          <a:blip r:embed="rId3"/>
          <a:srcRect b="5882"/>
          <a:stretch>
            <a:fillRect/>
          </a:stretch>
        </p:blipFill>
        <p:spPr bwMode="auto">
          <a:xfrm>
            <a:off x="5286704" y="137447"/>
            <a:ext cx="1481958" cy="1140872"/>
          </a:xfrm>
          <a:prstGeom prst="rect">
            <a:avLst/>
          </a:prstGeom>
          <a:noFill/>
        </p:spPr>
      </p:pic>
    </p:spTree>
    <p:extLst>
      <p:ext uri="{BB962C8B-B14F-4D97-AF65-F5344CB8AC3E}">
        <p14:creationId xmlns:p14="http://schemas.microsoft.com/office/powerpoint/2010/main" xmlns="" val="422340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2000"/>
                                        <p:tgtEl>
                                          <p:spTgt spid="5">
                                            <p:txEl>
                                              <p:pRg st="0" end="0"/>
                                            </p:txEl>
                                          </p:spTgt>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328790" y="354045"/>
            <a:ext cx="4075207" cy="647601"/>
          </a:xfrm>
        </p:spPr>
        <p:txBody>
          <a:bodyPr/>
          <a:lstStyle/>
          <a:p>
            <a:pPr algn="r"/>
            <a:r>
              <a:rPr lang="ar-MA" sz="2400" b="1" dirty="0">
                <a:solidFill>
                  <a:srgbClr val="CC6600"/>
                </a:solidFill>
                <a:latin typeface="Tahoma" panose="020B0604030504040204" pitchFamily="34" charset="0"/>
                <a:ea typeface="Tahoma" panose="020B0604030504040204" pitchFamily="34" charset="0"/>
                <a:cs typeface="Tahoma" panose="020B0604030504040204" pitchFamily="34" charset="0"/>
              </a:rPr>
              <a:t>تصميم العرض</a:t>
            </a:r>
            <a:r>
              <a:rPr lang="fr-FR" sz="2400" b="1" dirty="0">
                <a:solidFill>
                  <a:srgbClr val="CC6600"/>
                </a:solidFill>
                <a:latin typeface="Tahoma" panose="020B0604030504040204" pitchFamily="34" charset="0"/>
                <a:ea typeface="Tahoma" panose="020B0604030504040204" pitchFamily="34" charset="0"/>
                <a:cs typeface="Tahoma" panose="020B0604030504040204" pitchFamily="34" charset="0"/>
              </a:rPr>
              <a:t> </a:t>
            </a:r>
          </a:p>
        </p:txBody>
      </p:sp>
      <p:graphicFrame>
        <p:nvGraphicFramePr>
          <p:cNvPr id="11" name="Diagram 3">
            <a:extLst>
              <a:ext uri="{FF2B5EF4-FFF2-40B4-BE49-F238E27FC236}">
                <a16:creationId xmlns:a16="http://schemas.microsoft.com/office/drawing/2014/main" xmlns="" id="{67AFA970-C4F8-46F5-B89B-6FB841AF2C20}"/>
              </a:ext>
            </a:extLst>
          </p:cNvPr>
          <p:cNvGraphicFramePr/>
          <p:nvPr>
            <p:extLst>
              <p:ext uri="{D42A27DB-BD31-4B8C-83A1-F6EECF244321}">
                <p14:modId xmlns:p14="http://schemas.microsoft.com/office/powerpoint/2010/main" xmlns="" val="2573397031"/>
              </p:ext>
            </p:extLst>
          </p:nvPr>
        </p:nvGraphicFramePr>
        <p:xfrm>
          <a:off x="1959173" y="3895292"/>
          <a:ext cx="8313291" cy="23382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itre 5"/>
          <p:cNvSpPr txBox="1">
            <a:spLocks/>
          </p:cNvSpPr>
          <p:nvPr/>
        </p:nvSpPr>
        <p:spPr bwMode="auto">
          <a:xfrm>
            <a:off x="1663562" y="3248379"/>
            <a:ext cx="5796930" cy="7114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7B003B"/>
                </a:solidFill>
                <a:latin typeface="+mj-lt"/>
                <a:ea typeface="+mj-ea"/>
                <a:cs typeface="+mj-cs"/>
              </a:defRPr>
            </a:lvl1pPr>
            <a:lvl2pPr algn="ctr" rtl="0" eaLnBrk="0" fontAlgn="base" hangingPunct="0">
              <a:spcBef>
                <a:spcPct val="0"/>
              </a:spcBef>
              <a:spcAft>
                <a:spcPct val="0"/>
              </a:spcAft>
              <a:defRPr sz="4000" b="1">
                <a:solidFill>
                  <a:srgbClr val="7B003B"/>
                </a:solidFill>
                <a:latin typeface="Edwardian Script ITC" pitchFamily="66" charset="0"/>
              </a:defRPr>
            </a:lvl2pPr>
            <a:lvl3pPr algn="ctr" rtl="0" eaLnBrk="0" fontAlgn="base" hangingPunct="0">
              <a:spcBef>
                <a:spcPct val="0"/>
              </a:spcBef>
              <a:spcAft>
                <a:spcPct val="0"/>
              </a:spcAft>
              <a:defRPr sz="4000" b="1">
                <a:solidFill>
                  <a:srgbClr val="7B003B"/>
                </a:solidFill>
                <a:latin typeface="Edwardian Script ITC" pitchFamily="66" charset="0"/>
              </a:defRPr>
            </a:lvl3pPr>
            <a:lvl4pPr algn="ctr" rtl="0" eaLnBrk="0" fontAlgn="base" hangingPunct="0">
              <a:spcBef>
                <a:spcPct val="0"/>
              </a:spcBef>
              <a:spcAft>
                <a:spcPct val="0"/>
              </a:spcAft>
              <a:defRPr sz="4000" b="1">
                <a:solidFill>
                  <a:srgbClr val="7B003B"/>
                </a:solidFill>
                <a:latin typeface="Edwardian Script ITC" pitchFamily="66" charset="0"/>
              </a:defRPr>
            </a:lvl4pPr>
            <a:lvl5pPr algn="ctr" rtl="0" eaLnBrk="0" fontAlgn="base" hangingPunct="0">
              <a:spcBef>
                <a:spcPct val="0"/>
              </a:spcBef>
              <a:spcAft>
                <a:spcPct val="0"/>
              </a:spcAft>
              <a:defRPr sz="4000" b="1">
                <a:solidFill>
                  <a:srgbClr val="7B003B"/>
                </a:solidFill>
                <a:latin typeface="Edwardian Script ITC" pitchFamily="66" charset="0"/>
              </a:defRPr>
            </a:lvl5pPr>
            <a:lvl6pPr marL="457200" algn="ctr" rtl="0" fontAlgn="base">
              <a:spcBef>
                <a:spcPct val="0"/>
              </a:spcBef>
              <a:spcAft>
                <a:spcPct val="0"/>
              </a:spcAft>
              <a:defRPr sz="4000" b="1">
                <a:solidFill>
                  <a:srgbClr val="7B003B"/>
                </a:solidFill>
                <a:latin typeface="Edwardian Script ITC" pitchFamily="66" charset="0"/>
              </a:defRPr>
            </a:lvl6pPr>
            <a:lvl7pPr marL="914400" algn="ctr" rtl="0" fontAlgn="base">
              <a:spcBef>
                <a:spcPct val="0"/>
              </a:spcBef>
              <a:spcAft>
                <a:spcPct val="0"/>
              </a:spcAft>
              <a:defRPr sz="4000" b="1">
                <a:solidFill>
                  <a:srgbClr val="7B003B"/>
                </a:solidFill>
                <a:latin typeface="Edwardian Script ITC" pitchFamily="66" charset="0"/>
              </a:defRPr>
            </a:lvl7pPr>
            <a:lvl8pPr marL="1371600" algn="ctr" rtl="0" fontAlgn="base">
              <a:spcBef>
                <a:spcPct val="0"/>
              </a:spcBef>
              <a:spcAft>
                <a:spcPct val="0"/>
              </a:spcAft>
              <a:defRPr sz="4000" b="1">
                <a:solidFill>
                  <a:srgbClr val="7B003B"/>
                </a:solidFill>
                <a:latin typeface="Edwardian Script ITC" pitchFamily="66" charset="0"/>
              </a:defRPr>
            </a:lvl8pPr>
            <a:lvl9pPr marL="1828800" algn="ctr" rtl="0" fontAlgn="base">
              <a:spcBef>
                <a:spcPct val="0"/>
              </a:spcBef>
              <a:spcAft>
                <a:spcPct val="0"/>
              </a:spcAft>
              <a:defRPr sz="4000" b="1">
                <a:solidFill>
                  <a:srgbClr val="7B003B"/>
                </a:solidFill>
                <a:latin typeface="Edwardian Script ITC" pitchFamily="66" charset="0"/>
              </a:defRPr>
            </a:lvl9pPr>
          </a:lstStyle>
          <a:p>
            <a:pPr marL="342900" indent="-342900" algn="l" rtl="1">
              <a:spcBef>
                <a:spcPts val="600"/>
              </a:spcBef>
              <a:spcAft>
                <a:spcPts val="1200"/>
              </a:spcAft>
            </a:pPr>
            <a:r>
              <a:rPr lang="fr-FR" sz="2000" kern="0" dirty="0">
                <a:latin typeface="Tahoma" panose="020B0604030504040204" pitchFamily="34" charset="0"/>
                <a:ea typeface="Tahoma" panose="020B0604030504040204" pitchFamily="34" charset="0"/>
                <a:cs typeface="Tahoma" panose="020B0604030504040204" pitchFamily="34" charset="0"/>
              </a:rPr>
              <a:t>Plan de la présentation</a:t>
            </a:r>
            <a:endParaRPr lang="fr-FR" sz="4400" kern="0" dirty="0">
              <a:latin typeface="Tahoma" panose="020B0604030504040204" pitchFamily="34" charset="0"/>
              <a:ea typeface="Tahoma" panose="020B0604030504040204" pitchFamily="34" charset="0"/>
              <a:cs typeface="Tahoma" panose="020B0604030504040204" pitchFamily="34" charset="0"/>
            </a:endParaRPr>
          </a:p>
        </p:txBody>
      </p:sp>
      <p:sp>
        <p:nvSpPr>
          <p:cNvPr id="7" name="Sous-titre 2"/>
          <p:cNvSpPr txBox="1">
            <a:spLocks/>
          </p:cNvSpPr>
          <p:nvPr/>
        </p:nvSpPr>
        <p:spPr bwMode="auto">
          <a:xfrm>
            <a:off x="1721768" y="6513514"/>
            <a:ext cx="8748464" cy="344487"/>
          </a:xfrm>
          <a:prstGeom prst="rect">
            <a:avLst/>
          </a:prstGeom>
          <a:solidFill>
            <a:srgbClr val="CC660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7B003B"/>
              </a:buClr>
              <a:buSzPct val="120000"/>
              <a:buBlip>
                <a:blip r:embed="rId8"/>
              </a:buBlip>
              <a:defRPr sz="2400">
                <a:solidFill>
                  <a:schemeClr val="bg2"/>
                </a:solidFill>
                <a:latin typeface="+mn-lt"/>
                <a:ea typeface="+mn-ea"/>
                <a:cs typeface="+mn-cs"/>
              </a:defRPr>
            </a:lvl1pPr>
            <a:lvl2pPr marL="742950" indent="-285750" algn="l" rtl="0" eaLnBrk="0" fontAlgn="base" hangingPunct="0">
              <a:spcBef>
                <a:spcPct val="20000"/>
              </a:spcBef>
              <a:spcAft>
                <a:spcPct val="0"/>
              </a:spcAft>
              <a:buClr>
                <a:srgbClr val="F18E00"/>
              </a:buClr>
              <a:buSzPct val="120000"/>
              <a:buFont typeface="Arial" charset="0"/>
              <a:buBlip>
                <a:blip r:embed="rId9"/>
              </a:buBlip>
              <a:defRPr sz="2000">
                <a:solidFill>
                  <a:schemeClr val="bg2"/>
                </a:solidFill>
                <a:latin typeface="+mn-lt"/>
              </a:defRPr>
            </a:lvl2pPr>
            <a:lvl3pPr marL="1143000" indent="-228600" algn="l" rtl="0" eaLnBrk="0" fontAlgn="base" hangingPunct="0">
              <a:spcBef>
                <a:spcPct val="20000"/>
              </a:spcBef>
              <a:spcAft>
                <a:spcPct val="0"/>
              </a:spcAft>
              <a:buClr>
                <a:schemeClr val="bg2"/>
              </a:buClr>
              <a:buSzPct val="120000"/>
              <a:buBlip>
                <a:blip r:embed="rId10"/>
              </a:buBlip>
              <a:defRPr sz="1600">
                <a:solidFill>
                  <a:schemeClr val="bg2"/>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gn="ctr">
              <a:buNone/>
            </a:pPr>
            <a:r>
              <a:rPr lang="fr-FR" sz="1800" kern="0" dirty="0">
                <a:solidFill>
                  <a:schemeClr val="bg1"/>
                </a:solidFill>
              </a:rPr>
              <a:t>www.hcp.ma/region-tanger</a:t>
            </a:r>
          </a:p>
        </p:txBody>
      </p:sp>
      <p:grpSp>
        <p:nvGrpSpPr>
          <p:cNvPr id="5" name="Group 4"/>
          <p:cNvGrpSpPr/>
          <p:nvPr/>
        </p:nvGrpSpPr>
        <p:grpSpPr>
          <a:xfrm flipH="1">
            <a:off x="1959173" y="605329"/>
            <a:ext cx="11057864" cy="3153437"/>
            <a:chOff x="-1967217" y="423943"/>
            <a:chExt cx="11057864" cy="3153437"/>
          </a:xfrm>
        </p:grpSpPr>
        <p:sp>
          <p:nvSpPr>
            <p:cNvPr id="6" name="Block Arc 5"/>
            <p:cNvSpPr/>
            <p:nvPr/>
          </p:nvSpPr>
          <p:spPr>
            <a:xfrm>
              <a:off x="-1967217" y="423943"/>
              <a:ext cx="3153437" cy="3153437"/>
            </a:xfrm>
            <a:prstGeom prst="blockArc">
              <a:avLst>
                <a:gd name="adj1" fmla="val 18900000"/>
                <a:gd name="adj2" fmla="val 2700000"/>
                <a:gd name="adj3" fmla="val 685"/>
              </a:avLst>
            </a:prstGeom>
            <a:ln>
              <a:solidFill>
                <a:srgbClr val="CC6600"/>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8"/>
            <p:cNvSpPr/>
            <p:nvPr/>
          </p:nvSpPr>
          <p:spPr>
            <a:xfrm>
              <a:off x="1073849" y="1011291"/>
              <a:ext cx="8016798" cy="359719"/>
            </a:xfrm>
            <a:custGeom>
              <a:avLst/>
              <a:gdLst>
                <a:gd name="connsiteX0" fmla="*/ 0 w 8016798"/>
                <a:gd name="connsiteY0" fmla="*/ 0 h 359719"/>
                <a:gd name="connsiteX1" fmla="*/ 8016798 w 8016798"/>
                <a:gd name="connsiteY1" fmla="*/ 0 h 359719"/>
                <a:gd name="connsiteX2" fmla="*/ 8016798 w 8016798"/>
                <a:gd name="connsiteY2" fmla="*/ 359719 h 359719"/>
                <a:gd name="connsiteX3" fmla="*/ 0 w 8016798"/>
                <a:gd name="connsiteY3" fmla="*/ 359719 h 359719"/>
                <a:gd name="connsiteX4" fmla="*/ 0 w 8016798"/>
                <a:gd name="connsiteY4" fmla="*/ 0 h 359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6798" h="359719">
                  <a:moveTo>
                    <a:pt x="0" y="0"/>
                  </a:moveTo>
                  <a:lnTo>
                    <a:pt x="8016798" y="0"/>
                  </a:lnTo>
                  <a:lnTo>
                    <a:pt x="8016798" y="359719"/>
                  </a:lnTo>
                  <a:lnTo>
                    <a:pt x="0" y="359719"/>
                  </a:lnTo>
                  <a:lnTo>
                    <a:pt x="0" y="0"/>
                  </a:lnTo>
                  <a:close/>
                </a:path>
              </a:pathLst>
            </a:custGeom>
            <a:solidFill>
              <a:srgbClr val="CC66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5528" tIns="45720" rIns="45720" bIns="45720" numCol="1" spcCol="1270" anchor="ctr" anchorCtr="0">
              <a:noAutofit/>
            </a:bodyPr>
            <a:lstStyle/>
            <a:p>
              <a:pPr algn="r" rtl="1">
                <a:spcBef>
                  <a:spcPts val="600"/>
                </a:spcBef>
                <a:spcAft>
                  <a:spcPts val="1200"/>
                </a:spcAft>
              </a:pPr>
              <a:r>
                <a:rPr lang="ar-MA" b="1" dirty="0">
                  <a:latin typeface="Tahoma" panose="020B0604030504040204" pitchFamily="34" charset="0"/>
                  <a:ea typeface="Tahoma" panose="020B0604030504040204" pitchFamily="34" charset="0"/>
                  <a:cs typeface="Tahoma" panose="020B0604030504040204" pitchFamily="34" charset="0"/>
                </a:rPr>
                <a:t> السياق العام</a:t>
              </a:r>
              <a:r>
                <a:rPr lang="fr-FR" b="1" dirty="0">
                  <a:latin typeface="Tahoma" panose="020B0604030504040204" pitchFamily="34" charset="0"/>
                  <a:ea typeface="Tahoma" panose="020B0604030504040204" pitchFamily="34" charset="0"/>
                  <a:cs typeface="Tahoma" panose="020B0604030504040204" pitchFamily="34" charset="0"/>
                </a:rPr>
                <a:t> </a:t>
              </a:r>
              <a:r>
                <a:rPr lang="ar-MA" b="1" dirty="0" smtClean="0">
                  <a:latin typeface="Tahoma" panose="020B0604030504040204" pitchFamily="34" charset="0"/>
                  <a:ea typeface="Tahoma" panose="020B0604030504040204" pitchFamily="34" charset="0"/>
                  <a:cs typeface="Tahoma" panose="020B0604030504040204" pitchFamily="34" charset="0"/>
                </a:rPr>
                <a:t>:</a:t>
              </a:r>
              <a:endParaRPr lang="ar-MA" b="1" dirty="0">
                <a:latin typeface="Tahoma" panose="020B0604030504040204" pitchFamily="34" charset="0"/>
                <a:ea typeface="Tahoma" panose="020B0604030504040204" pitchFamily="34" charset="0"/>
                <a:cs typeface="Tahoma" panose="020B0604030504040204" pitchFamily="34" charset="0"/>
              </a:endParaRPr>
            </a:p>
          </p:txBody>
        </p:sp>
        <p:sp>
          <p:nvSpPr>
            <p:cNvPr id="10" name="Oval 9"/>
            <p:cNvSpPr/>
            <p:nvPr/>
          </p:nvSpPr>
          <p:spPr>
            <a:xfrm>
              <a:off x="718398" y="966326"/>
              <a:ext cx="449649" cy="449649"/>
            </a:xfrm>
            <a:prstGeom prst="ellipse">
              <a:avLst/>
            </a:prstGeom>
            <a:ln>
              <a:solidFill>
                <a:schemeClr val="accent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Freeform 11"/>
            <p:cNvSpPr/>
            <p:nvPr/>
          </p:nvSpPr>
          <p:spPr>
            <a:xfrm>
              <a:off x="1280084" y="1550964"/>
              <a:ext cx="7810562" cy="359719"/>
            </a:xfrm>
            <a:custGeom>
              <a:avLst/>
              <a:gdLst>
                <a:gd name="connsiteX0" fmla="*/ 0 w 7810562"/>
                <a:gd name="connsiteY0" fmla="*/ 0 h 359719"/>
                <a:gd name="connsiteX1" fmla="*/ 7810562 w 7810562"/>
                <a:gd name="connsiteY1" fmla="*/ 0 h 359719"/>
                <a:gd name="connsiteX2" fmla="*/ 7810562 w 7810562"/>
                <a:gd name="connsiteY2" fmla="*/ 359719 h 359719"/>
                <a:gd name="connsiteX3" fmla="*/ 0 w 7810562"/>
                <a:gd name="connsiteY3" fmla="*/ 359719 h 359719"/>
                <a:gd name="connsiteX4" fmla="*/ 0 w 7810562"/>
                <a:gd name="connsiteY4" fmla="*/ 0 h 359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62" h="359719">
                  <a:moveTo>
                    <a:pt x="0" y="0"/>
                  </a:moveTo>
                  <a:lnTo>
                    <a:pt x="7810562" y="0"/>
                  </a:lnTo>
                  <a:lnTo>
                    <a:pt x="7810562" y="359719"/>
                  </a:lnTo>
                  <a:lnTo>
                    <a:pt x="0" y="359719"/>
                  </a:lnTo>
                  <a:lnTo>
                    <a:pt x="0" y="0"/>
                  </a:lnTo>
                  <a:close/>
                </a:path>
              </a:pathLst>
            </a:custGeom>
            <a:solidFill>
              <a:srgbClr val="CC66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5528" tIns="45720" rIns="45720" bIns="45720" numCol="1" spcCol="1270" anchor="ctr" anchorCtr="0">
              <a:noAutofit/>
            </a:bodyPr>
            <a:lstStyle/>
            <a:p>
              <a:pPr marL="571500" indent="-571500" algn="r" rtl="1">
                <a:spcBef>
                  <a:spcPts val="600"/>
                </a:spcBef>
                <a:spcAft>
                  <a:spcPts val="1200"/>
                </a:spcAft>
                <a:buNone/>
              </a:pPr>
              <a:r>
                <a:rPr lang="ar-SA" b="1" dirty="0">
                  <a:latin typeface="Tahoma" panose="020B0604030504040204" pitchFamily="34" charset="0"/>
                  <a:ea typeface="Tahoma" panose="020B0604030504040204" pitchFamily="34" charset="0"/>
                  <a:cs typeface="Tahoma" panose="020B0604030504040204" pitchFamily="34" charset="0"/>
                </a:rPr>
                <a:t>تركيبة اللجنة الجهوية للتنسيق الإحصائي</a:t>
              </a:r>
              <a:endParaRPr lang="ar-MA" b="1" dirty="0">
                <a:latin typeface="Tahoma" panose="020B0604030504040204" pitchFamily="34" charset="0"/>
                <a:ea typeface="Tahoma" panose="020B0604030504040204" pitchFamily="34" charset="0"/>
                <a:cs typeface="Tahoma" panose="020B0604030504040204" pitchFamily="34" charset="0"/>
              </a:endParaRPr>
            </a:p>
          </p:txBody>
        </p:sp>
        <p:sp>
          <p:nvSpPr>
            <p:cNvPr id="14" name="Oval 13"/>
            <p:cNvSpPr/>
            <p:nvPr/>
          </p:nvSpPr>
          <p:spPr>
            <a:xfrm>
              <a:off x="881092" y="1505999"/>
              <a:ext cx="449649" cy="449649"/>
            </a:xfrm>
            <a:prstGeom prst="ellipse">
              <a:avLst/>
            </a:prstGeom>
            <a:ln>
              <a:solidFill>
                <a:schemeClr val="accent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Freeform 14"/>
            <p:cNvSpPr/>
            <p:nvPr/>
          </p:nvSpPr>
          <p:spPr>
            <a:xfrm>
              <a:off x="1280084" y="2090637"/>
              <a:ext cx="7810562" cy="359719"/>
            </a:xfrm>
            <a:custGeom>
              <a:avLst/>
              <a:gdLst>
                <a:gd name="connsiteX0" fmla="*/ 0 w 7810562"/>
                <a:gd name="connsiteY0" fmla="*/ 0 h 359719"/>
                <a:gd name="connsiteX1" fmla="*/ 7810562 w 7810562"/>
                <a:gd name="connsiteY1" fmla="*/ 0 h 359719"/>
                <a:gd name="connsiteX2" fmla="*/ 7810562 w 7810562"/>
                <a:gd name="connsiteY2" fmla="*/ 359719 h 359719"/>
                <a:gd name="connsiteX3" fmla="*/ 0 w 7810562"/>
                <a:gd name="connsiteY3" fmla="*/ 359719 h 359719"/>
                <a:gd name="connsiteX4" fmla="*/ 0 w 7810562"/>
                <a:gd name="connsiteY4" fmla="*/ 0 h 359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62" h="359719">
                  <a:moveTo>
                    <a:pt x="0" y="0"/>
                  </a:moveTo>
                  <a:lnTo>
                    <a:pt x="7810562" y="0"/>
                  </a:lnTo>
                  <a:lnTo>
                    <a:pt x="7810562" y="359719"/>
                  </a:lnTo>
                  <a:lnTo>
                    <a:pt x="0" y="359719"/>
                  </a:lnTo>
                  <a:lnTo>
                    <a:pt x="0" y="0"/>
                  </a:lnTo>
                  <a:close/>
                </a:path>
              </a:pathLst>
            </a:custGeom>
            <a:solidFill>
              <a:srgbClr val="CC66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5528" tIns="45720" rIns="45720" bIns="45720" numCol="1" spcCol="1270" anchor="ctr" anchorCtr="0">
              <a:noAutofit/>
            </a:bodyPr>
            <a:lstStyle/>
            <a:p>
              <a:pPr marL="571500" indent="-571500" algn="r" rtl="1">
                <a:spcBef>
                  <a:spcPts val="600"/>
                </a:spcBef>
                <a:spcAft>
                  <a:spcPts val="1200"/>
                </a:spcAft>
                <a:buNone/>
              </a:pPr>
              <a:r>
                <a:rPr lang="ar-SA" b="1" dirty="0">
                  <a:latin typeface="Tahoma" panose="020B0604030504040204" pitchFamily="34" charset="0"/>
                  <a:ea typeface="Tahoma" panose="020B0604030504040204" pitchFamily="34" charset="0"/>
                  <a:cs typeface="Tahoma" panose="020B0604030504040204" pitchFamily="34" charset="0"/>
                </a:rPr>
                <a:t>مهام اللجنة الجهوية للتنسيق الإحصائي</a:t>
              </a:r>
              <a:endParaRPr lang="ar-MA" b="1" dirty="0">
                <a:latin typeface="Tahoma" panose="020B0604030504040204" pitchFamily="34" charset="0"/>
                <a:ea typeface="Tahoma" panose="020B0604030504040204" pitchFamily="34" charset="0"/>
                <a:cs typeface="Tahoma" panose="020B0604030504040204" pitchFamily="34" charset="0"/>
              </a:endParaRPr>
            </a:p>
          </p:txBody>
        </p:sp>
        <p:sp>
          <p:nvSpPr>
            <p:cNvPr id="16" name="Oval 15"/>
            <p:cNvSpPr/>
            <p:nvPr/>
          </p:nvSpPr>
          <p:spPr>
            <a:xfrm>
              <a:off x="866576" y="2045672"/>
              <a:ext cx="449649" cy="449649"/>
            </a:xfrm>
            <a:prstGeom prst="ellipse">
              <a:avLst/>
            </a:prstGeom>
            <a:ln>
              <a:solidFill>
                <a:schemeClr val="accent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Freeform 16"/>
            <p:cNvSpPr/>
            <p:nvPr/>
          </p:nvSpPr>
          <p:spPr>
            <a:xfrm>
              <a:off x="1073849" y="2630310"/>
              <a:ext cx="8016798" cy="359719"/>
            </a:xfrm>
            <a:custGeom>
              <a:avLst/>
              <a:gdLst>
                <a:gd name="connsiteX0" fmla="*/ 0 w 8016798"/>
                <a:gd name="connsiteY0" fmla="*/ 0 h 359719"/>
                <a:gd name="connsiteX1" fmla="*/ 8016798 w 8016798"/>
                <a:gd name="connsiteY1" fmla="*/ 0 h 359719"/>
                <a:gd name="connsiteX2" fmla="*/ 8016798 w 8016798"/>
                <a:gd name="connsiteY2" fmla="*/ 359719 h 359719"/>
                <a:gd name="connsiteX3" fmla="*/ 0 w 8016798"/>
                <a:gd name="connsiteY3" fmla="*/ 359719 h 359719"/>
                <a:gd name="connsiteX4" fmla="*/ 0 w 8016798"/>
                <a:gd name="connsiteY4" fmla="*/ 0 h 359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6798" h="359719">
                  <a:moveTo>
                    <a:pt x="0" y="0"/>
                  </a:moveTo>
                  <a:lnTo>
                    <a:pt x="8016798" y="0"/>
                  </a:lnTo>
                  <a:lnTo>
                    <a:pt x="8016798" y="359719"/>
                  </a:lnTo>
                  <a:lnTo>
                    <a:pt x="0" y="359719"/>
                  </a:lnTo>
                  <a:lnTo>
                    <a:pt x="0" y="0"/>
                  </a:lnTo>
                  <a:close/>
                </a:path>
              </a:pathLst>
            </a:custGeom>
            <a:solidFill>
              <a:srgbClr val="CC66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5528" tIns="45720" rIns="45720" bIns="45720" numCol="1" spcCol="1270" anchor="ctr" anchorCtr="0">
              <a:noAutofit/>
            </a:bodyPr>
            <a:lstStyle/>
            <a:p>
              <a:pPr marL="571500" indent="-571500" algn="r" rtl="1">
                <a:spcBef>
                  <a:spcPts val="600"/>
                </a:spcBef>
                <a:spcAft>
                  <a:spcPts val="1200"/>
                </a:spcAft>
                <a:buNone/>
              </a:pPr>
              <a:r>
                <a:rPr lang="ar-SA" b="1" dirty="0">
                  <a:latin typeface="Tahoma" panose="020B0604030504040204" pitchFamily="34" charset="0"/>
                  <a:ea typeface="Tahoma" panose="020B0604030504040204" pitchFamily="34" charset="0"/>
                  <a:cs typeface="Tahoma" panose="020B0604030504040204" pitchFamily="34" charset="0"/>
                </a:rPr>
                <a:t>برنامج عمل اللجنة الجهوية للتنسيق الإحصائي</a:t>
              </a:r>
              <a:endParaRPr lang="fr-FR" b="1" dirty="0">
                <a:latin typeface="Tahoma" panose="020B0604030504040204" pitchFamily="34" charset="0"/>
                <a:ea typeface="Tahoma" panose="020B0604030504040204" pitchFamily="34" charset="0"/>
                <a:cs typeface="Tahoma" panose="020B0604030504040204" pitchFamily="34" charset="0"/>
              </a:endParaRPr>
            </a:p>
          </p:txBody>
        </p:sp>
        <p:sp>
          <p:nvSpPr>
            <p:cNvPr id="18" name="Oval 17"/>
            <p:cNvSpPr/>
            <p:nvPr/>
          </p:nvSpPr>
          <p:spPr>
            <a:xfrm>
              <a:off x="645823" y="2585345"/>
              <a:ext cx="449649" cy="449649"/>
            </a:xfrm>
            <a:prstGeom prst="ellipse">
              <a:avLst/>
            </a:prstGeom>
            <a:ln>
              <a:solidFill>
                <a:schemeClr val="accent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xmlns="" val="2715851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5290221" y="926406"/>
            <a:ext cx="5429288" cy="1938992"/>
          </a:xfrm>
          <a:prstGeom prst="rect">
            <a:avLst/>
          </a:prstGeom>
        </p:spPr>
        <p:txBody>
          <a:bodyPr wrap="square">
            <a:spAutoFit/>
          </a:bodyPr>
          <a:lstStyle/>
          <a:p>
            <a:pPr algn="just" rtl="1"/>
            <a:r>
              <a:rPr lang="ar-MA" sz="2000" b="1" i="1" dirty="0"/>
              <a:t> “ولهذه الغاية ندعو جميع الإدارات والمقاولات والمنظمات المهنية، وجمعيات المجتمع المدني في كل القطاعات، لتكثيف التنسيق والتعاون مع الهيئات الرسمية للإحصاء، وجعله تعاونا مؤسسيا ومد الإحصاء المؤسسي بجميع المعطيات المالية والاقتصادية والاجتماعية، التي تمتلكها مختلف المصادر العمومية والخاصة.“</a:t>
            </a:r>
            <a:r>
              <a:rPr lang="fr-FR" sz="2000" b="1" i="1" dirty="0"/>
              <a:t> </a:t>
            </a:r>
          </a:p>
        </p:txBody>
      </p:sp>
      <p:sp>
        <p:nvSpPr>
          <p:cNvPr id="6" name="Rectangle 5"/>
          <p:cNvSpPr/>
          <p:nvPr/>
        </p:nvSpPr>
        <p:spPr>
          <a:xfrm>
            <a:off x="5433097" y="3569612"/>
            <a:ext cx="5286412" cy="1754326"/>
          </a:xfrm>
          <a:prstGeom prst="rect">
            <a:avLst/>
          </a:prstGeom>
        </p:spPr>
        <p:txBody>
          <a:bodyPr wrap="square">
            <a:spAutoFit/>
          </a:bodyPr>
          <a:lstStyle/>
          <a:p>
            <a:pPr algn="just"/>
            <a:r>
              <a:rPr lang="fr-FR" b="1" i="1" dirty="0"/>
              <a:t>« A cet effet, Nous invitons toutes les administrations, les entreprises, les organismes professionnels et les structures de la société civile, tous secteurs confondus, à intensifier la coordination et la collaboration avec les organismes officiels de statistique et à institutionnaliser ces efforts »</a:t>
            </a:r>
          </a:p>
        </p:txBody>
      </p:sp>
      <p:pic>
        <p:nvPicPr>
          <p:cNvPr id="1026" name="Picture 2" descr="https://portrait-smlr.barid.ma/static/media/SM.48381ddc.gif"/>
          <p:cNvPicPr>
            <a:picLocks noChangeAspect="1" noChangeArrowheads="1"/>
          </p:cNvPicPr>
          <p:nvPr/>
        </p:nvPicPr>
        <p:blipFill>
          <a:blip r:embed="rId3"/>
          <a:srcRect/>
          <a:stretch>
            <a:fillRect/>
          </a:stretch>
        </p:blipFill>
        <p:spPr bwMode="auto">
          <a:xfrm>
            <a:off x="1490890" y="993487"/>
            <a:ext cx="3371579" cy="5081197"/>
          </a:xfrm>
          <a:prstGeom prst="rect">
            <a:avLst/>
          </a:prstGeom>
          <a:noFill/>
        </p:spPr>
      </p:pic>
      <p:sp>
        <p:nvSpPr>
          <p:cNvPr id="8" name="Rectangle 7"/>
          <p:cNvSpPr/>
          <p:nvPr/>
        </p:nvSpPr>
        <p:spPr>
          <a:xfrm>
            <a:off x="5433065" y="5522990"/>
            <a:ext cx="5286444" cy="646331"/>
          </a:xfrm>
          <a:prstGeom prst="rect">
            <a:avLst/>
          </a:prstGeom>
        </p:spPr>
        <p:txBody>
          <a:bodyPr wrap="square">
            <a:spAutoFit/>
          </a:bodyPr>
          <a:lstStyle/>
          <a:p>
            <a:r>
              <a:rPr lang="fr-FR" sz="1200" b="1" dirty="0"/>
              <a:t>Extrait du message adressé par</a:t>
            </a:r>
            <a:r>
              <a:rPr lang="ar-MA" sz="1200" b="1" dirty="0"/>
              <a:t> </a:t>
            </a:r>
            <a:r>
              <a:rPr lang="fr-FR" sz="1200" b="1" dirty="0"/>
              <a:t>SM le Roi Mohammed VI, que Dieu L'assiste aux participants à la rencontre scientifique en célébration de la journée mondiale de la statistique.</a:t>
            </a:r>
            <a:endParaRPr lang="fr-FR" sz="1200" dirty="0"/>
          </a:p>
        </p:txBody>
      </p:sp>
      <p:sp>
        <p:nvSpPr>
          <p:cNvPr id="9" name="Rectangle 8"/>
          <p:cNvSpPr/>
          <p:nvPr/>
        </p:nvSpPr>
        <p:spPr>
          <a:xfrm>
            <a:off x="5575973" y="2998109"/>
            <a:ext cx="5000660" cy="461665"/>
          </a:xfrm>
          <a:prstGeom prst="rect">
            <a:avLst/>
          </a:prstGeom>
        </p:spPr>
        <p:txBody>
          <a:bodyPr wrap="square">
            <a:spAutoFit/>
          </a:bodyPr>
          <a:lstStyle/>
          <a:p>
            <a:pPr algn="ctr"/>
            <a:r>
              <a:rPr lang="ar-MA" sz="1200" dirty="0"/>
              <a:t>مقتطف من الرسالة السامية  التي وجها صاحب الجلالة الملك محمد السادس ، نصره الله ، </a:t>
            </a:r>
          </a:p>
          <a:p>
            <a:pPr algn="ctr"/>
            <a:r>
              <a:rPr lang="ar-MA" sz="1200" dirty="0" smtClean="0"/>
              <a:t>إلى </a:t>
            </a:r>
            <a:r>
              <a:rPr lang="ar-MA" sz="1200" dirty="0"/>
              <a:t>المشاركين في الندوة العلمية المنظمة بمناسبة اليوم العالمي للإحصاء</a:t>
            </a:r>
            <a:endParaRPr lang="fr-FR" sz="1200" dirty="0"/>
          </a:p>
        </p:txBody>
      </p:sp>
      <p:sp>
        <p:nvSpPr>
          <p:cNvPr id="10" name="Sous-titre 2"/>
          <p:cNvSpPr txBox="1">
            <a:spLocks/>
          </p:cNvSpPr>
          <p:nvPr/>
        </p:nvSpPr>
        <p:spPr bwMode="auto">
          <a:xfrm>
            <a:off x="1721768" y="6513514"/>
            <a:ext cx="8748464" cy="344487"/>
          </a:xfrm>
          <a:prstGeom prst="rect">
            <a:avLst/>
          </a:prstGeom>
          <a:solidFill>
            <a:srgbClr val="CC660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7B003B"/>
              </a:buClr>
              <a:buSzPct val="120000"/>
              <a:buBlip>
                <a:blip r:embed="rId4"/>
              </a:buBlip>
              <a:defRPr sz="2400">
                <a:solidFill>
                  <a:schemeClr val="bg2"/>
                </a:solidFill>
                <a:latin typeface="+mn-lt"/>
                <a:ea typeface="+mn-ea"/>
                <a:cs typeface="+mn-cs"/>
              </a:defRPr>
            </a:lvl1pPr>
            <a:lvl2pPr marL="742950" indent="-285750" algn="l" rtl="0" eaLnBrk="0" fontAlgn="base" hangingPunct="0">
              <a:spcBef>
                <a:spcPct val="20000"/>
              </a:spcBef>
              <a:spcAft>
                <a:spcPct val="0"/>
              </a:spcAft>
              <a:buClr>
                <a:srgbClr val="F18E00"/>
              </a:buClr>
              <a:buSzPct val="120000"/>
              <a:buFont typeface="Arial" charset="0"/>
              <a:buBlip>
                <a:blip r:embed="rId5"/>
              </a:buBlip>
              <a:defRPr sz="2000">
                <a:solidFill>
                  <a:schemeClr val="bg2"/>
                </a:solidFill>
                <a:latin typeface="+mn-lt"/>
              </a:defRPr>
            </a:lvl2pPr>
            <a:lvl3pPr marL="1143000" indent="-228600" algn="l" rtl="0" eaLnBrk="0" fontAlgn="base" hangingPunct="0">
              <a:spcBef>
                <a:spcPct val="20000"/>
              </a:spcBef>
              <a:spcAft>
                <a:spcPct val="0"/>
              </a:spcAft>
              <a:buClr>
                <a:schemeClr val="bg2"/>
              </a:buClr>
              <a:buSzPct val="120000"/>
              <a:buBlip>
                <a:blip r:embed="rId6"/>
              </a:buBlip>
              <a:defRPr sz="1600">
                <a:solidFill>
                  <a:schemeClr val="bg2"/>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gn="ctr">
              <a:buNone/>
            </a:pPr>
            <a:r>
              <a:rPr lang="fr-FR" sz="1800" kern="0">
                <a:solidFill>
                  <a:schemeClr val="bg1"/>
                </a:solidFill>
              </a:rPr>
              <a:t>www.hcp.ma/region-tanger</a:t>
            </a:r>
            <a:endParaRPr lang="fr-FR" sz="1800" kern="0" dirty="0">
              <a:solidFill>
                <a:schemeClr val="bg1"/>
              </a:solidFill>
            </a:endParaRPr>
          </a:p>
        </p:txBody>
      </p:sp>
    </p:spTree>
    <p:extLst>
      <p:ext uri="{BB962C8B-B14F-4D97-AF65-F5344CB8AC3E}">
        <p14:creationId xmlns:p14="http://schemas.microsoft.com/office/powerpoint/2010/main" xmlns="" val="299108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re 5"/>
          <p:cNvSpPr>
            <a:spLocks noGrp="1"/>
          </p:cNvSpPr>
          <p:nvPr>
            <p:ph type="title"/>
          </p:nvPr>
        </p:nvSpPr>
        <p:spPr>
          <a:xfrm>
            <a:off x="8112050" y="557032"/>
            <a:ext cx="2160414" cy="711423"/>
          </a:xfrm>
        </p:spPr>
        <p:txBody>
          <a:bodyPr/>
          <a:lstStyle/>
          <a:p>
            <a:pPr marL="342900" indent="-342900" algn="r" rtl="1">
              <a:spcBef>
                <a:spcPts val="600"/>
              </a:spcBef>
              <a:spcAft>
                <a:spcPts val="1200"/>
              </a:spcAft>
            </a:pPr>
            <a:r>
              <a:rPr lang="ar-MA" sz="2000" b="1" dirty="0">
                <a:solidFill>
                  <a:srgbClr val="CC6600"/>
                </a:solidFill>
                <a:latin typeface="Tahoma" panose="020B0604030504040204" pitchFamily="34" charset="0"/>
                <a:ea typeface="Tahoma" panose="020B0604030504040204" pitchFamily="34" charset="0"/>
                <a:cs typeface="Tahoma" panose="020B0604030504040204" pitchFamily="34" charset="0"/>
              </a:rPr>
              <a:t>السياق العام</a:t>
            </a:r>
            <a:endParaRPr lang="fr-FR" b="1" dirty="0">
              <a:solidFill>
                <a:srgbClr val="CC6600"/>
              </a:solidFill>
              <a:latin typeface="Tahoma" panose="020B0604030504040204" pitchFamily="34" charset="0"/>
              <a:ea typeface="Tahoma" panose="020B0604030504040204" pitchFamily="34" charset="0"/>
              <a:cs typeface="Tahoma" panose="020B0604030504040204" pitchFamily="34" charset="0"/>
            </a:endParaRPr>
          </a:p>
        </p:txBody>
      </p:sp>
      <p:sp>
        <p:nvSpPr>
          <p:cNvPr id="3" name="Espace réservé du contenu 2"/>
          <p:cNvSpPr>
            <a:spLocks noGrp="1"/>
          </p:cNvSpPr>
          <p:nvPr>
            <p:ph sz="quarter" idx="1"/>
          </p:nvPr>
        </p:nvSpPr>
        <p:spPr>
          <a:xfrm>
            <a:off x="1565854" y="1799869"/>
            <a:ext cx="8839107" cy="1728192"/>
          </a:xfrm>
        </p:spPr>
        <p:txBody>
          <a:bodyPr/>
          <a:lstStyle/>
          <a:p>
            <a:pPr lvl="0" algn="r" rtl="1">
              <a:buFont typeface="Arial" panose="020B0604020202020204" pitchFamily="34" charset="0"/>
              <a:buChar char="•"/>
            </a:pPr>
            <a:r>
              <a:rPr lang="ar-MA" sz="1600" b="1" dirty="0" smtClean="0">
                <a:latin typeface="Tahoma" panose="020B0604030504040204" pitchFamily="34" charset="0"/>
                <a:ea typeface="Tahoma" panose="020B0604030504040204" pitchFamily="34" charset="0"/>
                <a:cs typeface="Tahoma" panose="020B0604030504040204" pitchFamily="34" charset="0"/>
              </a:rPr>
              <a:t>الظهير </a:t>
            </a:r>
            <a:r>
              <a:rPr lang="ar-MA" sz="1600" b="1" dirty="0" err="1" smtClean="0">
                <a:latin typeface="Tahoma" panose="020B0604030504040204" pitchFamily="34" charset="0"/>
                <a:ea typeface="Tahoma" panose="020B0604030504040204" pitchFamily="34" charset="0"/>
                <a:cs typeface="Tahoma" panose="020B0604030504040204" pitchFamily="34" charset="0"/>
              </a:rPr>
              <a:t>ال</a:t>
            </a:r>
            <a:r>
              <a:rPr lang="ar-SA" sz="1600" b="1" dirty="0" smtClean="0">
                <a:latin typeface="Tahoma" panose="020B0604030504040204" pitchFamily="34" charset="0"/>
                <a:ea typeface="Tahoma" panose="020B0604030504040204" pitchFamily="34" charset="0"/>
                <a:cs typeface="Tahoma" panose="020B0604030504040204" pitchFamily="34" charset="0"/>
              </a:rPr>
              <a:t>ملكي </a:t>
            </a:r>
            <a:r>
              <a:rPr lang="ar-SA" sz="1600" b="1" dirty="0">
                <a:latin typeface="Tahoma" panose="020B0604030504040204" pitchFamily="34" charset="0"/>
                <a:ea typeface="Tahoma" panose="020B0604030504040204" pitchFamily="34" charset="0"/>
                <a:cs typeface="Tahoma" panose="020B0604030504040204" pitchFamily="34" charset="0"/>
              </a:rPr>
              <a:t>بمثابة قانون رقم 67-370 بتاريخ 5 أغسطس 1968 يتعلق بالدراسات الإحصائية.</a:t>
            </a:r>
            <a:endParaRPr lang="fr-FR" sz="1600" b="1" dirty="0">
              <a:latin typeface="Tahoma" panose="020B0604030504040204" pitchFamily="34" charset="0"/>
              <a:ea typeface="Tahoma" panose="020B0604030504040204" pitchFamily="34" charset="0"/>
              <a:cs typeface="Tahoma" panose="020B0604030504040204" pitchFamily="34" charset="0"/>
            </a:endParaRPr>
          </a:p>
          <a:p>
            <a:pPr lvl="0" algn="r" rtl="1">
              <a:buFont typeface="Arial" panose="020B0604020202020204" pitchFamily="34" charset="0"/>
              <a:buChar char="•"/>
            </a:pPr>
            <a:r>
              <a:rPr lang="ar-MA" sz="1600" b="1" dirty="0" smtClean="0">
                <a:latin typeface="Tahoma" panose="020B0604030504040204" pitchFamily="34" charset="0"/>
                <a:ea typeface="Tahoma" panose="020B0604030504040204" pitchFamily="34" charset="0"/>
                <a:cs typeface="Tahoma" panose="020B0604030504040204" pitchFamily="34" charset="0"/>
              </a:rPr>
              <a:t>الظهير </a:t>
            </a:r>
            <a:r>
              <a:rPr lang="ar-MA" sz="1600" b="1" dirty="0" err="1" smtClean="0">
                <a:latin typeface="Tahoma" panose="020B0604030504040204" pitchFamily="34" charset="0"/>
                <a:ea typeface="Tahoma" panose="020B0604030504040204" pitchFamily="34" charset="0"/>
                <a:cs typeface="Tahoma" panose="020B0604030504040204" pitchFamily="34" charset="0"/>
              </a:rPr>
              <a:t>ال</a:t>
            </a:r>
            <a:r>
              <a:rPr lang="ar-SA" sz="1600" b="1" dirty="0" smtClean="0">
                <a:latin typeface="Tahoma" panose="020B0604030504040204" pitchFamily="34" charset="0"/>
                <a:ea typeface="Tahoma" panose="020B0604030504040204" pitchFamily="34" charset="0"/>
                <a:cs typeface="Tahoma" panose="020B0604030504040204" pitchFamily="34" charset="0"/>
              </a:rPr>
              <a:t>ملكي بمثابة </a:t>
            </a:r>
            <a:r>
              <a:rPr lang="ar-SA" sz="1600" b="1" dirty="0">
                <a:latin typeface="Tahoma" panose="020B0604030504040204" pitchFamily="34" charset="0"/>
                <a:ea typeface="Tahoma" panose="020B0604030504040204" pitchFamily="34" charset="0"/>
                <a:cs typeface="Tahoma" panose="020B0604030504040204" pitchFamily="34" charset="0"/>
              </a:rPr>
              <a:t>قانون رقم 67-371 بتاريخ 3 شتنبر 1968 يحدد بموجبه تأليف وتنظيم لجنة تنسيق الدراسات الإحصائية.</a:t>
            </a:r>
            <a:endParaRPr lang="fr-FR" sz="1600" b="1" dirty="0">
              <a:latin typeface="Tahoma" panose="020B0604030504040204" pitchFamily="34" charset="0"/>
              <a:ea typeface="Tahoma" panose="020B0604030504040204" pitchFamily="34" charset="0"/>
              <a:cs typeface="Tahoma" panose="020B0604030504040204" pitchFamily="34" charset="0"/>
            </a:endParaRPr>
          </a:p>
          <a:p>
            <a:pPr lvl="0" algn="r" rtl="1">
              <a:buFont typeface="Arial" panose="020B0604020202020204" pitchFamily="34" charset="0"/>
              <a:buChar char="•"/>
            </a:pPr>
            <a:r>
              <a:rPr lang="ar-SA" sz="1600" b="1" dirty="0">
                <a:latin typeface="Tahoma" panose="020B0604030504040204" pitchFamily="34" charset="0"/>
                <a:ea typeface="Tahoma" panose="020B0604030504040204" pitchFamily="34" charset="0"/>
                <a:cs typeface="Tahoma" panose="020B0604030504040204" pitchFamily="34" charset="0"/>
              </a:rPr>
              <a:t>قانون رقم 71-001 بتاريخ 16 يونيو 1971 يتعلق بإحصاء السكان </a:t>
            </a:r>
            <a:r>
              <a:rPr lang="ar-MA" sz="1600" b="1" dirty="0" smtClean="0">
                <a:latin typeface="Tahoma" panose="020B0604030504040204" pitchFamily="34" charset="0"/>
                <a:ea typeface="Tahoma" panose="020B0604030504040204" pitchFamily="34" charset="0"/>
                <a:cs typeface="Tahoma" panose="020B0604030504040204" pitchFamily="34" charset="0"/>
              </a:rPr>
              <a:t>السكنى </a:t>
            </a:r>
            <a:r>
              <a:rPr lang="ar-SA" sz="1600" b="1" dirty="0" smtClean="0">
                <a:latin typeface="Tahoma" panose="020B0604030504040204" pitchFamily="34" charset="0"/>
                <a:ea typeface="Tahoma" panose="020B0604030504040204" pitchFamily="34" charset="0"/>
                <a:cs typeface="Tahoma" panose="020B0604030504040204" pitchFamily="34" charset="0"/>
              </a:rPr>
              <a:t>في </a:t>
            </a:r>
            <a:r>
              <a:rPr lang="ar-SA" sz="1600" b="1" dirty="0">
                <a:latin typeface="Tahoma" panose="020B0604030504040204" pitchFamily="34" charset="0"/>
                <a:ea typeface="Tahoma" panose="020B0604030504040204" pitchFamily="34" charset="0"/>
                <a:cs typeface="Tahoma" panose="020B0604030504040204" pitchFamily="34" charset="0"/>
              </a:rPr>
              <a:t>المملكة</a:t>
            </a:r>
            <a:endParaRPr lang="fr-FR" sz="1600" b="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fr-FR" sz="2000" dirty="0"/>
          </a:p>
        </p:txBody>
      </p:sp>
      <p:sp>
        <p:nvSpPr>
          <p:cNvPr id="6" name="Rectangle 5"/>
          <p:cNvSpPr/>
          <p:nvPr/>
        </p:nvSpPr>
        <p:spPr>
          <a:xfrm>
            <a:off x="1791996" y="4055589"/>
            <a:ext cx="8583812" cy="2308324"/>
          </a:xfrm>
          <a:prstGeom prst="rect">
            <a:avLst/>
          </a:prstGeom>
        </p:spPr>
        <p:txBody>
          <a:bodyPr wrap="square">
            <a:spAutoFit/>
          </a:bodyPr>
          <a:lstStyle/>
          <a:p>
            <a:pPr marL="285750" indent="-285750">
              <a:buFont typeface="Arial" panose="020B0604020202020204" pitchFamily="34" charset="0"/>
              <a:buChar char="•"/>
            </a:pPr>
            <a:r>
              <a:rPr lang="fr-FR" dirty="0"/>
              <a:t>Le Décret Royal portant loi n° 370-67 du 10 </a:t>
            </a:r>
            <a:r>
              <a:rPr lang="fr-FR" dirty="0" err="1"/>
              <a:t>joumada</a:t>
            </a:r>
            <a:r>
              <a:rPr lang="fr-FR" dirty="0"/>
              <a:t> I 1388 (5 août 1968) relatif</a:t>
            </a:r>
          </a:p>
          <a:p>
            <a:r>
              <a:rPr lang="fr-FR" dirty="0"/>
              <a:t>aux études statistiques tel qu’il a été modifié et complété ;</a:t>
            </a:r>
          </a:p>
          <a:p>
            <a:pPr marL="285750" indent="-285750">
              <a:buFont typeface="Arial" panose="020B0604020202020204" pitchFamily="34" charset="0"/>
              <a:buChar char="•"/>
            </a:pPr>
            <a:r>
              <a:rPr lang="fr-FR" dirty="0"/>
              <a:t>Le Décret Royal portant loi n° 371-67 du 9 </a:t>
            </a:r>
            <a:r>
              <a:rPr lang="fr-FR" dirty="0" err="1"/>
              <a:t>joumada</a:t>
            </a:r>
            <a:r>
              <a:rPr lang="fr-FR" dirty="0"/>
              <a:t> II 1388 (3 septembre 1968)</a:t>
            </a:r>
          </a:p>
          <a:p>
            <a:r>
              <a:rPr lang="fr-FR" dirty="0"/>
              <a:t>fixant la constitution et l’organisation de la commission de coordination des études</a:t>
            </a:r>
          </a:p>
          <a:p>
            <a:r>
              <a:rPr lang="fr-FR" dirty="0"/>
              <a:t>statistiques ; </a:t>
            </a:r>
          </a:p>
          <a:p>
            <a:pPr marL="285750" indent="-285750">
              <a:buFont typeface="Arial" panose="020B0604020202020204" pitchFamily="34" charset="0"/>
              <a:buChar char="•"/>
            </a:pPr>
            <a:r>
              <a:rPr lang="fr-FR" dirty="0"/>
              <a:t>La loi n° 001-71 du 22 </a:t>
            </a:r>
            <a:r>
              <a:rPr lang="fr-FR" dirty="0" err="1"/>
              <a:t>rabia</a:t>
            </a:r>
            <a:r>
              <a:rPr lang="fr-FR" dirty="0"/>
              <a:t> II 1391 (16 juin 1971) relative au recensement de la</a:t>
            </a:r>
          </a:p>
          <a:p>
            <a:r>
              <a:rPr lang="fr-FR" dirty="0"/>
              <a:t>population et de l’habitat du royaume ;</a:t>
            </a:r>
          </a:p>
          <a:p>
            <a:endParaRPr lang="fr-FR" dirty="0">
              <a:solidFill>
                <a:schemeClr val="tx1">
                  <a:lumMod val="65000"/>
                  <a:lumOff val="35000"/>
                </a:schemeClr>
              </a:solidFill>
            </a:endParaRPr>
          </a:p>
        </p:txBody>
      </p:sp>
      <p:sp>
        <p:nvSpPr>
          <p:cNvPr id="2" name="Rectangle 1"/>
          <p:cNvSpPr/>
          <p:nvPr/>
        </p:nvSpPr>
        <p:spPr>
          <a:xfrm>
            <a:off x="3935760" y="1294011"/>
            <a:ext cx="6228184" cy="369332"/>
          </a:xfrm>
          <a:prstGeom prst="rect">
            <a:avLst/>
          </a:prstGeom>
        </p:spPr>
        <p:txBody>
          <a:bodyPr wrap="square">
            <a:spAutoFit/>
          </a:bodyPr>
          <a:lstStyle/>
          <a:p>
            <a:pPr algn="r" rtl="1">
              <a:spcBef>
                <a:spcPts val="600"/>
              </a:spcBef>
              <a:spcAft>
                <a:spcPts val="1200"/>
              </a:spcAft>
            </a:pPr>
            <a:r>
              <a:rPr lang="ar-MA" b="1" dirty="0">
                <a:latin typeface="Tahoma" panose="020B0604030504040204" pitchFamily="34" charset="0"/>
                <a:ea typeface="Tahoma" panose="020B0604030504040204" pitchFamily="34" charset="0"/>
                <a:cs typeface="Tahoma" panose="020B0604030504040204" pitchFamily="34" charset="0"/>
              </a:rPr>
              <a:t>الإطار </a:t>
            </a:r>
            <a:r>
              <a:rPr lang="ar-MA" b="1" dirty="0" smtClean="0">
                <a:latin typeface="Tahoma" panose="020B0604030504040204" pitchFamily="34" charset="0"/>
                <a:ea typeface="Tahoma" panose="020B0604030504040204" pitchFamily="34" charset="0"/>
                <a:cs typeface="Tahoma" panose="020B0604030504040204" pitchFamily="34" charset="0"/>
              </a:rPr>
              <a:t>القانوني</a:t>
            </a:r>
            <a:r>
              <a:rPr lang="fr-FR" b="1" dirty="0" smtClean="0">
                <a:latin typeface="Tahoma" panose="020B0604030504040204" pitchFamily="34" charset="0"/>
                <a:ea typeface="Tahoma" panose="020B0604030504040204" pitchFamily="34" charset="0"/>
                <a:cs typeface="Tahoma" panose="020B0604030504040204" pitchFamily="34" charset="0"/>
              </a:rPr>
              <a:t>  </a:t>
            </a:r>
            <a:r>
              <a:rPr lang="ar-MA" b="1" dirty="0" smtClean="0">
                <a:latin typeface="Tahoma" panose="020B0604030504040204" pitchFamily="34" charset="0"/>
                <a:ea typeface="Tahoma" panose="020B0604030504040204" pitchFamily="34" charset="0"/>
                <a:cs typeface="Tahoma" panose="020B0604030504040204" pitchFamily="34" charset="0"/>
              </a:rPr>
              <a:t>للنظام الوطني للمعلومة الإحصائية </a:t>
            </a:r>
            <a:endParaRPr lang="ar-MA" b="1"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1991544" y="3505453"/>
            <a:ext cx="4572000" cy="369332"/>
          </a:xfrm>
          <a:prstGeom prst="rect">
            <a:avLst/>
          </a:prstGeom>
        </p:spPr>
        <p:txBody>
          <a:bodyPr>
            <a:spAutoFit/>
          </a:bodyPr>
          <a:lstStyle/>
          <a:p>
            <a:pPr rtl="1">
              <a:spcBef>
                <a:spcPts val="600"/>
              </a:spcBef>
              <a:spcAft>
                <a:spcPts val="1200"/>
              </a:spcAft>
            </a:pPr>
            <a:r>
              <a:rPr lang="fr-FR" b="1" dirty="0" smtClean="0">
                <a:latin typeface="Tahoma" panose="020B0604030504040204" pitchFamily="34" charset="0"/>
                <a:ea typeface="Tahoma" panose="020B0604030504040204" pitchFamily="34" charset="0"/>
                <a:cs typeface="Tahoma" panose="020B0604030504040204" pitchFamily="34" charset="0"/>
              </a:rPr>
              <a:t>cadre juridique du SNIS </a:t>
            </a:r>
            <a:endParaRPr lang="ar-MA" b="1" dirty="0">
              <a:latin typeface="Tahoma" panose="020B0604030504040204" pitchFamily="34" charset="0"/>
              <a:ea typeface="Tahoma" panose="020B0604030504040204" pitchFamily="34" charset="0"/>
              <a:cs typeface="Tahoma" panose="020B0604030504040204" pitchFamily="34" charset="0"/>
            </a:endParaRPr>
          </a:p>
        </p:txBody>
      </p:sp>
      <p:sp>
        <p:nvSpPr>
          <p:cNvPr id="8" name="Titre 5"/>
          <p:cNvSpPr txBox="1">
            <a:spLocks/>
          </p:cNvSpPr>
          <p:nvPr/>
        </p:nvSpPr>
        <p:spPr bwMode="auto">
          <a:xfrm>
            <a:off x="1599787" y="560919"/>
            <a:ext cx="2952328" cy="7114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7B003B"/>
                </a:solidFill>
                <a:latin typeface="+mj-lt"/>
                <a:ea typeface="+mj-ea"/>
                <a:cs typeface="+mj-cs"/>
              </a:defRPr>
            </a:lvl1pPr>
            <a:lvl2pPr algn="ctr" rtl="0" eaLnBrk="0" fontAlgn="base" hangingPunct="0">
              <a:spcBef>
                <a:spcPct val="0"/>
              </a:spcBef>
              <a:spcAft>
                <a:spcPct val="0"/>
              </a:spcAft>
              <a:defRPr sz="4000" b="1">
                <a:solidFill>
                  <a:srgbClr val="7B003B"/>
                </a:solidFill>
                <a:latin typeface="Edwardian Script ITC" pitchFamily="66" charset="0"/>
              </a:defRPr>
            </a:lvl2pPr>
            <a:lvl3pPr algn="ctr" rtl="0" eaLnBrk="0" fontAlgn="base" hangingPunct="0">
              <a:spcBef>
                <a:spcPct val="0"/>
              </a:spcBef>
              <a:spcAft>
                <a:spcPct val="0"/>
              </a:spcAft>
              <a:defRPr sz="4000" b="1">
                <a:solidFill>
                  <a:srgbClr val="7B003B"/>
                </a:solidFill>
                <a:latin typeface="Edwardian Script ITC" pitchFamily="66" charset="0"/>
              </a:defRPr>
            </a:lvl3pPr>
            <a:lvl4pPr algn="ctr" rtl="0" eaLnBrk="0" fontAlgn="base" hangingPunct="0">
              <a:spcBef>
                <a:spcPct val="0"/>
              </a:spcBef>
              <a:spcAft>
                <a:spcPct val="0"/>
              </a:spcAft>
              <a:defRPr sz="4000" b="1">
                <a:solidFill>
                  <a:srgbClr val="7B003B"/>
                </a:solidFill>
                <a:latin typeface="Edwardian Script ITC" pitchFamily="66" charset="0"/>
              </a:defRPr>
            </a:lvl4pPr>
            <a:lvl5pPr algn="ctr" rtl="0" eaLnBrk="0" fontAlgn="base" hangingPunct="0">
              <a:spcBef>
                <a:spcPct val="0"/>
              </a:spcBef>
              <a:spcAft>
                <a:spcPct val="0"/>
              </a:spcAft>
              <a:defRPr sz="4000" b="1">
                <a:solidFill>
                  <a:srgbClr val="7B003B"/>
                </a:solidFill>
                <a:latin typeface="Edwardian Script ITC" pitchFamily="66" charset="0"/>
              </a:defRPr>
            </a:lvl5pPr>
            <a:lvl6pPr marL="457200" algn="ctr" rtl="0" fontAlgn="base">
              <a:spcBef>
                <a:spcPct val="0"/>
              </a:spcBef>
              <a:spcAft>
                <a:spcPct val="0"/>
              </a:spcAft>
              <a:defRPr sz="4000" b="1">
                <a:solidFill>
                  <a:srgbClr val="7B003B"/>
                </a:solidFill>
                <a:latin typeface="Edwardian Script ITC" pitchFamily="66" charset="0"/>
              </a:defRPr>
            </a:lvl6pPr>
            <a:lvl7pPr marL="914400" algn="ctr" rtl="0" fontAlgn="base">
              <a:spcBef>
                <a:spcPct val="0"/>
              </a:spcBef>
              <a:spcAft>
                <a:spcPct val="0"/>
              </a:spcAft>
              <a:defRPr sz="4000" b="1">
                <a:solidFill>
                  <a:srgbClr val="7B003B"/>
                </a:solidFill>
                <a:latin typeface="Edwardian Script ITC" pitchFamily="66" charset="0"/>
              </a:defRPr>
            </a:lvl7pPr>
            <a:lvl8pPr marL="1371600" algn="ctr" rtl="0" fontAlgn="base">
              <a:spcBef>
                <a:spcPct val="0"/>
              </a:spcBef>
              <a:spcAft>
                <a:spcPct val="0"/>
              </a:spcAft>
              <a:defRPr sz="4000" b="1">
                <a:solidFill>
                  <a:srgbClr val="7B003B"/>
                </a:solidFill>
                <a:latin typeface="Edwardian Script ITC" pitchFamily="66" charset="0"/>
              </a:defRPr>
            </a:lvl8pPr>
            <a:lvl9pPr marL="1828800" algn="ctr" rtl="0" fontAlgn="base">
              <a:spcBef>
                <a:spcPct val="0"/>
              </a:spcBef>
              <a:spcAft>
                <a:spcPct val="0"/>
              </a:spcAft>
              <a:defRPr sz="4000" b="1">
                <a:solidFill>
                  <a:srgbClr val="7B003B"/>
                </a:solidFill>
                <a:latin typeface="Edwardian Script ITC" pitchFamily="66" charset="0"/>
              </a:defRPr>
            </a:lvl9pPr>
          </a:lstStyle>
          <a:p>
            <a:pPr marL="342900" indent="-342900" rtl="1">
              <a:spcBef>
                <a:spcPts val="600"/>
              </a:spcBef>
              <a:spcAft>
                <a:spcPts val="1200"/>
              </a:spcAft>
            </a:pPr>
            <a:r>
              <a:rPr lang="fr-FR" sz="2000" kern="0" dirty="0">
                <a:latin typeface="Tahoma" panose="020B0604030504040204" pitchFamily="34" charset="0"/>
                <a:ea typeface="Tahoma" panose="020B0604030504040204" pitchFamily="34" charset="0"/>
                <a:cs typeface="Tahoma" panose="020B0604030504040204" pitchFamily="34" charset="0"/>
              </a:rPr>
              <a:t>Contexte général</a:t>
            </a:r>
            <a:endParaRPr lang="fr-FR" sz="4400" kern="0" dirty="0">
              <a:latin typeface="Tahoma" panose="020B0604030504040204" pitchFamily="34" charset="0"/>
              <a:ea typeface="Tahoma" panose="020B0604030504040204" pitchFamily="34" charset="0"/>
              <a:cs typeface="Tahoma" panose="020B0604030504040204" pitchFamily="34" charset="0"/>
            </a:endParaRPr>
          </a:p>
        </p:txBody>
      </p:sp>
      <p:sp>
        <p:nvSpPr>
          <p:cNvPr id="9" name="Sous-titre 2"/>
          <p:cNvSpPr txBox="1">
            <a:spLocks/>
          </p:cNvSpPr>
          <p:nvPr/>
        </p:nvSpPr>
        <p:spPr bwMode="auto">
          <a:xfrm>
            <a:off x="1721768" y="6513514"/>
            <a:ext cx="8748464" cy="344487"/>
          </a:xfrm>
          <a:prstGeom prst="rect">
            <a:avLst/>
          </a:prstGeom>
          <a:solidFill>
            <a:srgbClr val="CC660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7B003B"/>
              </a:buClr>
              <a:buSzPct val="120000"/>
              <a:buBlip>
                <a:blip r:embed="rId3"/>
              </a:buBlip>
              <a:defRPr sz="2400">
                <a:solidFill>
                  <a:schemeClr val="bg2"/>
                </a:solidFill>
                <a:latin typeface="+mn-lt"/>
                <a:ea typeface="+mn-ea"/>
                <a:cs typeface="+mn-cs"/>
              </a:defRPr>
            </a:lvl1pPr>
            <a:lvl2pPr marL="742950" indent="-285750" algn="l" rtl="0" eaLnBrk="0" fontAlgn="base" hangingPunct="0">
              <a:spcBef>
                <a:spcPct val="20000"/>
              </a:spcBef>
              <a:spcAft>
                <a:spcPct val="0"/>
              </a:spcAft>
              <a:buClr>
                <a:srgbClr val="F18E00"/>
              </a:buClr>
              <a:buSzPct val="120000"/>
              <a:buFont typeface="Arial" charset="0"/>
              <a:buBlip>
                <a:blip r:embed="rId4"/>
              </a:buBlip>
              <a:defRPr sz="2000">
                <a:solidFill>
                  <a:schemeClr val="bg2"/>
                </a:solidFill>
                <a:latin typeface="+mn-lt"/>
              </a:defRPr>
            </a:lvl2pPr>
            <a:lvl3pPr marL="1143000" indent="-228600" algn="l" rtl="0" eaLnBrk="0" fontAlgn="base" hangingPunct="0">
              <a:spcBef>
                <a:spcPct val="20000"/>
              </a:spcBef>
              <a:spcAft>
                <a:spcPct val="0"/>
              </a:spcAft>
              <a:buClr>
                <a:schemeClr val="bg2"/>
              </a:buClr>
              <a:buSzPct val="120000"/>
              <a:buBlip>
                <a:blip r:embed="rId5"/>
              </a:buBlip>
              <a:defRPr sz="1600">
                <a:solidFill>
                  <a:schemeClr val="bg2"/>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gn="ctr">
              <a:buNone/>
            </a:pPr>
            <a:r>
              <a:rPr lang="fr-FR" sz="1800" kern="0">
                <a:solidFill>
                  <a:schemeClr val="bg1"/>
                </a:solidFill>
              </a:rPr>
              <a:t>www.hcp.ma/region-tanger</a:t>
            </a:r>
            <a:endParaRPr lang="fr-FR" sz="1800" kern="0" dirty="0">
              <a:solidFill>
                <a:schemeClr val="bg1"/>
              </a:solidFill>
            </a:endParaRPr>
          </a:p>
        </p:txBody>
      </p:sp>
    </p:spTree>
    <p:extLst>
      <p:ext uri="{BB962C8B-B14F-4D97-AF65-F5344CB8AC3E}">
        <p14:creationId xmlns:p14="http://schemas.microsoft.com/office/powerpoint/2010/main" xmlns="" val="23587186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sz="quarter" idx="1"/>
          </p:nvPr>
        </p:nvSpPr>
        <p:spPr>
          <a:xfrm>
            <a:off x="898216" y="1307012"/>
            <a:ext cx="9790805" cy="5017189"/>
          </a:xfrm>
        </p:spPr>
        <p:txBody>
          <a:bodyPr>
            <a:normAutofit/>
          </a:bodyPr>
          <a:lstStyle/>
          <a:p>
            <a:pPr algn="just" rtl="1">
              <a:buNone/>
            </a:pPr>
            <a:r>
              <a:rPr lang="ar-MA" sz="2000" dirty="0"/>
              <a:t>	</a:t>
            </a:r>
            <a:r>
              <a:rPr lang="ar-SA" sz="2000" dirty="0" smtClean="0"/>
              <a:t>من</a:t>
            </a:r>
            <a:r>
              <a:rPr lang="ar-MA" sz="2000" dirty="0" smtClean="0"/>
              <a:t> أجل </a:t>
            </a:r>
            <a:r>
              <a:rPr lang="ar-SA" sz="2000" dirty="0" smtClean="0"/>
              <a:t>ضمان تنسيق أفضل للأنشطة الإحصائية في بلادنا على الصعيد الوطني </a:t>
            </a:r>
            <a:r>
              <a:rPr lang="ar-SA" sz="2000" dirty="0" err="1" smtClean="0"/>
              <a:t>والجهوي</a:t>
            </a:r>
            <a:r>
              <a:rPr lang="ar-SA" sz="2000" dirty="0" smtClean="0"/>
              <a:t>، أعدت المندوبية السامية للتخطيط بالتنسيق مع الأمانة العامة للحكومة مشاريع نصوص تتعلق بتحديث القانون الإحصائي، وفقًا للمبادئ الأساسية للإحصاءات الرسمية </a:t>
            </a:r>
            <a:r>
              <a:rPr lang="fr-FR" sz="2000" dirty="0" smtClean="0"/>
              <a:t>)</a:t>
            </a:r>
            <a:r>
              <a:rPr lang="ar-SA" sz="2000" dirty="0" smtClean="0"/>
              <a:t>الاستقلالية العلمية والمهنية، الموضوعية</a:t>
            </a:r>
            <a:r>
              <a:rPr lang="ar-MA" sz="2000" dirty="0" smtClean="0"/>
              <a:t>، </a:t>
            </a:r>
            <a:r>
              <a:rPr lang="ar-SA" sz="2000" dirty="0" smtClean="0"/>
              <a:t>احترام المعايير </a:t>
            </a:r>
            <a:r>
              <a:rPr lang="ar-MA" sz="2000" dirty="0" smtClean="0"/>
              <a:t>و</a:t>
            </a:r>
            <a:r>
              <a:rPr lang="ar-SA" sz="2000" dirty="0" smtClean="0"/>
              <a:t>المقاربات المنهجية المعمول بها على المستويين الوطني والدولي</a:t>
            </a:r>
            <a:r>
              <a:rPr lang="fr-FR" sz="2000" dirty="0" smtClean="0"/>
              <a:t>(</a:t>
            </a:r>
            <a:r>
              <a:rPr lang="ar-SA" sz="2000" dirty="0" smtClean="0"/>
              <a:t>المعتمدة من لدن اللجنة الإحصائية التابعة للأمم المتحدة و</a:t>
            </a:r>
            <a:r>
              <a:rPr lang="ar-MA" sz="2000" dirty="0" smtClean="0"/>
              <a:t>انسجاما مع </a:t>
            </a:r>
            <a:r>
              <a:rPr lang="ar-SA" sz="2000" dirty="0" smtClean="0"/>
              <a:t>أطر الجودة الإحصائية والممارسات الفضلى المعتمدة  في هذا المجال على المستوى الدولي.</a:t>
            </a:r>
            <a:endParaRPr lang="fr-FR" sz="2000" dirty="0" smtClean="0"/>
          </a:p>
          <a:p>
            <a:pPr algn="just" rtl="1">
              <a:buNone/>
            </a:pPr>
            <a:endParaRPr lang="ar-MA" sz="2000" dirty="0" smtClean="0"/>
          </a:p>
          <a:p>
            <a:pPr algn="just" rtl="1">
              <a:buNone/>
            </a:pPr>
            <a:endParaRPr lang="fr-FR" sz="2000" dirty="0" smtClean="0"/>
          </a:p>
          <a:p>
            <a:pPr algn="just">
              <a:buNone/>
            </a:pPr>
            <a:r>
              <a:rPr lang="ar-MA" sz="1800" dirty="0" smtClean="0"/>
              <a:t>	</a:t>
            </a:r>
            <a:r>
              <a:rPr lang="fr-FR" sz="1800" dirty="0" smtClean="0"/>
              <a:t>Pour </a:t>
            </a:r>
            <a:r>
              <a:rPr lang="fr-FR" sz="1800" dirty="0"/>
              <a:t>mettre à jour ce cadre juridique et institutionnel et assurer une meilleure coordination des </a:t>
            </a:r>
            <a:r>
              <a:rPr lang="fr-FR" sz="1800" dirty="0" smtClean="0"/>
              <a:t>activités </a:t>
            </a:r>
            <a:r>
              <a:rPr lang="fr-FR" sz="1800" dirty="0"/>
              <a:t>statistiques dans notre pays, le HCP a proposé, en concertation avec le Secrétariat Général du Gouvernement (SGG), au processus d'approbation, des projets de textes portant sur la mise à jour de la Loi Statistique, en conformité avec les principes fondamentaux de la statistique des Nations Unies (l'indépendance scientifique, et professionnelle, l'objectivité, la pertinence, le respect des normes et des méthodes en vigueur à l'échelle nationale et internationale )et des cadres de qualité statistique et de bonnes pratiques adoptés à l'échelle international et régional</a:t>
            </a:r>
            <a:r>
              <a:rPr lang="fr-FR" sz="1800" dirty="0" smtClean="0"/>
              <a:t>.</a:t>
            </a:r>
            <a:endParaRPr lang="fr-FR" sz="2000" dirty="0"/>
          </a:p>
          <a:p>
            <a:pPr rtl="1">
              <a:buNone/>
            </a:pPr>
            <a:endParaRPr lang="fr-FR" sz="2000" dirty="0"/>
          </a:p>
          <a:p>
            <a:pPr>
              <a:buNone/>
            </a:pPr>
            <a:endParaRPr lang="fr-FR" sz="2000" dirty="0"/>
          </a:p>
        </p:txBody>
      </p:sp>
      <p:sp>
        <p:nvSpPr>
          <p:cNvPr id="7" name="Titre 5"/>
          <p:cNvSpPr txBox="1">
            <a:spLocks/>
          </p:cNvSpPr>
          <p:nvPr/>
        </p:nvSpPr>
        <p:spPr bwMode="auto">
          <a:xfrm>
            <a:off x="1809720" y="428605"/>
            <a:ext cx="2952328" cy="7114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7B003B"/>
                </a:solidFill>
                <a:latin typeface="+mj-lt"/>
                <a:ea typeface="+mj-ea"/>
                <a:cs typeface="+mj-cs"/>
              </a:defRPr>
            </a:lvl1pPr>
            <a:lvl2pPr algn="ctr" rtl="0" eaLnBrk="0" fontAlgn="base" hangingPunct="0">
              <a:spcBef>
                <a:spcPct val="0"/>
              </a:spcBef>
              <a:spcAft>
                <a:spcPct val="0"/>
              </a:spcAft>
              <a:defRPr sz="4000" b="1">
                <a:solidFill>
                  <a:srgbClr val="7B003B"/>
                </a:solidFill>
                <a:latin typeface="Edwardian Script ITC" pitchFamily="66" charset="0"/>
              </a:defRPr>
            </a:lvl2pPr>
            <a:lvl3pPr algn="ctr" rtl="0" eaLnBrk="0" fontAlgn="base" hangingPunct="0">
              <a:spcBef>
                <a:spcPct val="0"/>
              </a:spcBef>
              <a:spcAft>
                <a:spcPct val="0"/>
              </a:spcAft>
              <a:defRPr sz="4000" b="1">
                <a:solidFill>
                  <a:srgbClr val="7B003B"/>
                </a:solidFill>
                <a:latin typeface="Edwardian Script ITC" pitchFamily="66" charset="0"/>
              </a:defRPr>
            </a:lvl3pPr>
            <a:lvl4pPr algn="ctr" rtl="0" eaLnBrk="0" fontAlgn="base" hangingPunct="0">
              <a:spcBef>
                <a:spcPct val="0"/>
              </a:spcBef>
              <a:spcAft>
                <a:spcPct val="0"/>
              </a:spcAft>
              <a:defRPr sz="4000" b="1">
                <a:solidFill>
                  <a:srgbClr val="7B003B"/>
                </a:solidFill>
                <a:latin typeface="Edwardian Script ITC" pitchFamily="66" charset="0"/>
              </a:defRPr>
            </a:lvl4pPr>
            <a:lvl5pPr algn="ctr" rtl="0" eaLnBrk="0" fontAlgn="base" hangingPunct="0">
              <a:spcBef>
                <a:spcPct val="0"/>
              </a:spcBef>
              <a:spcAft>
                <a:spcPct val="0"/>
              </a:spcAft>
              <a:defRPr sz="4000" b="1">
                <a:solidFill>
                  <a:srgbClr val="7B003B"/>
                </a:solidFill>
                <a:latin typeface="Edwardian Script ITC" pitchFamily="66" charset="0"/>
              </a:defRPr>
            </a:lvl5pPr>
            <a:lvl6pPr marL="457200" algn="ctr" rtl="0" fontAlgn="base">
              <a:spcBef>
                <a:spcPct val="0"/>
              </a:spcBef>
              <a:spcAft>
                <a:spcPct val="0"/>
              </a:spcAft>
              <a:defRPr sz="4000" b="1">
                <a:solidFill>
                  <a:srgbClr val="7B003B"/>
                </a:solidFill>
                <a:latin typeface="Edwardian Script ITC" pitchFamily="66" charset="0"/>
              </a:defRPr>
            </a:lvl6pPr>
            <a:lvl7pPr marL="914400" algn="ctr" rtl="0" fontAlgn="base">
              <a:spcBef>
                <a:spcPct val="0"/>
              </a:spcBef>
              <a:spcAft>
                <a:spcPct val="0"/>
              </a:spcAft>
              <a:defRPr sz="4000" b="1">
                <a:solidFill>
                  <a:srgbClr val="7B003B"/>
                </a:solidFill>
                <a:latin typeface="Edwardian Script ITC" pitchFamily="66" charset="0"/>
              </a:defRPr>
            </a:lvl7pPr>
            <a:lvl8pPr marL="1371600" algn="ctr" rtl="0" fontAlgn="base">
              <a:spcBef>
                <a:spcPct val="0"/>
              </a:spcBef>
              <a:spcAft>
                <a:spcPct val="0"/>
              </a:spcAft>
              <a:defRPr sz="4000" b="1">
                <a:solidFill>
                  <a:srgbClr val="7B003B"/>
                </a:solidFill>
                <a:latin typeface="Edwardian Script ITC" pitchFamily="66" charset="0"/>
              </a:defRPr>
            </a:lvl8pPr>
            <a:lvl9pPr marL="1828800" algn="ctr" rtl="0" fontAlgn="base">
              <a:spcBef>
                <a:spcPct val="0"/>
              </a:spcBef>
              <a:spcAft>
                <a:spcPct val="0"/>
              </a:spcAft>
              <a:defRPr sz="4000" b="1">
                <a:solidFill>
                  <a:srgbClr val="7B003B"/>
                </a:solidFill>
                <a:latin typeface="Edwardian Script ITC" pitchFamily="66" charset="0"/>
              </a:defRPr>
            </a:lvl9pPr>
          </a:lstStyle>
          <a:p>
            <a:pPr marL="342900" indent="-342900" rtl="1">
              <a:spcBef>
                <a:spcPts val="600"/>
              </a:spcBef>
              <a:spcAft>
                <a:spcPts val="1200"/>
              </a:spcAft>
            </a:pPr>
            <a:r>
              <a:rPr lang="fr-FR" sz="2000" kern="0" dirty="0">
                <a:latin typeface="Tahoma" panose="020B0604030504040204" pitchFamily="34" charset="0"/>
                <a:ea typeface="Tahoma" panose="020B0604030504040204" pitchFamily="34" charset="0"/>
                <a:cs typeface="Tahoma" panose="020B0604030504040204" pitchFamily="34" charset="0"/>
              </a:rPr>
              <a:t>Contexte général</a:t>
            </a:r>
            <a:endParaRPr lang="fr-FR" sz="4400" kern="0" dirty="0">
              <a:latin typeface="Tahoma" panose="020B0604030504040204" pitchFamily="34" charset="0"/>
              <a:ea typeface="Tahoma" panose="020B0604030504040204" pitchFamily="34" charset="0"/>
              <a:cs typeface="Tahoma" panose="020B0604030504040204" pitchFamily="34" charset="0"/>
            </a:endParaRPr>
          </a:p>
        </p:txBody>
      </p:sp>
      <p:sp>
        <p:nvSpPr>
          <p:cNvPr id="8" name="Sous-titre 2"/>
          <p:cNvSpPr txBox="1">
            <a:spLocks/>
          </p:cNvSpPr>
          <p:nvPr/>
        </p:nvSpPr>
        <p:spPr bwMode="auto">
          <a:xfrm>
            <a:off x="1721768" y="6513514"/>
            <a:ext cx="8748464" cy="344487"/>
          </a:xfrm>
          <a:prstGeom prst="rect">
            <a:avLst/>
          </a:prstGeom>
          <a:solidFill>
            <a:srgbClr val="CC660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7B003B"/>
              </a:buClr>
              <a:buSzPct val="120000"/>
              <a:buBlip>
                <a:blip r:embed="rId3"/>
              </a:buBlip>
              <a:defRPr sz="2400">
                <a:solidFill>
                  <a:schemeClr val="bg2"/>
                </a:solidFill>
                <a:latin typeface="+mn-lt"/>
                <a:ea typeface="+mn-ea"/>
                <a:cs typeface="+mn-cs"/>
              </a:defRPr>
            </a:lvl1pPr>
            <a:lvl2pPr marL="742950" indent="-285750" algn="l" rtl="0" eaLnBrk="0" fontAlgn="base" hangingPunct="0">
              <a:spcBef>
                <a:spcPct val="20000"/>
              </a:spcBef>
              <a:spcAft>
                <a:spcPct val="0"/>
              </a:spcAft>
              <a:buClr>
                <a:srgbClr val="F18E00"/>
              </a:buClr>
              <a:buSzPct val="120000"/>
              <a:buFont typeface="Arial" charset="0"/>
              <a:buBlip>
                <a:blip r:embed="rId4"/>
              </a:buBlip>
              <a:defRPr sz="2000">
                <a:solidFill>
                  <a:schemeClr val="bg2"/>
                </a:solidFill>
                <a:latin typeface="+mn-lt"/>
              </a:defRPr>
            </a:lvl2pPr>
            <a:lvl3pPr marL="1143000" indent="-228600" algn="l" rtl="0" eaLnBrk="0" fontAlgn="base" hangingPunct="0">
              <a:spcBef>
                <a:spcPct val="20000"/>
              </a:spcBef>
              <a:spcAft>
                <a:spcPct val="0"/>
              </a:spcAft>
              <a:buClr>
                <a:schemeClr val="bg2"/>
              </a:buClr>
              <a:buSzPct val="120000"/>
              <a:buBlip>
                <a:blip r:embed="rId5"/>
              </a:buBlip>
              <a:defRPr sz="1600">
                <a:solidFill>
                  <a:schemeClr val="bg2"/>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gn="ctr">
              <a:buNone/>
            </a:pPr>
            <a:r>
              <a:rPr lang="fr-FR" sz="1800" kern="0" dirty="0">
                <a:solidFill>
                  <a:schemeClr val="bg1"/>
                </a:solidFill>
              </a:rPr>
              <a:t>www.hcp.ma/region-tanger</a:t>
            </a:r>
          </a:p>
        </p:txBody>
      </p:sp>
      <p:sp>
        <p:nvSpPr>
          <p:cNvPr id="9" name="Titre 5"/>
          <p:cNvSpPr txBox="1">
            <a:spLocks/>
          </p:cNvSpPr>
          <p:nvPr/>
        </p:nvSpPr>
        <p:spPr>
          <a:xfrm>
            <a:off x="8112050" y="428605"/>
            <a:ext cx="2160414" cy="7114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r" rtl="1">
              <a:spcBef>
                <a:spcPts val="600"/>
              </a:spcBef>
              <a:spcAft>
                <a:spcPts val="1200"/>
              </a:spcAft>
            </a:pPr>
            <a:r>
              <a:rPr lang="ar-MA" sz="2000" b="1" smtClean="0">
                <a:solidFill>
                  <a:srgbClr val="CC6600"/>
                </a:solidFill>
                <a:latin typeface="Tahoma" panose="020B0604030504040204" pitchFamily="34" charset="0"/>
                <a:ea typeface="Tahoma" panose="020B0604030504040204" pitchFamily="34" charset="0"/>
                <a:cs typeface="Tahoma" panose="020B0604030504040204" pitchFamily="34" charset="0"/>
              </a:rPr>
              <a:t>السياق العام</a:t>
            </a:r>
            <a:endParaRPr lang="fr-FR" b="1" dirty="0">
              <a:solidFill>
                <a:srgbClr val="CC66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2384720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u numéro de diapositive 3"/>
          <p:cNvSpPr>
            <a:spLocks noGrp="1"/>
          </p:cNvSpPr>
          <p:nvPr>
            <p:ph type="sldNum" sz="quarter" idx="12"/>
          </p:nvPr>
        </p:nvSpPr>
        <p:spPr>
          <a:noFill/>
        </p:spPr>
        <p:txBody>
          <a:bodyPr wrap="none">
            <a:spAutoFit/>
          </a:bodyPr>
          <a:lstStyle/>
          <a:p>
            <a:pPr rtl="1" fontAlgn="base">
              <a:spcBef>
                <a:spcPct val="0"/>
              </a:spcBef>
              <a:spcAft>
                <a:spcPct val="0"/>
              </a:spcAft>
            </a:pPr>
            <a:fld id="{5BE2847B-3158-4405-BD5A-2AA73DD920FF}" type="slidenum">
              <a:rPr lang="fr-FR" altLang="fr-FR" smtClean="0">
                <a:solidFill>
                  <a:schemeClr val="bg1"/>
                </a:solidFill>
                <a:latin typeface="Arial" pitchFamily="34" charset="0"/>
                <a:cs typeface="Arial" pitchFamily="34" charset="0"/>
              </a:rPr>
              <a:pPr rtl="1" fontAlgn="base">
                <a:spcBef>
                  <a:spcPct val="0"/>
                </a:spcBef>
                <a:spcAft>
                  <a:spcPct val="0"/>
                </a:spcAft>
              </a:pPr>
              <a:t>6</a:t>
            </a:fld>
            <a:endParaRPr lang="fr-FR" altLang="fr-FR" dirty="0" smtClean="0">
              <a:solidFill>
                <a:schemeClr val="bg1"/>
              </a:solidFill>
              <a:latin typeface="Arial" pitchFamily="34" charset="0"/>
              <a:cs typeface="Arial" pitchFamily="34" charset="0"/>
            </a:endParaRPr>
          </a:p>
        </p:txBody>
      </p:sp>
      <p:sp>
        <p:nvSpPr>
          <p:cNvPr id="5" name="Rectangle 4"/>
          <p:cNvSpPr/>
          <p:nvPr/>
        </p:nvSpPr>
        <p:spPr>
          <a:xfrm>
            <a:off x="0" y="6519446"/>
            <a:ext cx="12192000" cy="338554"/>
          </a:xfrm>
          <a:prstGeom prst="rect">
            <a:avLst/>
          </a:prstGeom>
          <a:solidFill>
            <a:srgbClr val="993366"/>
          </a:solidFill>
        </p:spPr>
        <p:txBody>
          <a:bodyPr wrap="square">
            <a:spAutoFit/>
          </a:bodyPr>
          <a:lstStyle/>
          <a:p>
            <a:pPr algn="ctr"/>
            <a:r>
              <a:rPr lang="fr-FR" sz="1600" b="1" dirty="0" smtClean="0">
                <a:solidFill>
                  <a:schemeClr val="bg1"/>
                </a:solidFill>
              </a:rPr>
              <a:t>www.bds-tanger.hcp.ma </a:t>
            </a:r>
            <a:endParaRPr lang="fr-FR" sz="1600" b="1" dirty="0">
              <a:solidFill>
                <a:schemeClr val="bg1"/>
              </a:solidFill>
            </a:endParaRPr>
          </a:p>
        </p:txBody>
      </p:sp>
      <p:sp>
        <p:nvSpPr>
          <p:cNvPr id="6" name="Rectangle 5"/>
          <p:cNvSpPr/>
          <p:nvPr/>
        </p:nvSpPr>
        <p:spPr>
          <a:xfrm>
            <a:off x="2175892" y="684589"/>
            <a:ext cx="8667811" cy="707886"/>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b="1" dirty="0" smtClean="0">
                <a:solidFill>
                  <a:srgbClr val="CC6600"/>
                </a:solidFill>
              </a:rPr>
              <a:t>Recommandations de la CNMD </a:t>
            </a:r>
          </a:p>
          <a:p>
            <a:pPr algn="ctr"/>
            <a:r>
              <a:rPr lang="fr-FR" sz="2000" b="1" dirty="0" smtClean="0">
                <a:solidFill>
                  <a:srgbClr val="CC6600"/>
                </a:solidFill>
              </a:rPr>
              <a:t>PROJET « Innovation statistique et Open Data » </a:t>
            </a:r>
            <a:endParaRPr lang="fr-FR" sz="2000" b="1" dirty="0">
              <a:solidFill>
                <a:srgbClr val="CC6600"/>
              </a:solidFill>
            </a:endParaRPr>
          </a:p>
        </p:txBody>
      </p:sp>
      <p:sp>
        <p:nvSpPr>
          <p:cNvPr id="7" name="Rectangle 6"/>
          <p:cNvSpPr/>
          <p:nvPr/>
        </p:nvSpPr>
        <p:spPr>
          <a:xfrm>
            <a:off x="2168666" y="1665186"/>
            <a:ext cx="8690846" cy="1754326"/>
          </a:xfrm>
          <a:prstGeom prst="rect">
            <a:avLst/>
          </a:prstGeom>
        </p:spPr>
        <p:txBody>
          <a:bodyPr wrap="square">
            <a:spAutoFit/>
          </a:bodyPr>
          <a:lstStyle/>
          <a:p>
            <a:pPr algn="just">
              <a:buFont typeface="Arial" pitchFamily="34" charset="0"/>
              <a:buChar char="•"/>
            </a:pPr>
            <a:r>
              <a:rPr lang="fr-FR" dirty="0" smtClean="0"/>
              <a:t> Un accès ouvert à l’information et aux données détenues par les entités publiques, qui rend effectif le droit à l’accès à l’information ;</a:t>
            </a:r>
          </a:p>
          <a:p>
            <a:pPr algn="just"/>
            <a:r>
              <a:rPr lang="fr-FR" dirty="0" smtClean="0"/>
              <a:t> • Un système statistique plus réactif et plus adapté aux besoins et plus accessible grâce à l'adoption de nouvelles plateformes de diffusion modernes et ergonomiques et une meilleure coordination intra gouvernementale pour la collecte, le stockage et la diffusion des données ;</a:t>
            </a:r>
          </a:p>
          <a:p>
            <a:pPr algn="just"/>
            <a:r>
              <a:rPr lang="fr-FR" dirty="0" smtClean="0"/>
              <a:t> • L'adoption de nouvelles technologies numériques de collecte et d’analyses de données.</a:t>
            </a:r>
            <a:endParaRPr lang="fr-FR" dirty="0"/>
          </a:p>
        </p:txBody>
      </p:sp>
      <p:sp>
        <p:nvSpPr>
          <p:cNvPr id="8" name="Rectangle 7"/>
          <p:cNvSpPr/>
          <p:nvPr/>
        </p:nvSpPr>
        <p:spPr>
          <a:xfrm>
            <a:off x="4722031" y="3348831"/>
            <a:ext cx="2858988" cy="461665"/>
          </a:xfrm>
          <a:prstGeom prst="rect">
            <a:avLst/>
          </a:prstGeom>
        </p:spPr>
        <p:txBody>
          <a:bodyPr wrap="none">
            <a:spAutoFit/>
          </a:bodyPr>
          <a:lstStyle/>
          <a:p>
            <a:r>
              <a:rPr lang="fr-FR" sz="2400" b="1" dirty="0" smtClean="0">
                <a:solidFill>
                  <a:schemeClr val="bg1"/>
                </a:solidFill>
              </a:rPr>
              <a:t>Objectifs du projet : </a:t>
            </a:r>
            <a:endParaRPr lang="fr-FR" sz="2400" b="1" dirty="0">
              <a:solidFill>
                <a:schemeClr val="bg1"/>
              </a:solidFill>
            </a:endParaRPr>
          </a:p>
        </p:txBody>
      </p:sp>
      <p:pic>
        <p:nvPicPr>
          <p:cNvPr id="1026" name="Picture 2"/>
          <p:cNvPicPr>
            <a:picLocks noChangeAspect="1" noChangeArrowheads="1"/>
          </p:cNvPicPr>
          <p:nvPr/>
        </p:nvPicPr>
        <p:blipFill>
          <a:blip r:embed="rId3" cstate="print"/>
          <a:srcRect l="32813" t="13333" r="33906" b="4166"/>
          <a:stretch>
            <a:fillRect/>
          </a:stretch>
        </p:blipFill>
        <p:spPr bwMode="auto">
          <a:xfrm>
            <a:off x="212163" y="927712"/>
            <a:ext cx="1624729" cy="2533906"/>
          </a:xfrm>
          <a:prstGeom prst="rect">
            <a:avLst/>
          </a:prstGeom>
          <a:noFill/>
          <a:ln w="9525">
            <a:noFill/>
            <a:miter lim="800000"/>
            <a:headEnd/>
            <a:tailEnd/>
          </a:ln>
          <a:effectLst/>
        </p:spPr>
      </p:pic>
      <p:sp>
        <p:nvSpPr>
          <p:cNvPr id="9" name="Titre 5"/>
          <p:cNvSpPr txBox="1">
            <a:spLocks/>
          </p:cNvSpPr>
          <p:nvPr/>
        </p:nvSpPr>
        <p:spPr bwMode="auto">
          <a:xfrm>
            <a:off x="233338" y="123767"/>
            <a:ext cx="2952328" cy="7114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7B003B"/>
                </a:solidFill>
                <a:latin typeface="+mj-lt"/>
                <a:ea typeface="+mj-ea"/>
                <a:cs typeface="+mj-cs"/>
              </a:defRPr>
            </a:lvl1pPr>
            <a:lvl2pPr algn="ctr" rtl="0" eaLnBrk="0" fontAlgn="base" hangingPunct="0">
              <a:spcBef>
                <a:spcPct val="0"/>
              </a:spcBef>
              <a:spcAft>
                <a:spcPct val="0"/>
              </a:spcAft>
              <a:defRPr sz="4000" b="1">
                <a:solidFill>
                  <a:srgbClr val="7B003B"/>
                </a:solidFill>
                <a:latin typeface="Edwardian Script ITC" pitchFamily="66" charset="0"/>
              </a:defRPr>
            </a:lvl2pPr>
            <a:lvl3pPr algn="ctr" rtl="0" eaLnBrk="0" fontAlgn="base" hangingPunct="0">
              <a:spcBef>
                <a:spcPct val="0"/>
              </a:spcBef>
              <a:spcAft>
                <a:spcPct val="0"/>
              </a:spcAft>
              <a:defRPr sz="4000" b="1">
                <a:solidFill>
                  <a:srgbClr val="7B003B"/>
                </a:solidFill>
                <a:latin typeface="Edwardian Script ITC" pitchFamily="66" charset="0"/>
              </a:defRPr>
            </a:lvl3pPr>
            <a:lvl4pPr algn="ctr" rtl="0" eaLnBrk="0" fontAlgn="base" hangingPunct="0">
              <a:spcBef>
                <a:spcPct val="0"/>
              </a:spcBef>
              <a:spcAft>
                <a:spcPct val="0"/>
              </a:spcAft>
              <a:defRPr sz="4000" b="1">
                <a:solidFill>
                  <a:srgbClr val="7B003B"/>
                </a:solidFill>
                <a:latin typeface="Edwardian Script ITC" pitchFamily="66" charset="0"/>
              </a:defRPr>
            </a:lvl4pPr>
            <a:lvl5pPr algn="ctr" rtl="0" eaLnBrk="0" fontAlgn="base" hangingPunct="0">
              <a:spcBef>
                <a:spcPct val="0"/>
              </a:spcBef>
              <a:spcAft>
                <a:spcPct val="0"/>
              </a:spcAft>
              <a:defRPr sz="4000" b="1">
                <a:solidFill>
                  <a:srgbClr val="7B003B"/>
                </a:solidFill>
                <a:latin typeface="Edwardian Script ITC" pitchFamily="66" charset="0"/>
              </a:defRPr>
            </a:lvl5pPr>
            <a:lvl6pPr marL="457200" algn="ctr" rtl="0" fontAlgn="base">
              <a:spcBef>
                <a:spcPct val="0"/>
              </a:spcBef>
              <a:spcAft>
                <a:spcPct val="0"/>
              </a:spcAft>
              <a:defRPr sz="4000" b="1">
                <a:solidFill>
                  <a:srgbClr val="7B003B"/>
                </a:solidFill>
                <a:latin typeface="Edwardian Script ITC" pitchFamily="66" charset="0"/>
              </a:defRPr>
            </a:lvl6pPr>
            <a:lvl7pPr marL="914400" algn="ctr" rtl="0" fontAlgn="base">
              <a:spcBef>
                <a:spcPct val="0"/>
              </a:spcBef>
              <a:spcAft>
                <a:spcPct val="0"/>
              </a:spcAft>
              <a:defRPr sz="4000" b="1">
                <a:solidFill>
                  <a:srgbClr val="7B003B"/>
                </a:solidFill>
                <a:latin typeface="Edwardian Script ITC" pitchFamily="66" charset="0"/>
              </a:defRPr>
            </a:lvl7pPr>
            <a:lvl8pPr marL="1371600" algn="ctr" rtl="0" fontAlgn="base">
              <a:spcBef>
                <a:spcPct val="0"/>
              </a:spcBef>
              <a:spcAft>
                <a:spcPct val="0"/>
              </a:spcAft>
              <a:defRPr sz="4000" b="1">
                <a:solidFill>
                  <a:srgbClr val="7B003B"/>
                </a:solidFill>
                <a:latin typeface="Edwardian Script ITC" pitchFamily="66" charset="0"/>
              </a:defRPr>
            </a:lvl8pPr>
            <a:lvl9pPr marL="1828800" algn="ctr" rtl="0" fontAlgn="base">
              <a:spcBef>
                <a:spcPct val="0"/>
              </a:spcBef>
              <a:spcAft>
                <a:spcPct val="0"/>
              </a:spcAft>
              <a:defRPr sz="4000" b="1">
                <a:solidFill>
                  <a:srgbClr val="7B003B"/>
                </a:solidFill>
                <a:latin typeface="Edwardian Script ITC" pitchFamily="66" charset="0"/>
              </a:defRPr>
            </a:lvl9pPr>
          </a:lstStyle>
          <a:p>
            <a:pPr marL="342900" indent="-342900" rtl="1">
              <a:spcBef>
                <a:spcPts val="600"/>
              </a:spcBef>
              <a:spcAft>
                <a:spcPts val="1200"/>
              </a:spcAft>
            </a:pPr>
            <a:r>
              <a:rPr lang="fr-FR" sz="2000" kern="0" dirty="0">
                <a:latin typeface="Tahoma" panose="020B0604030504040204" pitchFamily="34" charset="0"/>
                <a:ea typeface="Tahoma" panose="020B0604030504040204" pitchFamily="34" charset="0"/>
                <a:cs typeface="Tahoma" panose="020B0604030504040204" pitchFamily="34" charset="0"/>
              </a:rPr>
              <a:t>Contexte général</a:t>
            </a:r>
            <a:endParaRPr lang="fr-FR" sz="4400" kern="0" dirty="0">
              <a:latin typeface="Tahoma" panose="020B0604030504040204" pitchFamily="34" charset="0"/>
              <a:ea typeface="Tahoma" panose="020B0604030504040204" pitchFamily="34" charset="0"/>
              <a:cs typeface="Tahoma" panose="020B0604030504040204" pitchFamily="34" charset="0"/>
            </a:endParaRPr>
          </a:p>
        </p:txBody>
      </p:sp>
      <p:sp>
        <p:nvSpPr>
          <p:cNvPr id="10" name="Titre 5"/>
          <p:cNvSpPr txBox="1">
            <a:spLocks/>
          </p:cNvSpPr>
          <p:nvPr/>
        </p:nvSpPr>
        <p:spPr>
          <a:xfrm>
            <a:off x="9766268" y="172257"/>
            <a:ext cx="2160414" cy="7114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r" rtl="1">
              <a:spcBef>
                <a:spcPts val="600"/>
              </a:spcBef>
              <a:spcAft>
                <a:spcPts val="1200"/>
              </a:spcAft>
            </a:pPr>
            <a:r>
              <a:rPr lang="ar-MA" sz="2000" b="1" dirty="0" smtClean="0">
                <a:solidFill>
                  <a:srgbClr val="CC6600"/>
                </a:solidFill>
                <a:latin typeface="Tahoma" panose="020B0604030504040204" pitchFamily="34" charset="0"/>
                <a:ea typeface="Tahoma" panose="020B0604030504040204" pitchFamily="34" charset="0"/>
                <a:cs typeface="Tahoma" panose="020B0604030504040204" pitchFamily="34" charset="0"/>
              </a:rPr>
              <a:t>السياق العام</a:t>
            </a:r>
            <a:endParaRPr lang="fr-FR" b="1" dirty="0">
              <a:solidFill>
                <a:srgbClr val="CC6600"/>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687823" y="4955170"/>
            <a:ext cx="8715122" cy="1477328"/>
          </a:xfrm>
          <a:prstGeom prst="rect">
            <a:avLst/>
          </a:prstGeom>
        </p:spPr>
        <p:txBody>
          <a:bodyPr wrap="square">
            <a:spAutoFit/>
          </a:bodyPr>
          <a:lstStyle/>
          <a:p>
            <a:pPr algn="r" rtl="1">
              <a:buFont typeface="Arial" pitchFamily="34" charset="0"/>
              <a:buChar char="•"/>
            </a:pPr>
            <a:r>
              <a:rPr lang="ar-MA" dirty="0" smtClean="0"/>
              <a:t>الولـوج المفتـوح إلـى المعلومـات والبيانـات التـي تحتفـظ </a:t>
            </a:r>
            <a:r>
              <a:rPr lang="ar-MA" dirty="0" err="1" smtClean="0"/>
              <a:t>بهـا</a:t>
            </a:r>
            <a:r>
              <a:rPr lang="ar-MA" dirty="0" smtClean="0"/>
              <a:t> الهيئـات العموميـة، ممـا يجعـل الحـق فـي الحصـول علـى المعلومـات فعليـا؛ </a:t>
            </a:r>
          </a:p>
          <a:p>
            <a:pPr algn="r" rtl="1">
              <a:buFont typeface="Arial" pitchFamily="34" charset="0"/>
              <a:buChar char="•"/>
            </a:pPr>
            <a:r>
              <a:rPr lang="ar-MA" dirty="0" smtClean="0"/>
              <a:t>نظـام إحصائـي أكثـر اسـتجابة وأكثـر </a:t>
            </a:r>
            <a:r>
              <a:rPr lang="ar-MA" dirty="0" err="1" smtClean="0"/>
              <a:t>ملاءمـة</a:t>
            </a:r>
            <a:r>
              <a:rPr lang="ar-MA" dirty="0" smtClean="0"/>
              <a:t>  للاحتياجـات ويمكـن الوصـول إليـه بسـهولة بفضـل اعتمـاد منصـات للنشـر حديثـة وسـهلة الولـوج، وكـذا تنسـيق حكومـي داخلـي أفضـل لجمـع البيانـات وتخزينهـا ونشـرها؛</a:t>
            </a:r>
          </a:p>
          <a:p>
            <a:pPr algn="r" rtl="1">
              <a:buFont typeface="Arial" pitchFamily="34" charset="0"/>
              <a:buChar char="•"/>
            </a:pPr>
            <a:r>
              <a:rPr lang="ar-MA" dirty="0" smtClean="0"/>
              <a:t> اعتماد تكنولوجيات رقمية حديثة لجمع البيانات وتحليلها.</a:t>
            </a:r>
            <a:endParaRPr lang="fr-FR" dirty="0"/>
          </a:p>
        </p:txBody>
      </p:sp>
      <p:sp>
        <p:nvSpPr>
          <p:cNvPr id="13" name="Rectangle 12"/>
          <p:cNvSpPr/>
          <p:nvPr/>
        </p:nvSpPr>
        <p:spPr>
          <a:xfrm>
            <a:off x="677517" y="4009067"/>
            <a:ext cx="8667811" cy="707886"/>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ctr"/>
            <a:r>
              <a:rPr lang="ar-MA" sz="2000" b="1" dirty="0" smtClean="0">
                <a:solidFill>
                  <a:srgbClr val="CC6600"/>
                </a:solidFill>
              </a:rPr>
              <a:t>توصيات لجنة النموذج التنموي الجديد :</a:t>
            </a:r>
            <a:endParaRPr lang="fr-FR" sz="2000" b="1" dirty="0" smtClean="0">
              <a:solidFill>
                <a:srgbClr val="CC6600"/>
              </a:solidFill>
            </a:endParaRPr>
          </a:p>
          <a:p>
            <a:pPr algn="ctr"/>
            <a:r>
              <a:rPr lang="ar-MA" sz="2000" b="1" dirty="0" smtClean="0">
                <a:solidFill>
                  <a:srgbClr val="CC6600"/>
                </a:solidFill>
              </a:rPr>
              <a:t>مشروع: ”الابتكار الإحصائي والبيانات المفتوحة"</a:t>
            </a:r>
            <a:endParaRPr lang="fr-FR" sz="2000" b="1" dirty="0" smtClean="0">
              <a:solidFill>
                <a:srgbClr val="CC6600"/>
              </a:solidFill>
            </a:endParaRPr>
          </a:p>
        </p:txBody>
      </p:sp>
      <p:pic>
        <p:nvPicPr>
          <p:cNvPr id="2050" name="Picture 2" descr="See the source image"/>
          <p:cNvPicPr>
            <a:picLocks noChangeAspect="1" noChangeArrowheads="1"/>
          </p:cNvPicPr>
          <p:nvPr/>
        </p:nvPicPr>
        <p:blipFill>
          <a:blip r:embed="rId4" cstate="print"/>
          <a:srcRect/>
          <a:stretch>
            <a:fillRect/>
          </a:stretch>
        </p:blipFill>
        <p:spPr bwMode="auto">
          <a:xfrm>
            <a:off x="10009848" y="3790164"/>
            <a:ext cx="1836893" cy="2594454"/>
          </a:xfrm>
          <a:prstGeom prst="rect">
            <a:avLst/>
          </a:prstGeom>
          <a:noFill/>
        </p:spPr>
      </p:pic>
    </p:spTree>
  </p:cSld>
  <p:clrMapOvr>
    <a:masterClrMapping/>
  </p:clrMapOvr>
  <p:transition spd="slow">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Forme libre 4"/>
          <p:cNvSpPr/>
          <p:nvPr/>
        </p:nvSpPr>
        <p:spPr>
          <a:xfrm>
            <a:off x="8119408" y="1299161"/>
            <a:ext cx="2313784" cy="925515"/>
          </a:xfrm>
          <a:custGeom>
            <a:avLst/>
            <a:gdLst>
              <a:gd name="connsiteX0" fmla="*/ 0 w 2313784"/>
              <a:gd name="connsiteY0" fmla="*/ 0 h 925513"/>
              <a:gd name="connsiteX1" fmla="*/ 1851028 w 2313784"/>
              <a:gd name="connsiteY1" fmla="*/ 0 h 925513"/>
              <a:gd name="connsiteX2" fmla="*/ 2313784 w 2313784"/>
              <a:gd name="connsiteY2" fmla="*/ 462757 h 925513"/>
              <a:gd name="connsiteX3" fmla="*/ 1851028 w 2313784"/>
              <a:gd name="connsiteY3" fmla="*/ 925513 h 925513"/>
              <a:gd name="connsiteX4" fmla="*/ 0 w 2313784"/>
              <a:gd name="connsiteY4" fmla="*/ 925513 h 925513"/>
              <a:gd name="connsiteX5" fmla="*/ 462757 w 2313784"/>
              <a:gd name="connsiteY5" fmla="*/ 462757 h 925513"/>
              <a:gd name="connsiteX6" fmla="*/ 0 w 2313784"/>
              <a:gd name="connsiteY6" fmla="*/ 0 h 92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3784" h="925513">
                <a:moveTo>
                  <a:pt x="2313784" y="925512"/>
                </a:moveTo>
                <a:lnTo>
                  <a:pt x="462756" y="925512"/>
                </a:lnTo>
                <a:lnTo>
                  <a:pt x="0" y="462756"/>
                </a:lnTo>
                <a:lnTo>
                  <a:pt x="462756" y="1"/>
                </a:lnTo>
                <a:lnTo>
                  <a:pt x="2313784" y="1"/>
                </a:lnTo>
                <a:lnTo>
                  <a:pt x="1851027" y="462756"/>
                </a:lnTo>
                <a:lnTo>
                  <a:pt x="2313784" y="925512"/>
                </a:lnTo>
                <a:close/>
              </a:path>
            </a:pathLst>
          </a:custGeom>
        </p:spPr>
        <p:style>
          <a:lnRef idx="0">
            <a:schemeClr val="lt1">
              <a:hueOff val="0"/>
              <a:satOff val="0"/>
              <a:lumOff val="0"/>
              <a:alphaOff val="0"/>
            </a:schemeClr>
          </a:lnRef>
          <a:fillRef idx="3">
            <a:schemeClr val="accent2">
              <a:alpha val="90000"/>
              <a:hueOff val="0"/>
              <a:satOff val="0"/>
              <a:lumOff val="0"/>
              <a:alphaOff val="0"/>
            </a:schemeClr>
          </a:fillRef>
          <a:effectRef idx="2">
            <a:schemeClr val="accent2">
              <a:alpha val="90000"/>
              <a:hueOff val="0"/>
              <a:satOff val="0"/>
              <a:lumOff val="0"/>
              <a:alphaOff val="0"/>
            </a:schemeClr>
          </a:effectRef>
          <a:fontRef idx="minor">
            <a:schemeClr val="lt1"/>
          </a:fontRef>
        </p:style>
        <p:txBody>
          <a:bodyPr spcFirstLastPara="0" vert="horz" wrap="square" lIns="489426" tIns="26671" rIns="542767" bIns="26671" numCol="1" spcCol="1270" anchor="ctr" anchorCtr="0">
            <a:noAutofit/>
          </a:bodyPr>
          <a:lstStyle/>
          <a:p>
            <a:pPr lvl="0" algn="ctr" defTabSz="889000">
              <a:lnSpc>
                <a:spcPct val="90000"/>
              </a:lnSpc>
              <a:spcBef>
                <a:spcPct val="0"/>
              </a:spcBef>
              <a:spcAft>
                <a:spcPct val="35000"/>
              </a:spcAft>
            </a:pPr>
            <a:r>
              <a:rPr lang="ar-SA" sz="2000" kern="1200" dirty="0" smtClean="0"/>
              <a:t>أهداف التنمية المستدامة</a:t>
            </a:r>
            <a:endParaRPr lang="fr-FR" sz="2000" kern="1200" dirty="0"/>
          </a:p>
        </p:txBody>
      </p:sp>
      <p:sp>
        <p:nvSpPr>
          <p:cNvPr id="6" name="Forme libre 5"/>
          <p:cNvSpPr/>
          <p:nvPr/>
        </p:nvSpPr>
        <p:spPr>
          <a:xfrm>
            <a:off x="6037002" y="1334545"/>
            <a:ext cx="2313784" cy="925514"/>
          </a:xfrm>
          <a:custGeom>
            <a:avLst/>
            <a:gdLst>
              <a:gd name="connsiteX0" fmla="*/ 0 w 2313784"/>
              <a:gd name="connsiteY0" fmla="*/ 0 h 925513"/>
              <a:gd name="connsiteX1" fmla="*/ 1851028 w 2313784"/>
              <a:gd name="connsiteY1" fmla="*/ 0 h 925513"/>
              <a:gd name="connsiteX2" fmla="*/ 2313784 w 2313784"/>
              <a:gd name="connsiteY2" fmla="*/ 462757 h 925513"/>
              <a:gd name="connsiteX3" fmla="*/ 1851028 w 2313784"/>
              <a:gd name="connsiteY3" fmla="*/ 925513 h 925513"/>
              <a:gd name="connsiteX4" fmla="*/ 0 w 2313784"/>
              <a:gd name="connsiteY4" fmla="*/ 925513 h 925513"/>
              <a:gd name="connsiteX5" fmla="*/ 462757 w 2313784"/>
              <a:gd name="connsiteY5" fmla="*/ 462757 h 925513"/>
              <a:gd name="connsiteX6" fmla="*/ 0 w 2313784"/>
              <a:gd name="connsiteY6" fmla="*/ 0 h 92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3784" h="925513">
                <a:moveTo>
                  <a:pt x="2313784" y="925512"/>
                </a:moveTo>
                <a:lnTo>
                  <a:pt x="462756" y="925512"/>
                </a:lnTo>
                <a:lnTo>
                  <a:pt x="0" y="462756"/>
                </a:lnTo>
                <a:lnTo>
                  <a:pt x="462756" y="1"/>
                </a:lnTo>
                <a:lnTo>
                  <a:pt x="2313784" y="1"/>
                </a:lnTo>
                <a:lnTo>
                  <a:pt x="1851027" y="462756"/>
                </a:lnTo>
                <a:lnTo>
                  <a:pt x="2313784" y="925512"/>
                </a:lnTo>
                <a:close/>
              </a:path>
            </a:pathLst>
          </a:custGeom>
        </p:spPr>
        <p:style>
          <a:lnRef idx="0">
            <a:schemeClr val="lt1">
              <a:hueOff val="0"/>
              <a:satOff val="0"/>
              <a:lumOff val="0"/>
              <a:alphaOff val="0"/>
            </a:schemeClr>
          </a:lnRef>
          <a:fillRef idx="3">
            <a:schemeClr val="accent2">
              <a:alpha val="90000"/>
              <a:hueOff val="0"/>
              <a:satOff val="0"/>
              <a:lumOff val="0"/>
              <a:alphaOff val="-13333"/>
            </a:schemeClr>
          </a:fillRef>
          <a:effectRef idx="2">
            <a:schemeClr val="accent2">
              <a:alpha val="90000"/>
              <a:hueOff val="0"/>
              <a:satOff val="0"/>
              <a:lumOff val="0"/>
              <a:alphaOff val="-13333"/>
            </a:schemeClr>
          </a:effectRef>
          <a:fontRef idx="minor">
            <a:schemeClr val="lt1"/>
          </a:fontRef>
        </p:style>
        <p:txBody>
          <a:bodyPr spcFirstLastPara="0" vert="horz" wrap="square" lIns="489426" tIns="26670" rIns="542767" bIns="26671" numCol="1" spcCol="1270" anchor="ctr" anchorCtr="0">
            <a:noAutofit/>
          </a:bodyPr>
          <a:lstStyle/>
          <a:p>
            <a:pPr lvl="0" algn="ctr" defTabSz="889000">
              <a:lnSpc>
                <a:spcPct val="90000"/>
              </a:lnSpc>
              <a:spcBef>
                <a:spcPct val="0"/>
              </a:spcBef>
              <a:spcAft>
                <a:spcPct val="35000"/>
              </a:spcAft>
            </a:pPr>
            <a:r>
              <a:rPr lang="ar-MA" sz="2000" kern="1200" smtClean="0"/>
              <a:t>العائد</a:t>
            </a:r>
            <a:r>
              <a:rPr lang="ar-SA" sz="2000" kern="1200" smtClean="0"/>
              <a:t> الديموغرافي</a:t>
            </a:r>
            <a:endParaRPr lang="fr-FR" sz="2000" kern="1200" dirty="0"/>
          </a:p>
        </p:txBody>
      </p:sp>
      <p:sp>
        <p:nvSpPr>
          <p:cNvPr id="13" name="Forme libre 12"/>
          <p:cNvSpPr/>
          <p:nvPr/>
        </p:nvSpPr>
        <p:spPr>
          <a:xfrm>
            <a:off x="3954596" y="1334545"/>
            <a:ext cx="2313784" cy="925514"/>
          </a:xfrm>
          <a:custGeom>
            <a:avLst/>
            <a:gdLst>
              <a:gd name="connsiteX0" fmla="*/ 0 w 2313784"/>
              <a:gd name="connsiteY0" fmla="*/ 0 h 925513"/>
              <a:gd name="connsiteX1" fmla="*/ 1851028 w 2313784"/>
              <a:gd name="connsiteY1" fmla="*/ 0 h 925513"/>
              <a:gd name="connsiteX2" fmla="*/ 2313784 w 2313784"/>
              <a:gd name="connsiteY2" fmla="*/ 462757 h 925513"/>
              <a:gd name="connsiteX3" fmla="*/ 1851028 w 2313784"/>
              <a:gd name="connsiteY3" fmla="*/ 925513 h 925513"/>
              <a:gd name="connsiteX4" fmla="*/ 0 w 2313784"/>
              <a:gd name="connsiteY4" fmla="*/ 925513 h 925513"/>
              <a:gd name="connsiteX5" fmla="*/ 462757 w 2313784"/>
              <a:gd name="connsiteY5" fmla="*/ 462757 h 925513"/>
              <a:gd name="connsiteX6" fmla="*/ 0 w 2313784"/>
              <a:gd name="connsiteY6" fmla="*/ 0 h 92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3784" h="925513">
                <a:moveTo>
                  <a:pt x="2313784" y="925512"/>
                </a:moveTo>
                <a:lnTo>
                  <a:pt x="462756" y="925512"/>
                </a:lnTo>
                <a:lnTo>
                  <a:pt x="0" y="462756"/>
                </a:lnTo>
                <a:lnTo>
                  <a:pt x="462756" y="1"/>
                </a:lnTo>
                <a:lnTo>
                  <a:pt x="2313784" y="1"/>
                </a:lnTo>
                <a:lnTo>
                  <a:pt x="1851027" y="462756"/>
                </a:lnTo>
                <a:lnTo>
                  <a:pt x="2313784" y="925512"/>
                </a:lnTo>
                <a:close/>
              </a:path>
            </a:pathLst>
          </a:custGeom>
        </p:spPr>
        <p:style>
          <a:lnRef idx="0">
            <a:schemeClr val="lt1">
              <a:hueOff val="0"/>
              <a:satOff val="0"/>
              <a:lumOff val="0"/>
              <a:alphaOff val="0"/>
            </a:schemeClr>
          </a:lnRef>
          <a:fillRef idx="3">
            <a:schemeClr val="accent2">
              <a:alpha val="90000"/>
              <a:hueOff val="0"/>
              <a:satOff val="0"/>
              <a:lumOff val="0"/>
              <a:alphaOff val="-26667"/>
            </a:schemeClr>
          </a:fillRef>
          <a:effectRef idx="2">
            <a:schemeClr val="accent2">
              <a:alpha val="90000"/>
              <a:hueOff val="0"/>
              <a:satOff val="0"/>
              <a:lumOff val="0"/>
              <a:alphaOff val="-26667"/>
            </a:schemeClr>
          </a:effectRef>
          <a:fontRef idx="minor">
            <a:schemeClr val="lt1"/>
          </a:fontRef>
        </p:style>
        <p:txBody>
          <a:bodyPr spcFirstLastPara="0" vert="horz" wrap="square" lIns="489426" tIns="26670" rIns="542767" bIns="26671" numCol="1" spcCol="1270" anchor="ctr" anchorCtr="0">
            <a:noAutofit/>
          </a:bodyPr>
          <a:lstStyle/>
          <a:p>
            <a:pPr lvl="0" algn="ctr"/>
            <a:r>
              <a:rPr lang="ar-MA" sz="1600" dirty="0" smtClean="0"/>
              <a:t>تحديد الحاجيات من المعطيات،</a:t>
            </a:r>
            <a:r>
              <a:rPr lang="fr-FR" sz="1600" dirty="0" smtClean="0"/>
              <a:t> </a:t>
            </a:r>
            <a:r>
              <a:rPr lang="ar-MA" sz="1600" dirty="0" smtClean="0"/>
              <a:t> الدراسات </a:t>
            </a:r>
            <a:r>
              <a:rPr lang="ar-MA" sz="1600" dirty="0" err="1" smtClean="0"/>
              <a:t>و</a:t>
            </a:r>
            <a:r>
              <a:rPr lang="ar-MA" sz="1600" dirty="0" smtClean="0"/>
              <a:t> تقوية القدرات</a:t>
            </a:r>
            <a:endParaRPr lang="fr-FR" sz="1600" dirty="0"/>
          </a:p>
        </p:txBody>
      </p:sp>
      <p:sp>
        <p:nvSpPr>
          <p:cNvPr id="14" name="Forme libre 13"/>
          <p:cNvSpPr/>
          <p:nvPr/>
        </p:nvSpPr>
        <p:spPr>
          <a:xfrm>
            <a:off x="1920743" y="1342636"/>
            <a:ext cx="2313784" cy="925514"/>
          </a:xfrm>
          <a:custGeom>
            <a:avLst/>
            <a:gdLst>
              <a:gd name="connsiteX0" fmla="*/ 0 w 2313784"/>
              <a:gd name="connsiteY0" fmla="*/ 0 h 925513"/>
              <a:gd name="connsiteX1" fmla="*/ 1851028 w 2313784"/>
              <a:gd name="connsiteY1" fmla="*/ 0 h 925513"/>
              <a:gd name="connsiteX2" fmla="*/ 2313784 w 2313784"/>
              <a:gd name="connsiteY2" fmla="*/ 462757 h 925513"/>
              <a:gd name="connsiteX3" fmla="*/ 1851028 w 2313784"/>
              <a:gd name="connsiteY3" fmla="*/ 925513 h 925513"/>
              <a:gd name="connsiteX4" fmla="*/ 0 w 2313784"/>
              <a:gd name="connsiteY4" fmla="*/ 925513 h 925513"/>
              <a:gd name="connsiteX5" fmla="*/ 462757 w 2313784"/>
              <a:gd name="connsiteY5" fmla="*/ 462757 h 925513"/>
              <a:gd name="connsiteX6" fmla="*/ 0 w 2313784"/>
              <a:gd name="connsiteY6" fmla="*/ 0 h 92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3784" h="925513">
                <a:moveTo>
                  <a:pt x="2313784" y="925512"/>
                </a:moveTo>
                <a:lnTo>
                  <a:pt x="462756" y="925512"/>
                </a:lnTo>
                <a:lnTo>
                  <a:pt x="0" y="462756"/>
                </a:lnTo>
                <a:lnTo>
                  <a:pt x="462756" y="1"/>
                </a:lnTo>
                <a:lnTo>
                  <a:pt x="2313784" y="1"/>
                </a:lnTo>
                <a:lnTo>
                  <a:pt x="1851027" y="462756"/>
                </a:lnTo>
                <a:lnTo>
                  <a:pt x="2313784" y="925512"/>
                </a:lnTo>
                <a:close/>
              </a:path>
            </a:pathLst>
          </a:custGeom>
        </p:spPr>
        <p:style>
          <a:lnRef idx="0">
            <a:schemeClr val="lt1">
              <a:hueOff val="0"/>
              <a:satOff val="0"/>
              <a:lumOff val="0"/>
              <a:alphaOff val="0"/>
            </a:schemeClr>
          </a:lnRef>
          <a:fillRef idx="3">
            <a:schemeClr val="accent2">
              <a:alpha val="90000"/>
              <a:hueOff val="0"/>
              <a:satOff val="0"/>
              <a:lumOff val="0"/>
              <a:alphaOff val="-40000"/>
            </a:schemeClr>
          </a:fillRef>
          <a:effectRef idx="2">
            <a:schemeClr val="accent2">
              <a:alpha val="90000"/>
              <a:hueOff val="0"/>
              <a:satOff val="0"/>
              <a:lumOff val="0"/>
              <a:alphaOff val="-40000"/>
            </a:schemeClr>
          </a:effectRef>
          <a:fontRef idx="minor">
            <a:schemeClr val="lt1"/>
          </a:fontRef>
        </p:style>
        <p:txBody>
          <a:bodyPr spcFirstLastPara="0" vert="horz" wrap="square" lIns="489426" tIns="26671" rIns="542767" bIns="26670" numCol="1" spcCol="1270" anchor="ctr" anchorCtr="0">
            <a:noAutofit/>
          </a:bodyPr>
          <a:lstStyle/>
          <a:p>
            <a:pPr lvl="0" algn="ctr" defTabSz="889000">
              <a:lnSpc>
                <a:spcPct val="90000"/>
              </a:lnSpc>
              <a:spcBef>
                <a:spcPct val="0"/>
              </a:spcBef>
              <a:spcAft>
                <a:spcPct val="35000"/>
              </a:spcAft>
            </a:pPr>
            <a:r>
              <a:rPr lang="ar-SA" sz="2000" kern="1200" dirty="0" smtClean="0"/>
              <a:t>ورشة تقديم قاعدة المعطيات</a:t>
            </a:r>
            <a:endParaRPr lang="fr-FR" sz="2000" kern="1200" dirty="0"/>
          </a:p>
        </p:txBody>
      </p:sp>
      <p:sp>
        <p:nvSpPr>
          <p:cNvPr id="16" name="Forme libre 15"/>
          <p:cNvSpPr/>
          <p:nvPr/>
        </p:nvSpPr>
        <p:spPr>
          <a:xfrm>
            <a:off x="1574646" y="2751965"/>
            <a:ext cx="2427480" cy="970992"/>
          </a:xfrm>
          <a:custGeom>
            <a:avLst/>
            <a:gdLst>
              <a:gd name="connsiteX0" fmla="*/ 0 w 2427480"/>
              <a:gd name="connsiteY0" fmla="*/ 0 h 970992"/>
              <a:gd name="connsiteX1" fmla="*/ 1941984 w 2427480"/>
              <a:gd name="connsiteY1" fmla="*/ 0 h 970992"/>
              <a:gd name="connsiteX2" fmla="*/ 2427480 w 2427480"/>
              <a:gd name="connsiteY2" fmla="*/ 485496 h 970992"/>
              <a:gd name="connsiteX3" fmla="*/ 1941984 w 2427480"/>
              <a:gd name="connsiteY3" fmla="*/ 970992 h 970992"/>
              <a:gd name="connsiteX4" fmla="*/ 0 w 2427480"/>
              <a:gd name="connsiteY4" fmla="*/ 970992 h 970992"/>
              <a:gd name="connsiteX5" fmla="*/ 485496 w 2427480"/>
              <a:gd name="connsiteY5" fmla="*/ 485496 h 970992"/>
              <a:gd name="connsiteX6" fmla="*/ 0 w 2427480"/>
              <a:gd name="connsiteY6" fmla="*/ 0 h 97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7480" h="970992">
                <a:moveTo>
                  <a:pt x="0" y="0"/>
                </a:moveTo>
                <a:lnTo>
                  <a:pt x="1941984" y="0"/>
                </a:lnTo>
                <a:lnTo>
                  <a:pt x="2427480" y="485496"/>
                </a:lnTo>
                <a:lnTo>
                  <a:pt x="1941984" y="970992"/>
                </a:lnTo>
                <a:lnTo>
                  <a:pt x="0" y="970992"/>
                </a:lnTo>
                <a:lnTo>
                  <a:pt x="485496" y="485496"/>
                </a:lnTo>
                <a:lnTo>
                  <a:pt x="0" y="0"/>
                </a:lnTo>
                <a:close/>
              </a:path>
            </a:pathLst>
          </a:custGeom>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txBody>
          <a:bodyPr spcFirstLastPara="0" vert="horz" wrap="square" lIns="541503" tIns="18669" rIns="504165" bIns="18669" numCol="1" spcCol="1270" anchor="ctr" anchorCtr="0">
            <a:noAutofit/>
          </a:bodyPr>
          <a:lstStyle/>
          <a:p>
            <a:pPr lvl="0" algn="ctr" defTabSz="622300">
              <a:lnSpc>
                <a:spcPct val="90000"/>
              </a:lnSpc>
              <a:spcBef>
                <a:spcPct val="0"/>
              </a:spcBef>
              <a:spcAft>
                <a:spcPct val="35000"/>
              </a:spcAft>
            </a:pPr>
            <a:r>
              <a:rPr lang="fr-FR" sz="1400" kern="1200" smtClean="0"/>
              <a:t>ODD</a:t>
            </a:r>
            <a:endParaRPr lang="fr-FR" sz="1400" kern="1200" dirty="0"/>
          </a:p>
        </p:txBody>
      </p:sp>
      <p:sp>
        <p:nvSpPr>
          <p:cNvPr id="17" name="Forme libre 16"/>
          <p:cNvSpPr/>
          <p:nvPr/>
        </p:nvSpPr>
        <p:spPr>
          <a:xfrm>
            <a:off x="3759379" y="2751965"/>
            <a:ext cx="2427480" cy="970992"/>
          </a:xfrm>
          <a:custGeom>
            <a:avLst/>
            <a:gdLst>
              <a:gd name="connsiteX0" fmla="*/ 0 w 2427480"/>
              <a:gd name="connsiteY0" fmla="*/ 0 h 970992"/>
              <a:gd name="connsiteX1" fmla="*/ 1941984 w 2427480"/>
              <a:gd name="connsiteY1" fmla="*/ 0 h 970992"/>
              <a:gd name="connsiteX2" fmla="*/ 2427480 w 2427480"/>
              <a:gd name="connsiteY2" fmla="*/ 485496 h 970992"/>
              <a:gd name="connsiteX3" fmla="*/ 1941984 w 2427480"/>
              <a:gd name="connsiteY3" fmla="*/ 970992 h 970992"/>
              <a:gd name="connsiteX4" fmla="*/ 0 w 2427480"/>
              <a:gd name="connsiteY4" fmla="*/ 970992 h 970992"/>
              <a:gd name="connsiteX5" fmla="*/ 485496 w 2427480"/>
              <a:gd name="connsiteY5" fmla="*/ 485496 h 970992"/>
              <a:gd name="connsiteX6" fmla="*/ 0 w 2427480"/>
              <a:gd name="connsiteY6" fmla="*/ 0 h 97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7480" h="970992">
                <a:moveTo>
                  <a:pt x="0" y="0"/>
                </a:moveTo>
                <a:lnTo>
                  <a:pt x="1941984" y="0"/>
                </a:lnTo>
                <a:lnTo>
                  <a:pt x="2427480" y="485496"/>
                </a:lnTo>
                <a:lnTo>
                  <a:pt x="1941984" y="970992"/>
                </a:lnTo>
                <a:lnTo>
                  <a:pt x="0" y="970992"/>
                </a:lnTo>
                <a:lnTo>
                  <a:pt x="485496" y="485496"/>
                </a:lnTo>
                <a:lnTo>
                  <a:pt x="0" y="0"/>
                </a:lnTo>
                <a:close/>
              </a:path>
            </a:pathLst>
          </a:custGeom>
        </p:spPr>
        <p:style>
          <a:lnRef idx="0">
            <a:schemeClr val="lt1">
              <a:hueOff val="0"/>
              <a:satOff val="0"/>
              <a:lumOff val="0"/>
              <a:alphaOff val="0"/>
            </a:schemeClr>
          </a:lnRef>
          <a:fillRef idx="3">
            <a:schemeClr val="accent2">
              <a:shade val="50000"/>
              <a:hueOff val="-295587"/>
              <a:satOff val="3892"/>
              <a:lumOff val="23309"/>
              <a:alphaOff val="0"/>
            </a:schemeClr>
          </a:fillRef>
          <a:effectRef idx="2">
            <a:schemeClr val="accent2">
              <a:shade val="50000"/>
              <a:hueOff val="-295587"/>
              <a:satOff val="3892"/>
              <a:lumOff val="23309"/>
              <a:alphaOff val="0"/>
            </a:schemeClr>
          </a:effectRef>
          <a:fontRef idx="minor">
            <a:schemeClr val="lt1"/>
          </a:fontRef>
        </p:style>
        <p:txBody>
          <a:bodyPr spcFirstLastPara="0" vert="horz" wrap="square" lIns="541503" tIns="18669" rIns="504165" bIns="18669" numCol="1" spcCol="1270" anchor="ctr" anchorCtr="0">
            <a:noAutofit/>
          </a:bodyPr>
          <a:lstStyle/>
          <a:p>
            <a:pPr lvl="0" algn="ctr" defTabSz="622300">
              <a:lnSpc>
                <a:spcPct val="90000"/>
              </a:lnSpc>
              <a:spcBef>
                <a:spcPct val="0"/>
              </a:spcBef>
              <a:spcAft>
                <a:spcPct val="35000"/>
              </a:spcAft>
            </a:pPr>
            <a:r>
              <a:rPr lang="fr-FR" sz="1400" kern="1200" dirty="0" smtClean="0"/>
              <a:t>Jeunes et Dividende Démographique</a:t>
            </a:r>
            <a:endParaRPr lang="fr-FR" sz="1400" kern="1200" dirty="0"/>
          </a:p>
        </p:txBody>
      </p:sp>
      <p:sp>
        <p:nvSpPr>
          <p:cNvPr id="18" name="Forme libre 17"/>
          <p:cNvSpPr/>
          <p:nvPr/>
        </p:nvSpPr>
        <p:spPr>
          <a:xfrm>
            <a:off x="5944111" y="2751965"/>
            <a:ext cx="2427480" cy="970992"/>
          </a:xfrm>
          <a:custGeom>
            <a:avLst/>
            <a:gdLst>
              <a:gd name="connsiteX0" fmla="*/ 0 w 2427480"/>
              <a:gd name="connsiteY0" fmla="*/ 0 h 970992"/>
              <a:gd name="connsiteX1" fmla="*/ 1941984 w 2427480"/>
              <a:gd name="connsiteY1" fmla="*/ 0 h 970992"/>
              <a:gd name="connsiteX2" fmla="*/ 2427480 w 2427480"/>
              <a:gd name="connsiteY2" fmla="*/ 485496 h 970992"/>
              <a:gd name="connsiteX3" fmla="*/ 1941984 w 2427480"/>
              <a:gd name="connsiteY3" fmla="*/ 970992 h 970992"/>
              <a:gd name="connsiteX4" fmla="*/ 0 w 2427480"/>
              <a:gd name="connsiteY4" fmla="*/ 970992 h 970992"/>
              <a:gd name="connsiteX5" fmla="*/ 485496 w 2427480"/>
              <a:gd name="connsiteY5" fmla="*/ 485496 h 970992"/>
              <a:gd name="connsiteX6" fmla="*/ 0 w 2427480"/>
              <a:gd name="connsiteY6" fmla="*/ 0 h 97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7480" h="970992">
                <a:moveTo>
                  <a:pt x="0" y="0"/>
                </a:moveTo>
                <a:lnTo>
                  <a:pt x="1941984" y="0"/>
                </a:lnTo>
                <a:lnTo>
                  <a:pt x="2427480" y="485496"/>
                </a:lnTo>
                <a:lnTo>
                  <a:pt x="1941984" y="970992"/>
                </a:lnTo>
                <a:lnTo>
                  <a:pt x="0" y="970992"/>
                </a:lnTo>
                <a:lnTo>
                  <a:pt x="485496" y="485496"/>
                </a:lnTo>
                <a:lnTo>
                  <a:pt x="0" y="0"/>
                </a:lnTo>
                <a:close/>
              </a:path>
            </a:pathLst>
          </a:custGeom>
          <a:solidFill>
            <a:schemeClr val="accent2">
              <a:lumMod val="75000"/>
            </a:schemeClr>
          </a:solidFill>
        </p:spPr>
        <p:style>
          <a:lnRef idx="0">
            <a:schemeClr val="lt1">
              <a:hueOff val="0"/>
              <a:satOff val="0"/>
              <a:lumOff val="0"/>
              <a:alphaOff val="0"/>
            </a:schemeClr>
          </a:lnRef>
          <a:fillRef idx="3">
            <a:schemeClr val="accent2">
              <a:shade val="50000"/>
              <a:hueOff val="-591173"/>
              <a:satOff val="7783"/>
              <a:lumOff val="46617"/>
              <a:alphaOff val="0"/>
            </a:schemeClr>
          </a:fillRef>
          <a:effectRef idx="2">
            <a:schemeClr val="accent2">
              <a:shade val="50000"/>
              <a:hueOff val="-591173"/>
              <a:satOff val="7783"/>
              <a:lumOff val="46617"/>
              <a:alphaOff val="0"/>
            </a:schemeClr>
          </a:effectRef>
          <a:fontRef idx="minor">
            <a:schemeClr val="lt1"/>
          </a:fontRef>
        </p:style>
        <p:txBody>
          <a:bodyPr spcFirstLastPara="0" vert="horz" wrap="square" lIns="541503" tIns="18669" rIns="504165" bIns="18669" numCol="1" spcCol="1270" anchor="ctr" anchorCtr="0">
            <a:noAutofit/>
          </a:bodyPr>
          <a:lstStyle/>
          <a:p>
            <a:pPr lvl="0" algn="ctr" defTabSz="622300">
              <a:lnSpc>
                <a:spcPct val="90000"/>
              </a:lnSpc>
              <a:spcBef>
                <a:spcPct val="0"/>
              </a:spcBef>
              <a:spcAft>
                <a:spcPct val="35000"/>
              </a:spcAft>
            </a:pPr>
            <a:r>
              <a:rPr lang="fr-FR" sz="1400" kern="1200" dirty="0" smtClean="0"/>
              <a:t>Besoins en informations Statistique et Etudes</a:t>
            </a:r>
            <a:endParaRPr lang="fr-FR" sz="1400" kern="1200" dirty="0"/>
          </a:p>
        </p:txBody>
      </p:sp>
      <p:sp>
        <p:nvSpPr>
          <p:cNvPr id="19" name="Forme libre 18"/>
          <p:cNvSpPr/>
          <p:nvPr/>
        </p:nvSpPr>
        <p:spPr>
          <a:xfrm>
            <a:off x="8128844" y="2751965"/>
            <a:ext cx="2427480" cy="970992"/>
          </a:xfrm>
          <a:custGeom>
            <a:avLst/>
            <a:gdLst>
              <a:gd name="connsiteX0" fmla="*/ 0 w 2427480"/>
              <a:gd name="connsiteY0" fmla="*/ 0 h 970992"/>
              <a:gd name="connsiteX1" fmla="*/ 1941984 w 2427480"/>
              <a:gd name="connsiteY1" fmla="*/ 0 h 970992"/>
              <a:gd name="connsiteX2" fmla="*/ 2427480 w 2427480"/>
              <a:gd name="connsiteY2" fmla="*/ 485496 h 970992"/>
              <a:gd name="connsiteX3" fmla="*/ 1941984 w 2427480"/>
              <a:gd name="connsiteY3" fmla="*/ 970992 h 970992"/>
              <a:gd name="connsiteX4" fmla="*/ 0 w 2427480"/>
              <a:gd name="connsiteY4" fmla="*/ 970992 h 970992"/>
              <a:gd name="connsiteX5" fmla="*/ 485496 w 2427480"/>
              <a:gd name="connsiteY5" fmla="*/ 485496 h 970992"/>
              <a:gd name="connsiteX6" fmla="*/ 0 w 2427480"/>
              <a:gd name="connsiteY6" fmla="*/ 0 h 97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7480" h="970992">
                <a:moveTo>
                  <a:pt x="0" y="0"/>
                </a:moveTo>
                <a:lnTo>
                  <a:pt x="1941984" y="0"/>
                </a:lnTo>
                <a:lnTo>
                  <a:pt x="2427480" y="485496"/>
                </a:lnTo>
                <a:lnTo>
                  <a:pt x="1941984" y="970992"/>
                </a:lnTo>
                <a:lnTo>
                  <a:pt x="0" y="970992"/>
                </a:lnTo>
                <a:lnTo>
                  <a:pt x="485496" y="485496"/>
                </a:lnTo>
                <a:lnTo>
                  <a:pt x="0" y="0"/>
                </a:lnTo>
                <a:close/>
              </a:path>
            </a:pathLst>
          </a:custGeom>
        </p:spPr>
        <p:style>
          <a:lnRef idx="0">
            <a:schemeClr val="lt1">
              <a:hueOff val="0"/>
              <a:satOff val="0"/>
              <a:lumOff val="0"/>
              <a:alphaOff val="0"/>
            </a:schemeClr>
          </a:lnRef>
          <a:fillRef idx="3">
            <a:schemeClr val="accent2">
              <a:shade val="50000"/>
              <a:hueOff val="-295587"/>
              <a:satOff val="3892"/>
              <a:lumOff val="23309"/>
              <a:alphaOff val="0"/>
            </a:schemeClr>
          </a:fillRef>
          <a:effectRef idx="2">
            <a:schemeClr val="accent2">
              <a:shade val="50000"/>
              <a:hueOff val="-295587"/>
              <a:satOff val="3892"/>
              <a:lumOff val="23309"/>
              <a:alphaOff val="0"/>
            </a:schemeClr>
          </a:effectRef>
          <a:fontRef idx="minor">
            <a:schemeClr val="lt1"/>
          </a:fontRef>
        </p:style>
        <p:txBody>
          <a:bodyPr spcFirstLastPara="0" vert="horz" wrap="square" lIns="541503" tIns="18669" rIns="504165" bIns="18669" numCol="1" spcCol="1270" anchor="ctr" anchorCtr="0">
            <a:noAutofit/>
          </a:bodyPr>
          <a:lstStyle/>
          <a:p>
            <a:pPr lvl="0" algn="ctr" defTabSz="622300">
              <a:lnSpc>
                <a:spcPct val="90000"/>
              </a:lnSpc>
              <a:spcBef>
                <a:spcPct val="0"/>
              </a:spcBef>
              <a:spcAft>
                <a:spcPct val="35000"/>
              </a:spcAft>
            </a:pPr>
            <a:r>
              <a:rPr lang="fr-FR" sz="1400" kern="1200" smtClean="0"/>
              <a:t>Présentation de la BDS-Tanger</a:t>
            </a:r>
            <a:endParaRPr lang="fr-FR" sz="1400" kern="1200" dirty="0"/>
          </a:p>
        </p:txBody>
      </p:sp>
      <p:sp>
        <p:nvSpPr>
          <p:cNvPr id="10" name="Titre 5"/>
          <p:cNvSpPr txBox="1">
            <a:spLocks/>
          </p:cNvSpPr>
          <p:nvPr/>
        </p:nvSpPr>
        <p:spPr bwMode="auto">
          <a:xfrm>
            <a:off x="1811285" y="180412"/>
            <a:ext cx="2952328" cy="7114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7B003B"/>
                </a:solidFill>
                <a:latin typeface="+mj-lt"/>
                <a:ea typeface="+mj-ea"/>
                <a:cs typeface="+mj-cs"/>
              </a:defRPr>
            </a:lvl1pPr>
            <a:lvl2pPr algn="ctr" rtl="0" eaLnBrk="0" fontAlgn="base" hangingPunct="0">
              <a:spcBef>
                <a:spcPct val="0"/>
              </a:spcBef>
              <a:spcAft>
                <a:spcPct val="0"/>
              </a:spcAft>
              <a:defRPr sz="4000" b="1">
                <a:solidFill>
                  <a:srgbClr val="7B003B"/>
                </a:solidFill>
                <a:latin typeface="Edwardian Script ITC" pitchFamily="66" charset="0"/>
              </a:defRPr>
            </a:lvl2pPr>
            <a:lvl3pPr algn="ctr" rtl="0" eaLnBrk="0" fontAlgn="base" hangingPunct="0">
              <a:spcBef>
                <a:spcPct val="0"/>
              </a:spcBef>
              <a:spcAft>
                <a:spcPct val="0"/>
              </a:spcAft>
              <a:defRPr sz="4000" b="1">
                <a:solidFill>
                  <a:srgbClr val="7B003B"/>
                </a:solidFill>
                <a:latin typeface="Edwardian Script ITC" pitchFamily="66" charset="0"/>
              </a:defRPr>
            </a:lvl3pPr>
            <a:lvl4pPr algn="ctr" rtl="0" eaLnBrk="0" fontAlgn="base" hangingPunct="0">
              <a:spcBef>
                <a:spcPct val="0"/>
              </a:spcBef>
              <a:spcAft>
                <a:spcPct val="0"/>
              </a:spcAft>
              <a:defRPr sz="4000" b="1">
                <a:solidFill>
                  <a:srgbClr val="7B003B"/>
                </a:solidFill>
                <a:latin typeface="Edwardian Script ITC" pitchFamily="66" charset="0"/>
              </a:defRPr>
            </a:lvl4pPr>
            <a:lvl5pPr algn="ctr" rtl="0" eaLnBrk="0" fontAlgn="base" hangingPunct="0">
              <a:spcBef>
                <a:spcPct val="0"/>
              </a:spcBef>
              <a:spcAft>
                <a:spcPct val="0"/>
              </a:spcAft>
              <a:defRPr sz="4000" b="1">
                <a:solidFill>
                  <a:srgbClr val="7B003B"/>
                </a:solidFill>
                <a:latin typeface="Edwardian Script ITC" pitchFamily="66" charset="0"/>
              </a:defRPr>
            </a:lvl5pPr>
            <a:lvl6pPr marL="457200" algn="ctr" rtl="0" fontAlgn="base">
              <a:spcBef>
                <a:spcPct val="0"/>
              </a:spcBef>
              <a:spcAft>
                <a:spcPct val="0"/>
              </a:spcAft>
              <a:defRPr sz="4000" b="1">
                <a:solidFill>
                  <a:srgbClr val="7B003B"/>
                </a:solidFill>
                <a:latin typeface="Edwardian Script ITC" pitchFamily="66" charset="0"/>
              </a:defRPr>
            </a:lvl6pPr>
            <a:lvl7pPr marL="914400" algn="ctr" rtl="0" fontAlgn="base">
              <a:spcBef>
                <a:spcPct val="0"/>
              </a:spcBef>
              <a:spcAft>
                <a:spcPct val="0"/>
              </a:spcAft>
              <a:defRPr sz="4000" b="1">
                <a:solidFill>
                  <a:srgbClr val="7B003B"/>
                </a:solidFill>
                <a:latin typeface="Edwardian Script ITC" pitchFamily="66" charset="0"/>
              </a:defRPr>
            </a:lvl7pPr>
            <a:lvl8pPr marL="1371600" algn="ctr" rtl="0" fontAlgn="base">
              <a:spcBef>
                <a:spcPct val="0"/>
              </a:spcBef>
              <a:spcAft>
                <a:spcPct val="0"/>
              </a:spcAft>
              <a:defRPr sz="4000" b="1">
                <a:solidFill>
                  <a:srgbClr val="7B003B"/>
                </a:solidFill>
                <a:latin typeface="Edwardian Script ITC" pitchFamily="66" charset="0"/>
              </a:defRPr>
            </a:lvl8pPr>
            <a:lvl9pPr marL="1828800" algn="ctr" rtl="0" fontAlgn="base">
              <a:spcBef>
                <a:spcPct val="0"/>
              </a:spcBef>
              <a:spcAft>
                <a:spcPct val="0"/>
              </a:spcAft>
              <a:defRPr sz="4000" b="1">
                <a:solidFill>
                  <a:srgbClr val="7B003B"/>
                </a:solidFill>
                <a:latin typeface="Edwardian Script ITC" pitchFamily="66" charset="0"/>
              </a:defRPr>
            </a:lvl9pPr>
          </a:lstStyle>
          <a:p>
            <a:pPr marL="342900" indent="-342900" rtl="1">
              <a:spcBef>
                <a:spcPts val="600"/>
              </a:spcBef>
              <a:spcAft>
                <a:spcPts val="1200"/>
              </a:spcAft>
            </a:pPr>
            <a:r>
              <a:rPr lang="fr-FR" sz="2000" kern="0" dirty="0">
                <a:latin typeface="Tahoma" panose="020B0604030504040204" pitchFamily="34" charset="0"/>
                <a:ea typeface="Tahoma" panose="020B0604030504040204" pitchFamily="34" charset="0"/>
                <a:cs typeface="Tahoma" panose="020B0604030504040204" pitchFamily="34" charset="0"/>
              </a:rPr>
              <a:t>Contexte général</a:t>
            </a:r>
            <a:endParaRPr lang="fr-FR" sz="4400" kern="0" dirty="0">
              <a:latin typeface="Tahoma" panose="020B0604030504040204" pitchFamily="34" charset="0"/>
              <a:ea typeface="Tahoma" panose="020B0604030504040204" pitchFamily="34" charset="0"/>
              <a:cs typeface="Tahoma" panose="020B0604030504040204" pitchFamily="34" charset="0"/>
            </a:endParaRPr>
          </a:p>
        </p:txBody>
      </p:sp>
      <p:sp>
        <p:nvSpPr>
          <p:cNvPr id="11" name="Sous-titre 2"/>
          <p:cNvSpPr txBox="1">
            <a:spLocks/>
          </p:cNvSpPr>
          <p:nvPr/>
        </p:nvSpPr>
        <p:spPr bwMode="auto">
          <a:xfrm>
            <a:off x="1721768" y="6513514"/>
            <a:ext cx="8748464" cy="344487"/>
          </a:xfrm>
          <a:prstGeom prst="rect">
            <a:avLst/>
          </a:prstGeom>
          <a:solidFill>
            <a:srgbClr val="CC660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7B003B"/>
              </a:buClr>
              <a:buSzPct val="120000"/>
              <a:buBlip>
                <a:blip r:embed="rId4"/>
              </a:buBlip>
              <a:defRPr sz="2400">
                <a:solidFill>
                  <a:schemeClr val="bg2"/>
                </a:solidFill>
                <a:latin typeface="+mn-lt"/>
                <a:ea typeface="+mn-ea"/>
                <a:cs typeface="+mn-cs"/>
              </a:defRPr>
            </a:lvl1pPr>
            <a:lvl2pPr marL="742950" indent="-285750" algn="l" rtl="0" eaLnBrk="0" fontAlgn="base" hangingPunct="0">
              <a:spcBef>
                <a:spcPct val="20000"/>
              </a:spcBef>
              <a:spcAft>
                <a:spcPct val="0"/>
              </a:spcAft>
              <a:buClr>
                <a:srgbClr val="F18E00"/>
              </a:buClr>
              <a:buSzPct val="120000"/>
              <a:buFont typeface="Arial" charset="0"/>
              <a:buBlip>
                <a:blip r:embed="rId5"/>
              </a:buBlip>
              <a:defRPr sz="2000">
                <a:solidFill>
                  <a:schemeClr val="bg2"/>
                </a:solidFill>
                <a:latin typeface="+mn-lt"/>
              </a:defRPr>
            </a:lvl2pPr>
            <a:lvl3pPr marL="1143000" indent="-228600" algn="l" rtl="0" eaLnBrk="0" fontAlgn="base" hangingPunct="0">
              <a:spcBef>
                <a:spcPct val="20000"/>
              </a:spcBef>
              <a:spcAft>
                <a:spcPct val="0"/>
              </a:spcAft>
              <a:buClr>
                <a:schemeClr val="bg2"/>
              </a:buClr>
              <a:buSzPct val="120000"/>
              <a:buBlip>
                <a:blip r:embed="rId6"/>
              </a:buBlip>
              <a:defRPr sz="1600">
                <a:solidFill>
                  <a:schemeClr val="bg2"/>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gn="ctr">
              <a:buNone/>
            </a:pPr>
            <a:r>
              <a:rPr lang="fr-FR" sz="1800" kern="0">
                <a:solidFill>
                  <a:schemeClr val="bg1"/>
                </a:solidFill>
              </a:rPr>
              <a:t>www.hcp.ma/region-tanger</a:t>
            </a:r>
            <a:endParaRPr lang="fr-FR" sz="1800" kern="0" dirty="0">
              <a:solidFill>
                <a:schemeClr val="bg1"/>
              </a:solidFill>
            </a:endParaRPr>
          </a:p>
        </p:txBody>
      </p:sp>
      <p:sp>
        <p:nvSpPr>
          <p:cNvPr id="12" name="Titre 5"/>
          <p:cNvSpPr txBox="1">
            <a:spLocks/>
          </p:cNvSpPr>
          <p:nvPr/>
        </p:nvSpPr>
        <p:spPr>
          <a:xfrm>
            <a:off x="8139769" y="212717"/>
            <a:ext cx="2160414" cy="7114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r" rtl="1">
              <a:spcBef>
                <a:spcPts val="600"/>
              </a:spcBef>
              <a:spcAft>
                <a:spcPts val="1200"/>
              </a:spcAft>
            </a:pPr>
            <a:r>
              <a:rPr lang="ar-MA" sz="2000" b="1" dirty="0" smtClean="0">
                <a:solidFill>
                  <a:srgbClr val="CC6600"/>
                </a:solidFill>
                <a:latin typeface="Tahoma" panose="020B0604030504040204" pitchFamily="34" charset="0"/>
                <a:ea typeface="Tahoma" panose="020B0604030504040204" pitchFamily="34" charset="0"/>
                <a:cs typeface="Tahoma" panose="020B0604030504040204" pitchFamily="34" charset="0"/>
              </a:rPr>
              <a:t>السياق العام</a:t>
            </a:r>
            <a:endParaRPr lang="fr-FR" b="1" dirty="0">
              <a:solidFill>
                <a:srgbClr val="CC6600"/>
              </a:solidFill>
              <a:latin typeface="Tahoma" panose="020B0604030504040204" pitchFamily="34" charset="0"/>
              <a:ea typeface="Tahoma" panose="020B0604030504040204" pitchFamily="34" charset="0"/>
              <a:cs typeface="Tahoma" panose="020B0604030504040204" pitchFamily="34" charset="0"/>
            </a:endParaRPr>
          </a:p>
        </p:txBody>
      </p:sp>
      <p:sp>
        <p:nvSpPr>
          <p:cNvPr id="20" name="ZoneTexte 19"/>
          <p:cNvSpPr txBox="1"/>
          <p:nvPr/>
        </p:nvSpPr>
        <p:spPr>
          <a:xfrm>
            <a:off x="2005264" y="4051512"/>
            <a:ext cx="7572428" cy="461665"/>
          </a:xfrm>
          <a:prstGeom prst="rect">
            <a:avLst/>
          </a:prstGeom>
          <a:solidFill>
            <a:schemeClr val="bg1"/>
          </a:solidFill>
          <a:ln>
            <a:solidFill>
              <a:srgbClr val="C00000"/>
            </a:solidFill>
          </a:ln>
        </p:spPr>
        <p:txBody>
          <a:bodyPr wrap="square" rtlCol="0">
            <a:spAutoFit/>
          </a:bodyPr>
          <a:lstStyle/>
          <a:p>
            <a:pPr algn="ctr"/>
            <a:r>
              <a:rPr lang="fr-FR" sz="2400" b="1" dirty="0" smtClean="0">
                <a:solidFill>
                  <a:srgbClr val="C00000"/>
                </a:solidFill>
              </a:rPr>
              <a:t>Le 03 Décembre 2019 : Mise en ligne de la BDSR</a:t>
            </a:r>
            <a:endParaRPr lang="fr-FR" sz="2400" b="1" dirty="0">
              <a:solidFill>
                <a:srgbClr val="C00000"/>
              </a:solidFill>
            </a:endParaRPr>
          </a:p>
        </p:txBody>
      </p:sp>
      <p:sp>
        <p:nvSpPr>
          <p:cNvPr id="21" name="Flèche courbée vers la droite 20"/>
          <p:cNvSpPr/>
          <p:nvPr/>
        </p:nvSpPr>
        <p:spPr>
          <a:xfrm>
            <a:off x="630590" y="2265298"/>
            <a:ext cx="785818" cy="2072034"/>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solidFill>
                <a:schemeClr val="tx1"/>
              </a:solidFill>
            </a:endParaRPr>
          </a:p>
        </p:txBody>
      </p:sp>
      <p:sp>
        <p:nvSpPr>
          <p:cNvPr id="23" name="Espace réservé du contenu 2"/>
          <p:cNvSpPr txBox="1">
            <a:spLocks/>
          </p:cNvSpPr>
          <p:nvPr/>
        </p:nvSpPr>
        <p:spPr bwMode="auto">
          <a:xfrm>
            <a:off x="0" y="4870523"/>
            <a:ext cx="6400801" cy="15707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7B003B"/>
              </a:buClr>
              <a:buSzPct val="120000"/>
              <a:buBlip>
                <a:blip r:embed="rId4"/>
              </a:buBlip>
              <a:defRPr sz="2400">
                <a:solidFill>
                  <a:schemeClr val="bg2"/>
                </a:solidFill>
                <a:latin typeface="+mn-lt"/>
                <a:ea typeface="+mn-ea"/>
                <a:cs typeface="+mn-cs"/>
              </a:defRPr>
            </a:lvl1pPr>
            <a:lvl2pPr marL="742950" indent="-285750" algn="l" rtl="0" eaLnBrk="0" fontAlgn="base" hangingPunct="0">
              <a:spcBef>
                <a:spcPct val="20000"/>
              </a:spcBef>
              <a:spcAft>
                <a:spcPct val="0"/>
              </a:spcAft>
              <a:buClr>
                <a:srgbClr val="F18E00"/>
              </a:buClr>
              <a:buSzPct val="120000"/>
              <a:buFont typeface="Arial" charset="0"/>
              <a:buBlip>
                <a:blip r:embed="rId5"/>
              </a:buBlip>
              <a:defRPr sz="2000">
                <a:solidFill>
                  <a:schemeClr val="bg2"/>
                </a:solidFill>
                <a:latin typeface="+mn-lt"/>
              </a:defRPr>
            </a:lvl2pPr>
            <a:lvl3pPr marL="1143000" indent="-228600" algn="l" rtl="0" eaLnBrk="0" fontAlgn="base" hangingPunct="0">
              <a:spcBef>
                <a:spcPct val="20000"/>
              </a:spcBef>
              <a:spcAft>
                <a:spcPct val="0"/>
              </a:spcAft>
              <a:buClr>
                <a:schemeClr val="bg2"/>
              </a:buClr>
              <a:buSzPct val="120000"/>
              <a:buBlip>
                <a:blip r:embed="rId6"/>
              </a:buBlip>
              <a:defRPr sz="1600">
                <a:solidFill>
                  <a:schemeClr val="bg2"/>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gn="ctr">
              <a:lnSpc>
                <a:spcPct val="150000"/>
              </a:lnSpc>
              <a:buFontTx/>
              <a:buNone/>
            </a:pPr>
            <a:r>
              <a:rPr lang="fr-FR" sz="1800" b="1" kern="0" dirty="0">
                <a:solidFill>
                  <a:schemeClr val="tx1"/>
                </a:solidFill>
                <a:latin typeface="Tahoma" panose="020B0604030504040204" pitchFamily="34" charset="0"/>
                <a:ea typeface="Tahoma" panose="020B0604030504040204" pitchFamily="34" charset="0"/>
                <a:cs typeface="Tahoma" panose="020B0604030504040204" pitchFamily="34" charset="0"/>
              </a:rPr>
              <a:t>La </a:t>
            </a:r>
            <a:r>
              <a:rPr lang="fr-FR" sz="1800" b="1" kern="0" dirty="0" err="1">
                <a:solidFill>
                  <a:srgbClr val="CC6600"/>
                </a:solidFill>
                <a:latin typeface="Tahoma" panose="020B0604030504040204" pitchFamily="34" charset="0"/>
                <a:ea typeface="Tahoma" panose="020B0604030504040204" pitchFamily="34" charset="0"/>
                <a:cs typeface="Tahoma" panose="020B0604030504040204" pitchFamily="34" charset="0"/>
              </a:rPr>
              <a:t>CoRéCoS</a:t>
            </a:r>
            <a:r>
              <a:rPr lang="fr-FR" sz="1800" b="1" kern="0" dirty="0">
                <a:solidFill>
                  <a:schemeClr val="tx1"/>
                </a:solidFill>
                <a:latin typeface="Tahoma" panose="020B0604030504040204" pitchFamily="34" charset="0"/>
                <a:ea typeface="Tahoma" panose="020B0604030504040204" pitchFamily="34" charset="0"/>
                <a:cs typeface="Tahoma" panose="020B0604030504040204" pitchFamily="34" charset="0"/>
              </a:rPr>
              <a:t> a été instauré suite à l’organisation de plusieurs </a:t>
            </a:r>
            <a:r>
              <a:rPr lang="fr-FR" sz="1800" b="1" kern="0" dirty="0" smtClean="0">
                <a:solidFill>
                  <a:schemeClr val="tx1"/>
                </a:solidFill>
                <a:latin typeface="Tahoma" panose="020B0604030504040204" pitchFamily="34" charset="0"/>
                <a:ea typeface="Tahoma" panose="020B0604030504040204" pitchFamily="34" charset="0"/>
                <a:cs typeface="Tahoma" panose="020B0604030504040204" pitchFamily="34" charset="0"/>
              </a:rPr>
              <a:t>ateliers de </a:t>
            </a:r>
            <a:r>
              <a:rPr lang="fr-FR" sz="1800" b="1" kern="0" dirty="0">
                <a:solidFill>
                  <a:schemeClr val="tx1"/>
                </a:solidFill>
                <a:latin typeface="Tahoma" panose="020B0604030504040204" pitchFamily="34" charset="0"/>
                <a:ea typeface="Tahoma" panose="020B0604030504040204" pitchFamily="34" charset="0"/>
                <a:cs typeface="Tahoma" panose="020B0604030504040204" pitchFamily="34" charset="0"/>
              </a:rPr>
              <a:t>travail organisés par la </a:t>
            </a:r>
            <a:r>
              <a:rPr lang="fr-FR" sz="1800" b="1" kern="0" dirty="0" smtClean="0">
                <a:solidFill>
                  <a:schemeClr val="tx1"/>
                </a:solidFill>
                <a:latin typeface="Tahoma" panose="020B0604030504040204" pitchFamily="34" charset="0"/>
                <a:ea typeface="Tahoma" panose="020B0604030504040204" pitchFamily="34" charset="0"/>
                <a:cs typeface="Tahoma" panose="020B0604030504040204" pitchFamily="34" charset="0"/>
              </a:rPr>
              <a:t>DRRTA du HCP, </a:t>
            </a:r>
            <a:r>
              <a:rPr lang="fr-FR" sz="1800" b="1" kern="0" dirty="0">
                <a:solidFill>
                  <a:schemeClr val="tx1"/>
                </a:solidFill>
                <a:latin typeface="Tahoma" panose="020B0604030504040204" pitchFamily="34" charset="0"/>
                <a:ea typeface="Tahoma" panose="020B0604030504040204" pitchFamily="34" charset="0"/>
                <a:cs typeface="Tahoma" panose="020B0604030504040204" pitchFamily="34" charset="0"/>
              </a:rPr>
              <a:t>la </a:t>
            </a:r>
            <a:r>
              <a:rPr lang="fr-FR" sz="1800" b="1" kern="0" dirty="0" smtClean="0">
                <a:solidFill>
                  <a:schemeClr val="tx1"/>
                </a:solidFill>
                <a:latin typeface="Tahoma" panose="020B0604030504040204" pitchFamily="34" charset="0"/>
                <a:ea typeface="Tahoma" panose="020B0604030504040204" pitchFamily="34" charset="0"/>
                <a:cs typeface="Tahoma" panose="020B0604030504040204" pitchFamily="34" charset="0"/>
              </a:rPr>
              <a:t>Wilaya-TTA</a:t>
            </a:r>
            <a:r>
              <a:rPr lang="fr-FR" sz="1800" b="1" kern="0" dirty="0">
                <a:solidFill>
                  <a:schemeClr val="tx1"/>
                </a:solidFill>
                <a:latin typeface="Tahoma" panose="020B0604030504040204" pitchFamily="34" charset="0"/>
                <a:ea typeface="Tahoma" panose="020B0604030504040204" pitchFamily="34" charset="0"/>
                <a:cs typeface="Tahoma" panose="020B0604030504040204" pitchFamily="34" charset="0"/>
              </a:rPr>
              <a:t>, le </a:t>
            </a:r>
            <a:r>
              <a:rPr lang="fr-FR" sz="1800" b="1" kern="0" dirty="0" smtClean="0">
                <a:solidFill>
                  <a:schemeClr val="tx1"/>
                </a:solidFill>
                <a:latin typeface="Tahoma" panose="020B0604030504040204" pitchFamily="34" charset="0"/>
                <a:ea typeface="Tahoma" panose="020B0604030504040204" pitchFamily="34" charset="0"/>
                <a:cs typeface="Tahoma" panose="020B0604030504040204" pitchFamily="34" charset="0"/>
              </a:rPr>
              <a:t>CRTTA et </a:t>
            </a:r>
            <a:r>
              <a:rPr lang="fr-FR" sz="1800" b="1" kern="0" dirty="0">
                <a:solidFill>
                  <a:schemeClr val="tx1"/>
                </a:solidFill>
                <a:latin typeface="Tahoma" panose="020B0604030504040204" pitchFamily="34" charset="0"/>
                <a:ea typeface="Tahoma" panose="020B0604030504040204" pitchFamily="34" charset="0"/>
                <a:cs typeface="Tahoma" panose="020B0604030504040204" pitchFamily="34" charset="0"/>
              </a:rPr>
              <a:t>le FNUAP</a:t>
            </a:r>
            <a:endParaRPr lang="fr-FR" sz="1800" b="1" kern="0" dirty="0">
              <a:latin typeface="Tahoma" panose="020B0604030504040204" pitchFamily="34" charset="0"/>
              <a:ea typeface="Tahoma" panose="020B0604030504040204" pitchFamily="34" charset="0"/>
              <a:cs typeface="Tahoma" panose="020B0604030504040204" pitchFamily="34" charset="0"/>
            </a:endParaRPr>
          </a:p>
        </p:txBody>
      </p:sp>
      <p:sp>
        <p:nvSpPr>
          <p:cNvPr id="24" name="Espace réservé du contenu 2"/>
          <p:cNvSpPr>
            <a:spLocks noGrp="1"/>
          </p:cNvSpPr>
          <p:nvPr>
            <p:ph sz="quarter" idx="1"/>
          </p:nvPr>
        </p:nvSpPr>
        <p:spPr>
          <a:xfrm>
            <a:off x="6632772" y="4867831"/>
            <a:ext cx="5559228" cy="1589613"/>
          </a:xfrm>
        </p:spPr>
        <p:txBody>
          <a:bodyPr>
            <a:normAutofit/>
          </a:bodyPr>
          <a:lstStyle/>
          <a:p>
            <a:pPr algn="just" rtl="1">
              <a:buNone/>
            </a:pPr>
            <a:r>
              <a:rPr lang="ar-MA" sz="2000" b="1" dirty="0"/>
              <a:t>	</a:t>
            </a:r>
            <a:r>
              <a:rPr lang="ar-SA" sz="1800" b="1" dirty="0" smtClean="0">
                <a:latin typeface="Tahoma" panose="020B0604030504040204" pitchFamily="34" charset="0"/>
                <a:ea typeface="Tahoma" panose="020B0604030504040204" pitchFamily="34" charset="0"/>
                <a:cs typeface="Tahoma" panose="020B0604030504040204" pitchFamily="34" charset="0"/>
              </a:rPr>
              <a:t>أحدث</a:t>
            </a:r>
            <a:r>
              <a:rPr lang="ar-MA" sz="1800" b="1" dirty="0" smtClean="0">
                <a:latin typeface="Tahoma" panose="020B0604030504040204" pitchFamily="34" charset="0"/>
                <a:ea typeface="Tahoma" panose="020B0604030504040204" pitchFamily="34" charset="0"/>
                <a:cs typeface="Tahoma" panose="020B0604030504040204" pitchFamily="34" charset="0"/>
              </a:rPr>
              <a:t>ت </a:t>
            </a:r>
            <a:r>
              <a:rPr lang="ar-SA" sz="1800" b="1" dirty="0" smtClean="0">
                <a:solidFill>
                  <a:srgbClr val="7B003B"/>
                </a:solidFill>
                <a:latin typeface="Tahoma" panose="020B0604030504040204" pitchFamily="34" charset="0"/>
                <a:ea typeface="Tahoma" panose="020B0604030504040204" pitchFamily="34" charset="0"/>
                <a:cs typeface="Tahoma" panose="020B0604030504040204" pitchFamily="34" charset="0"/>
              </a:rPr>
              <a:t>اللجنة </a:t>
            </a:r>
            <a:r>
              <a:rPr lang="ar-SA" sz="1800" b="1" dirty="0">
                <a:solidFill>
                  <a:srgbClr val="7B003B"/>
                </a:solidFill>
                <a:latin typeface="Tahoma" panose="020B0604030504040204" pitchFamily="34" charset="0"/>
                <a:ea typeface="Tahoma" panose="020B0604030504040204" pitchFamily="34" charset="0"/>
                <a:cs typeface="Tahoma" panose="020B0604030504040204" pitchFamily="34" charset="0"/>
              </a:rPr>
              <a:t>الجهوية للتنسيق الإحصائي </a:t>
            </a:r>
            <a:r>
              <a:rPr lang="ar-SA" sz="1800" b="1" dirty="0" smtClean="0">
                <a:latin typeface="Tahoma" panose="020B0604030504040204" pitchFamily="34" charset="0"/>
                <a:ea typeface="Tahoma" panose="020B0604030504040204" pitchFamily="34" charset="0"/>
                <a:cs typeface="Tahoma" panose="020B0604030504040204" pitchFamily="34" charset="0"/>
              </a:rPr>
              <a:t>بعد </a:t>
            </a:r>
            <a:r>
              <a:rPr lang="ar-SA" sz="1800" b="1" dirty="0">
                <a:latin typeface="Tahoma" panose="020B0604030504040204" pitchFamily="34" charset="0"/>
                <a:ea typeface="Tahoma" panose="020B0604030504040204" pitchFamily="34" charset="0"/>
                <a:cs typeface="Tahoma" panose="020B0604030504040204" pitchFamily="34" charset="0"/>
              </a:rPr>
              <a:t>سلسلة من </a:t>
            </a:r>
            <a:r>
              <a:rPr lang="ar-SA" sz="1800" b="1" dirty="0" err="1" smtClean="0">
                <a:latin typeface="Tahoma" panose="020B0604030504040204" pitchFamily="34" charset="0"/>
                <a:ea typeface="Tahoma" panose="020B0604030504040204" pitchFamily="34" charset="0"/>
                <a:cs typeface="Tahoma" panose="020B0604030504040204" pitchFamily="34" charset="0"/>
              </a:rPr>
              <a:t>الورشات</a:t>
            </a:r>
            <a:r>
              <a:rPr lang="ar-SA" sz="1800" b="1" dirty="0" smtClean="0">
                <a:latin typeface="Tahoma" panose="020B0604030504040204" pitchFamily="34" charset="0"/>
                <a:ea typeface="Tahoma" panose="020B0604030504040204" pitchFamily="34" charset="0"/>
                <a:cs typeface="Tahoma" panose="020B0604030504040204" pitchFamily="34" charset="0"/>
              </a:rPr>
              <a:t> واللقاءات </a:t>
            </a:r>
            <a:r>
              <a:rPr lang="ar-SA" sz="1800" b="1" dirty="0">
                <a:latin typeface="Tahoma" panose="020B0604030504040204" pitchFamily="34" charset="0"/>
                <a:ea typeface="Tahoma" panose="020B0604030504040204" pitchFamily="34" charset="0"/>
                <a:cs typeface="Tahoma" panose="020B0604030504040204" pitchFamily="34" charset="0"/>
              </a:rPr>
              <a:t>التي نظمتها المديرية </a:t>
            </a:r>
            <a:r>
              <a:rPr lang="ar-SA" sz="1800" b="1" dirty="0" err="1" smtClean="0">
                <a:latin typeface="Tahoma" panose="020B0604030504040204" pitchFamily="34" charset="0"/>
                <a:ea typeface="Tahoma" panose="020B0604030504040204" pitchFamily="34" charset="0"/>
                <a:cs typeface="Tahoma" panose="020B0604030504040204" pitchFamily="34" charset="0"/>
              </a:rPr>
              <a:t>الجهوية</a:t>
            </a:r>
            <a:r>
              <a:rPr lang="ar-MA" sz="1800" b="1" dirty="0" smtClean="0">
                <a:latin typeface="Tahoma" panose="020B0604030504040204" pitchFamily="34" charset="0"/>
                <a:ea typeface="Tahoma" panose="020B0604030504040204" pitchFamily="34" charset="0"/>
                <a:cs typeface="Tahoma" panose="020B0604030504040204" pitchFamily="34" charset="0"/>
              </a:rPr>
              <a:t> للمندوبية السامية </a:t>
            </a:r>
            <a:r>
              <a:rPr lang="ar-SA" sz="1800" b="1" dirty="0" smtClean="0">
                <a:latin typeface="Tahoma" panose="020B0604030504040204" pitchFamily="34" charset="0"/>
                <a:ea typeface="Tahoma" panose="020B0604030504040204" pitchFamily="34" charset="0"/>
                <a:cs typeface="Tahoma" panose="020B0604030504040204" pitchFamily="34" charset="0"/>
              </a:rPr>
              <a:t>للتخطيط </a:t>
            </a:r>
            <a:r>
              <a:rPr lang="ar-SA" sz="1800" b="1" dirty="0">
                <a:latin typeface="Tahoma" panose="020B0604030504040204" pitchFamily="34" charset="0"/>
                <a:ea typeface="Tahoma" panose="020B0604030504040204" pitchFamily="34" charset="0"/>
                <a:cs typeface="Tahoma" panose="020B0604030504040204" pitchFamily="34" charset="0"/>
              </a:rPr>
              <a:t>بطنجة بشراكة مع ولاية  </a:t>
            </a:r>
            <a:r>
              <a:rPr lang="ar-MA" sz="1800" b="1" dirty="0" smtClean="0">
                <a:latin typeface="Tahoma" panose="020B0604030504040204" pitchFamily="34" charset="0"/>
                <a:ea typeface="Tahoma" panose="020B0604030504040204" pitchFamily="34" charset="0"/>
                <a:cs typeface="Tahoma" panose="020B0604030504040204" pitchFamily="34" charset="0"/>
              </a:rPr>
              <a:t>الجهة </a:t>
            </a:r>
            <a:r>
              <a:rPr lang="ar-SA" sz="1800" b="1" dirty="0" smtClean="0">
                <a:latin typeface="Tahoma" panose="020B0604030504040204" pitchFamily="34" charset="0"/>
                <a:ea typeface="Tahoma" panose="020B0604030504040204" pitchFamily="34" charset="0"/>
                <a:cs typeface="Tahoma" panose="020B0604030504040204" pitchFamily="34" charset="0"/>
              </a:rPr>
              <a:t>ومجلس </a:t>
            </a:r>
            <a:r>
              <a:rPr lang="ar-MA" sz="1800" b="1" dirty="0" err="1" smtClean="0">
                <a:latin typeface="Tahoma" panose="020B0604030504040204" pitchFamily="34" charset="0"/>
                <a:ea typeface="Tahoma" panose="020B0604030504040204" pitchFamily="34" charset="0"/>
                <a:cs typeface="Tahoma" panose="020B0604030504040204" pitchFamily="34" charset="0"/>
              </a:rPr>
              <a:t>ال</a:t>
            </a:r>
            <a:r>
              <a:rPr lang="ar-SA" sz="1800" b="1" dirty="0" smtClean="0">
                <a:latin typeface="Tahoma" panose="020B0604030504040204" pitchFamily="34" charset="0"/>
                <a:ea typeface="Tahoma" panose="020B0604030504040204" pitchFamily="34" charset="0"/>
                <a:cs typeface="Tahoma" panose="020B0604030504040204" pitchFamily="34" charset="0"/>
              </a:rPr>
              <a:t>جهة </a:t>
            </a:r>
            <a:r>
              <a:rPr lang="ar-MA" sz="1800" b="1" dirty="0" smtClean="0">
                <a:latin typeface="Tahoma" panose="020B0604030504040204" pitchFamily="34" charset="0"/>
                <a:ea typeface="Tahoma" panose="020B0604030504040204" pitchFamily="34" charset="0"/>
                <a:cs typeface="Tahoma" panose="020B0604030504040204" pitchFamily="34" charset="0"/>
              </a:rPr>
              <a:t>و</a:t>
            </a:r>
            <a:r>
              <a:rPr lang="fr-FR" sz="1800" b="1" dirty="0" smtClean="0">
                <a:latin typeface="Tahoma" panose="020B0604030504040204" pitchFamily="34" charset="0"/>
                <a:ea typeface="Tahoma" panose="020B0604030504040204" pitchFamily="34" charset="0"/>
                <a:cs typeface="Tahoma" panose="020B0604030504040204" pitchFamily="34" charset="0"/>
              </a:rPr>
              <a:t> </a:t>
            </a:r>
            <a:r>
              <a:rPr lang="ar-MA" sz="1800" b="1" dirty="0" smtClean="0">
                <a:latin typeface="Tahoma" panose="020B0604030504040204" pitchFamily="34" charset="0"/>
                <a:ea typeface="Tahoma" panose="020B0604030504040204" pitchFamily="34" charset="0"/>
                <a:cs typeface="Tahoma" panose="020B0604030504040204" pitchFamily="34" charset="0"/>
              </a:rPr>
              <a:t>صندوق الأمم المتحدة للسكان</a:t>
            </a:r>
            <a:endParaRPr lang="fr-FR" sz="1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99381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0-#ppt_w/2"/>
                                          </p:val>
                                        </p:tav>
                                        <p:tav tm="100000">
                                          <p:val>
                                            <p:strVal val="#ppt_x"/>
                                          </p:val>
                                        </p:tav>
                                      </p:tavLst>
                                    </p:anim>
                                    <p:anim calcmode="lin" valueType="num">
                                      <p:cBhvr additive="base">
                                        <p:cTn id="12"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fill="hold"/>
                                        <p:tgtEl>
                                          <p:spTgt spid="17"/>
                                        </p:tgtEl>
                                        <p:attrNameLst>
                                          <p:attrName>ppt_x</p:attrName>
                                        </p:attrNameLst>
                                      </p:cBhvr>
                                      <p:tavLst>
                                        <p:tav tm="0">
                                          <p:val>
                                            <p:strVal val="0-#ppt_w/2"/>
                                          </p:val>
                                        </p:tav>
                                        <p:tav tm="100000">
                                          <p:val>
                                            <p:strVal val="#ppt_x"/>
                                          </p:val>
                                        </p:tav>
                                      </p:tavLst>
                                    </p:anim>
                                    <p:anim calcmode="lin" valueType="num">
                                      <p:cBhvr additive="base">
                                        <p:cTn id="18" dur="1000" fill="hold"/>
                                        <p:tgtEl>
                                          <p:spTgt spid="1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1+#ppt_w/2"/>
                                          </p:val>
                                        </p:tav>
                                        <p:tav tm="100000">
                                          <p:val>
                                            <p:strVal val="#ppt_x"/>
                                          </p:val>
                                        </p:tav>
                                      </p:tavLst>
                                    </p:anim>
                                    <p:anim calcmode="lin" valueType="num">
                                      <p:cBhvr additive="base">
                                        <p:cTn id="22"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1+#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1000" fill="hold"/>
                                        <p:tgtEl>
                                          <p:spTgt spid="18"/>
                                        </p:tgtEl>
                                        <p:attrNameLst>
                                          <p:attrName>ppt_x</p:attrName>
                                        </p:attrNameLst>
                                      </p:cBhvr>
                                      <p:tavLst>
                                        <p:tav tm="0">
                                          <p:val>
                                            <p:strVal val="0-#ppt_w/2"/>
                                          </p:val>
                                        </p:tav>
                                        <p:tav tm="100000">
                                          <p:val>
                                            <p:strVal val="#ppt_x"/>
                                          </p:val>
                                        </p:tav>
                                      </p:tavLst>
                                    </p:anim>
                                    <p:anim calcmode="lin" valueType="num">
                                      <p:cBhvr additive="base">
                                        <p:cTn id="32"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1000" fill="hold"/>
                                        <p:tgtEl>
                                          <p:spTgt spid="14"/>
                                        </p:tgtEl>
                                        <p:attrNameLst>
                                          <p:attrName>ppt_x</p:attrName>
                                        </p:attrNameLst>
                                      </p:cBhvr>
                                      <p:tavLst>
                                        <p:tav tm="0">
                                          <p:val>
                                            <p:strVal val="1+#ppt_w/2"/>
                                          </p:val>
                                        </p:tav>
                                        <p:tav tm="100000">
                                          <p:val>
                                            <p:strVal val="#ppt_x"/>
                                          </p:val>
                                        </p:tav>
                                      </p:tavLst>
                                    </p:anim>
                                    <p:anim calcmode="lin" valueType="num">
                                      <p:cBhvr additive="base">
                                        <p:cTn id="38" dur="1000" fill="hold"/>
                                        <p:tgtEl>
                                          <p:spTgt spid="14"/>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1000" fill="hold"/>
                                        <p:tgtEl>
                                          <p:spTgt spid="19"/>
                                        </p:tgtEl>
                                        <p:attrNameLst>
                                          <p:attrName>ppt_x</p:attrName>
                                        </p:attrNameLst>
                                      </p:cBhvr>
                                      <p:tavLst>
                                        <p:tav tm="0">
                                          <p:val>
                                            <p:strVal val="0-#ppt_w/2"/>
                                          </p:val>
                                        </p:tav>
                                        <p:tav tm="100000">
                                          <p:val>
                                            <p:strVal val="#ppt_x"/>
                                          </p:val>
                                        </p:tav>
                                      </p:tavLst>
                                    </p:anim>
                                    <p:anim calcmode="lin" valueType="num">
                                      <p:cBhvr additive="base">
                                        <p:cTn id="42"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14" grpId="0" animBg="1"/>
      <p:bldP spid="16"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84927" y="431187"/>
            <a:ext cx="4466206" cy="693753"/>
          </a:xfrm>
        </p:spPr>
        <p:txBody>
          <a:bodyPr/>
          <a:lstStyle/>
          <a:p>
            <a:r>
              <a:rPr lang="fr-FR" sz="2400" b="1" dirty="0">
                <a:solidFill>
                  <a:srgbClr val="CC6600"/>
                </a:solidFill>
                <a:latin typeface="Tahoma" pitchFamily="34" charset="0"/>
                <a:ea typeface="Tahoma" pitchFamily="34" charset="0"/>
                <a:cs typeface="Tahoma" pitchFamily="34" charset="0"/>
              </a:rPr>
              <a:t>BDS-Tanger</a:t>
            </a:r>
            <a:r>
              <a:rPr lang="fr-FR" sz="2400" b="1" dirty="0">
                <a:latin typeface="Tahoma" pitchFamily="34" charset="0"/>
                <a:ea typeface="Tahoma" pitchFamily="34" charset="0"/>
                <a:cs typeface="Tahoma" pitchFamily="34" charset="0"/>
              </a:rPr>
              <a:t> : </a:t>
            </a:r>
            <a:r>
              <a:rPr lang="fr-FR" sz="2400" b="1" dirty="0">
                <a:solidFill>
                  <a:srgbClr val="7B003B"/>
                </a:solidFill>
                <a:latin typeface="Tahoma" pitchFamily="34" charset="0"/>
                <a:ea typeface="Tahoma" pitchFamily="34" charset="0"/>
                <a:cs typeface="Tahoma" pitchFamily="34" charset="0"/>
              </a:rPr>
              <a:t>Etat des lieux </a:t>
            </a:r>
          </a:p>
        </p:txBody>
      </p:sp>
      <p:sp>
        <p:nvSpPr>
          <p:cNvPr id="5" name="ZoneTexte 4"/>
          <p:cNvSpPr txBox="1"/>
          <p:nvPr/>
        </p:nvSpPr>
        <p:spPr>
          <a:xfrm>
            <a:off x="1680247" y="1705833"/>
            <a:ext cx="9835742" cy="1908215"/>
          </a:xfrm>
          <a:prstGeom prst="rect">
            <a:avLst/>
          </a:prstGeom>
          <a:noFill/>
        </p:spPr>
        <p:txBody>
          <a:bodyPr wrap="square" rtlCol="0">
            <a:spAutoFit/>
          </a:bodyPr>
          <a:lstStyle/>
          <a:p>
            <a:pPr marL="484632" indent="-457200" algn="just">
              <a:spcBef>
                <a:spcPts val="600"/>
              </a:spcBef>
              <a:buClr>
                <a:srgbClr val="CC6600"/>
              </a:buClr>
              <a:buSzPct val="80000"/>
              <a:buFont typeface="Wingdings" panose="05000000000000000000" pitchFamily="2" charset="2"/>
              <a:buChar char="Ø"/>
            </a:pPr>
            <a:r>
              <a:rPr lang="fr-FR" altLang="fr-FR" sz="1700" dirty="0">
                <a:solidFill>
                  <a:srgbClr val="CC6600"/>
                </a:solidFill>
                <a:latin typeface="Tahoma" panose="020B0604030504040204" pitchFamily="34" charset="0"/>
                <a:ea typeface="Tahoma" panose="020B0604030504040204" pitchFamily="34" charset="0"/>
                <a:cs typeface="Tahoma" panose="020B0604030504040204" pitchFamily="34" charset="0"/>
              </a:rPr>
              <a:t>17 Mars 2017 </a:t>
            </a:r>
            <a:r>
              <a:rPr lang="fr-FR" altLang="fr-FR" sz="1700" dirty="0">
                <a:latin typeface="Tahoma" panose="020B0604030504040204" pitchFamily="34" charset="0"/>
                <a:ea typeface="Tahoma" panose="020B0604030504040204" pitchFamily="34" charset="0"/>
                <a:cs typeface="Tahoma" panose="020B0604030504040204" pitchFamily="34" charset="0"/>
              </a:rPr>
              <a:t>: Signature du partenariat de </a:t>
            </a:r>
            <a:r>
              <a:rPr lang="fr-FR" sz="1700" dirty="0">
                <a:latin typeface="Tahoma" panose="020B0604030504040204" pitchFamily="34" charset="0"/>
                <a:ea typeface="Tahoma" panose="020B0604030504040204" pitchFamily="34" charset="0"/>
                <a:cs typeface="Tahoma" panose="020B0604030504040204" pitchFamily="34" charset="0"/>
              </a:rPr>
              <a:t>coopération HCP-FNUAP pour le cycle 2017-2021</a:t>
            </a:r>
            <a:endParaRPr lang="fr-FR" altLang="fr-FR" sz="1700" dirty="0">
              <a:latin typeface="Tahoma" panose="020B0604030504040204" pitchFamily="34" charset="0"/>
              <a:ea typeface="Tahoma" panose="020B0604030504040204" pitchFamily="34" charset="0"/>
              <a:cs typeface="Tahoma" panose="020B0604030504040204" pitchFamily="34" charset="0"/>
            </a:endParaRPr>
          </a:p>
          <a:p>
            <a:pPr marL="484632" indent="-457200" algn="just">
              <a:spcBef>
                <a:spcPts val="600"/>
              </a:spcBef>
              <a:buClr>
                <a:srgbClr val="CC6600"/>
              </a:buClr>
              <a:buSzPct val="80000"/>
              <a:buFont typeface="Wingdings" panose="05000000000000000000" pitchFamily="2" charset="2"/>
              <a:buChar char="Ø"/>
            </a:pPr>
            <a:r>
              <a:rPr lang="fr-FR" sz="1700" dirty="0">
                <a:solidFill>
                  <a:srgbClr val="CC6600"/>
                </a:solidFill>
                <a:latin typeface="Tahoma" panose="020B0604030504040204" pitchFamily="34" charset="0"/>
                <a:ea typeface="Tahoma" panose="020B0604030504040204" pitchFamily="34" charset="0"/>
                <a:cs typeface="Tahoma" panose="020B0604030504040204" pitchFamily="34" charset="0"/>
              </a:rPr>
              <a:t>23 Mai 2017 </a:t>
            </a:r>
            <a:r>
              <a:rPr lang="fr-FR" sz="1700" dirty="0">
                <a:latin typeface="Tahoma" panose="020B0604030504040204" pitchFamily="34" charset="0"/>
                <a:ea typeface="Tahoma" panose="020B0604030504040204" pitchFamily="34" charset="0"/>
                <a:cs typeface="Tahoma" panose="020B0604030504040204" pitchFamily="34" charset="0"/>
              </a:rPr>
              <a:t>: Première activité officielle au niveau régional, organisation à Tanger du 1</a:t>
            </a:r>
            <a:r>
              <a:rPr lang="fr-FR" sz="1700" baseline="30000" dirty="0">
                <a:latin typeface="Tahoma" panose="020B0604030504040204" pitchFamily="34" charset="0"/>
                <a:ea typeface="Tahoma" panose="020B0604030504040204" pitchFamily="34" charset="0"/>
                <a:cs typeface="Tahoma" panose="020B0604030504040204" pitchFamily="34" charset="0"/>
              </a:rPr>
              <a:t>er</a:t>
            </a:r>
            <a:r>
              <a:rPr lang="fr-FR" sz="1700" dirty="0">
                <a:latin typeface="Tahoma" panose="020B0604030504040204" pitchFamily="34" charset="0"/>
                <a:ea typeface="Tahoma" panose="020B0604030504040204" pitchFamily="34" charset="0"/>
                <a:cs typeface="Tahoma" panose="020B0604030504040204" pitchFamily="34" charset="0"/>
              </a:rPr>
              <a:t> atelier de sensibilisation sur les ODD</a:t>
            </a:r>
          </a:p>
          <a:p>
            <a:pPr marL="484632" indent="-457200">
              <a:spcBef>
                <a:spcPts val="600"/>
              </a:spcBef>
              <a:buClr>
                <a:srgbClr val="CC6600"/>
              </a:buClr>
              <a:buSzPct val="80000"/>
              <a:buFont typeface="Wingdings" panose="05000000000000000000" pitchFamily="2" charset="2"/>
              <a:buChar char="Ø"/>
            </a:pPr>
            <a:r>
              <a:rPr lang="fr-FR" sz="1700" dirty="0">
                <a:solidFill>
                  <a:srgbClr val="CC6600"/>
                </a:solidFill>
                <a:latin typeface="Tahoma" panose="020B0604030504040204" pitchFamily="34" charset="0"/>
                <a:ea typeface="Tahoma" panose="020B0604030504040204" pitchFamily="34" charset="0"/>
                <a:cs typeface="Tahoma" panose="020B0604030504040204" pitchFamily="34" charset="0"/>
              </a:rPr>
              <a:t>Décembre 2019 </a:t>
            </a:r>
            <a:r>
              <a:rPr lang="fr-FR" sz="1700" dirty="0">
                <a:latin typeface="Tahoma" panose="020B0604030504040204" pitchFamily="34" charset="0"/>
                <a:ea typeface="Tahoma" panose="020B0604030504040204" pitchFamily="34" charset="0"/>
                <a:cs typeface="Tahoma" panose="020B0604030504040204" pitchFamily="34" charset="0"/>
              </a:rPr>
              <a:t>: Mise en ligne de la 1</a:t>
            </a:r>
            <a:r>
              <a:rPr lang="fr-FR" sz="1700" baseline="30000" dirty="0">
                <a:latin typeface="Tahoma" panose="020B0604030504040204" pitchFamily="34" charset="0"/>
                <a:ea typeface="Tahoma" panose="020B0604030504040204" pitchFamily="34" charset="0"/>
                <a:cs typeface="Tahoma" panose="020B0604030504040204" pitchFamily="34" charset="0"/>
              </a:rPr>
              <a:t>ere</a:t>
            </a:r>
            <a:r>
              <a:rPr lang="fr-FR" sz="1700" dirty="0">
                <a:latin typeface="Tahoma" panose="020B0604030504040204" pitchFamily="34" charset="0"/>
                <a:ea typeface="Tahoma" panose="020B0604030504040204" pitchFamily="34" charset="0"/>
                <a:cs typeface="Tahoma" panose="020B0604030504040204" pitchFamily="34" charset="0"/>
              </a:rPr>
              <a:t> BDSR de </a:t>
            </a:r>
            <a:r>
              <a:rPr lang="fr-FR" sz="1700" dirty="0" smtClean="0">
                <a:latin typeface="Tahoma" panose="020B0604030504040204" pitchFamily="34" charset="0"/>
                <a:ea typeface="Tahoma" panose="020B0604030504040204" pitchFamily="34" charset="0"/>
                <a:cs typeface="Tahoma" panose="020B0604030504040204" pitchFamily="34" charset="0"/>
              </a:rPr>
              <a:t>Tanger-Tétouan-Al Hoceima</a:t>
            </a:r>
            <a:endParaRPr lang="fr-FR" sz="1700" dirty="0">
              <a:latin typeface="Tahoma" panose="020B0604030504040204" pitchFamily="34" charset="0"/>
              <a:ea typeface="Tahoma" panose="020B0604030504040204" pitchFamily="34" charset="0"/>
              <a:cs typeface="Tahoma" panose="020B0604030504040204" pitchFamily="34" charset="0"/>
            </a:endParaRPr>
          </a:p>
          <a:p>
            <a:pPr marL="484632" indent="-457200">
              <a:spcBef>
                <a:spcPts val="600"/>
              </a:spcBef>
              <a:buClr>
                <a:srgbClr val="CC6600"/>
              </a:buClr>
              <a:buSzPct val="80000"/>
              <a:buFont typeface="Wingdings" panose="05000000000000000000" pitchFamily="2" charset="2"/>
              <a:buChar char="Ø"/>
            </a:pPr>
            <a:r>
              <a:rPr lang="fr-FR" sz="1700" dirty="0">
                <a:solidFill>
                  <a:srgbClr val="CC6600"/>
                </a:solidFill>
                <a:latin typeface="Tahoma" panose="020B0604030504040204" pitchFamily="34" charset="0"/>
                <a:ea typeface="Tahoma" panose="020B0604030504040204" pitchFamily="34" charset="0"/>
                <a:cs typeface="Tahoma" panose="020B0604030504040204" pitchFamily="34" charset="0"/>
              </a:rPr>
              <a:t>Janvier 2021 </a:t>
            </a:r>
            <a:r>
              <a:rPr lang="fr-FR" sz="1700" dirty="0">
                <a:latin typeface="Tahoma" panose="020B0604030504040204" pitchFamily="34" charset="0"/>
                <a:ea typeface="Tahoma" panose="020B0604030504040204" pitchFamily="34" charset="0"/>
                <a:cs typeface="Tahoma" panose="020B0604030504040204" pitchFamily="34" charset="0"/>
              </a:rPr>
              <a:t>: Institutionnalisation de la </a:t>
            </a:r>
            <a:r>
              <a:rPr lang="fr-FR" sz="1700" b="1" dirty="0" err="1">
                <a:solidFill>
                  <a:srgbClr val="7B003B"/>
                </a:solidFill>
                <a:latin typeface="Tahoma" panose="020B0604030504040204" pitchFamily="34" charset="0"/>
                <a:ea typeface="Tahoma" panose="020B0604030504040204" pitchFamily="34" charset="0"/>
                <a:cs typeface="Tahoma" panose="020B0604030504040204" pitchFamily="34" charset="0"/>
              </a:rPr>
              <a:t>CoRéCoS</a:t>
            </a:r>
            <a:endParaRPr lang="fr-FR" sz="1700" b="1" dirty="0">
              <a:solidFill>
                <a:srgbClr val="7B003B"/>
              </a:solidFill>
              <a:latin typeface="Tahoma" panose="020B0604030504040204" pitchFamily="34" charset="0"/>
              <a:ea typeface="Tahoma" panose="020B0604030504040204" pitchFamily="34" charset="0"/>
              <a:cs typeface="Tahoma" panose="020B0604030504040204" pitchFamily="34" charset="0"/>
            </a:endParaRPr>
          </a:p>
          <a:p>
            <a:endParaRPr lang="fr-FR" dirty="0"/>
          </a:p>
        </p:txBody>
      </p:sp>
      <p:sp>
        <p:nvSpPr>
          <p:cNvPr id="6" name="ZoneTexte 5"/>
          <p:cNvSpPr txBox="1"/>
          <p:nvPr/>
        </p:nvSpPr>
        <p:spPr>
          <a:xfrm>
            <a:off x="1484742" y="1146895"/>
            <a:ext cx="4680520" cy="400110"/>
          </a:xfrm>
          <a:prstGeom prst="rect">
            <a:avLst/>
          </a:prstGeom>
          <a:noFill/>
        </p:spPr>
        <p:txBody>
          <a:bodyPr wrap="square" rtlCol="0">
            <a:spAutoFit/>
          </a:bodyPr>
          <a:lstStyle/>
          <a:p>
            <a:r>
              <a:rPr lang="fr-FR" sz="2000" b="1" dirty="0">
                <a:solidFill>
                  <a:srgbClr val="CC6600"/>
                </a:solidFill>
                <a:latin typeface="Tahoma" panose="020B0604030504040204" pitchFamily="34" charset="0"/>
                <a:ea typeface="Tahoma" panose="020B0604030504040204" pitchFamily="34" charset="0"/>
                <a:cs typeface="Tahoma" panose="020B0604030504040204" pitchFamily="34" charset="0"/>
              </a:rPr>
              <a:t>Dates marquantes</a:t>
            </a:r>
          </a:p>
        </p:txBody>
      </p:sp>
      <p:sp>
        <p:nvSpPr>
          <p:cNvPr id="8" name="Sous-titre 2"/>
          <p:cNvSpPr txBox="1">
            <a:spLocks/>
          </p:cNvSpPr>
          <p:nvPr/>
        </p:nvSpPr>
        <p:spPr bwMode="auto">
          <a:xfrm>
            <a:off x="1721768" y="6513514"/>
            <a:ext cx="8748464" cy="344487"/>
          </a:xfrm>
          <a:prstGeom prst="rect">
            <a:avLst/>
          </a:prstGeom>
          <a:solidFill>
            <a:srgbClr val="CC660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7B003B"/>
              </a:buClr>
              <a:buSzPct val="120000"/>
              <a:buBlip>
                <a:blip r:embed="rId3"/>
              </a:buBlip>
              <a:defRPr sz="2400">
                <a:solidFill>
                  <a:schemeClr val="bg2"/>
                </a:solidFill>
                <a:latin typeface="+mn-lt"/>
                <a:ea typeface="+mn-ea"/>
                <a:cs typeface="+mn-cs"/>
              </a:defRPr>
            </a:lvl1pPr>
            <a:lvl2pPr marL="742950" indent="-285750" algn="l" rtl="0" eaLnBrk="0" fontAlgn="base" hangingPunct="0">
              <a:spcBef>
                <a:spcPct val="20000"/>
              </a:spcBef>
              <a:spcAft>
                <a:spcPct val="0"/>
              </a:spcAft>
              <a:buClr>
                <a:srgbClr val="F18E00"/>
              </a:buClr>
              <a:buSzPct val="120000"/>
              <a:buFont typeface="Arial" charset="0"/>
              <a:buBlip>
                <a:blip r:embed="rId4"/>
              </a:buBlip>
              <a:defRPr sz="2000">
                <a:solidFill>
                  <a:schemeClr val="bg2"/>
                </a:solidFill>
                <a:latin typeface="+mn-lt"/>
              </a:defRPr>
            </a:lvl2pPr>
            <a:lvl3pPr marL="1143000" indent="-228600" algn="l" rtl="0" eaLnBrk="0" fontAlgn="base" hangingPunct="0">
              <a:spcBef>
                <a:spcPct val="20000"/>
              </a:spcBef>
              <a:spcAft>
                <a:spcPct val="0"/>
              </a:spcAft>
              <a:buClr>
                <a:schemeClr val="bg2"/>
              </a:buClr>
              <a:buSzPct val="120000"/>
              <a:buBlip>
                <a:blip r:embed="rId5"/>
              </a:buBlip>
              <a:defRPr sz="1600">
                <a:solidFill>
                  <a:schemeClr val="bg2"/>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gn="ctr">
              <a:buNone/>
            </a:pPr>
            <a:r>
              <a:rPr lang="fr-FR" sz="1800" kern="0" dirty="0">
                <a:solidFill>
                  <a:schemeClr val="bg1"/>
                </a:solidFill>
              </a:rPr>
              <a:t>www.hcp.ma/region-tanger</a:t>
            </a:r>
          </a:p>
        </p:txBody>
      </p:sp>
      <p:sp>
        <p:nvSpPr>
          <p:cNvPr id="10" name="Espace réservé du contenu 2"/>
          <p:cNvSpPr txBox="1">
            <a:spLocks/>
          </p:cNvSpPr>
          <p:nvPr/>
        </p:nvSpPr>
        <p:spPr bwMode="auto">
          <a:xfrm>
            <a:off x="1675969" y="4686707"/>
            <a:ext cx="8462992" cy="15700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Aft>
                <a:spcPct val="0"/>
              </a:spcAft>
              <a:buClr>
                <a:srgbClr val="7B003B"/>
              </a:buClr>
              <a:buSzPct val="120000"/>
              <a:buFont typeface="Wingdings" pitchFamily="2" charset="2"/>
              <a:buChar char="Ø"/>
              <a:defRPr/>
            </a:pPr>
            <a:r>
              <a:rPr lang="fr-FR" altLang="fr-FR" dirty="0">
                <a:latin typeface="Tahoma" panose="020B0604030504040204" pitchFamily="34" charset="0"/>
                <a:ea typeface="Tahoma" panose="020B0604030504040204" pitchFamily="34" charset="0"/>
                <a:cs typeface="Tahoma" panose="020B0604030504040204" pitchFamily="34" charset="0"/>
              </a:rPr>
              <a:t>La BDSR est structurée en 24 thèmes et 61 sous thèmes. Elle est constituée de plus de </a:t>
            </a:r>
            <a:r>
              <a:rPr lang="fr-FR" altLang="fr-FR" dirty="0" smtClean="0">
                <a:latin typeface="Tahoma" panose="020B0604030504040204" pitchFamily="34" charset="0"/>
                <a:ea typeface="Tahoma" panose="020B0604030504040204" pitchFamily="34" charset="0"/>
                <a:cs typeface="Tahoma" panose="020B0604030504040204" pitchFamily="34" charset="0"/>
              </a:rPr>
              <a:t>600 indicateurs </a:t>
            </a:r>
            <a:r>
              <a:rPr lang="fr-FR" altLang="fr-FR" dirty="0">
                <a:latin typeface="Tahoma" panose="020B0604030504040204" pitchFamily="34" charset="0"/>
                <a:ea typeface="Tahoma" panose="020B0604030504040204" pitchFamily="34" charset="0"/>
                <a:cs typeface="Tahoma" panose="020B0604030504040204" pitchFamily="34" charset="0"/>
              </a:rPr>
              <a:t>qui permettent le suivi de la situation économiques et sociodémographiques de la région (100 initialement);</a:t>
            </a:r>
          </a:p>
          <a:p>
            <a:pPr marL="342900" indent="-342900" eaLnBrk="0" fontAlgn="base" hangingPunct="0">
              <a:spcAft>
                <a:spcPct val="0"/>
              </a:spcAft>
              <a:buClr>
                <a:srgbClr val="7B003B"/>
              </a:buClr>
              <a:buSzPct val="120000"/>
              <a:buFont typeface="Wingdings" pitchFamily="2" charset="2"/>
              <a:buChar char="Ø"/>
              <a:defRPr/>
            </a:pPr>
            <a:r>
              <a:rPr lang="fr-FR" altLang="fr-FR" dirty="0">
                <a:latin typeface="Tahoma" panose="020B0604030504040204" pitchFamily="34" charset="0"/>
                <a:ea typeface="Tahoma" panose="020B0604030504040204" pitchFamily="34" charset="0"/>
                <a:cs typeface="Tahoma" panose="020B0604030504040204" pitchFamily="34" charset="0"/>
              </a:rPr>
              <a:t>Englobe aussi des indicateurs sur le genre et les ODD</a:t>
            </a:r>
          </a:p>
          <a:p>
            <a:pPr marL="342900" indent="-342900" eaLnBrk="0" fontAlgn="base" hangingPunct="0">
              <a:spcAft>
                <a:spcPct val="0"/>
              </a:spcAft>
              <a:buClr>
                <a:srgbClr val="7B003B"/>
              </a:buClr>
              <a:buSzPct val="120000"/>
              <a:buFont typeface="Wingdings" pitchFamily="2" charset="2"/>
              <a:buChar char="Ø"/>
              <a:defRPr/>
            </a:pPr>
            <a:r>
              <a:rPr lang="fr-FR" altLang="fr-FR" dirty="0">
                <a:latin typeface="Tahoma" panose="020B0604030504040204" pitchFamily="34" charset="0"/>
                <a:ea typeface="Tahoma" panose="020B0604030504040204" pitchFamily="34" charset="0"/>
                <a:cs typeface="Tahoma" panose="020B0604030504040204" pitchFamily="34" charset="0"/>
              </a:rPr>
              <a:t>Ces indicateurs sont de périodicité mensuelle, trimestrielle ou annuelle;</a:t>
            </a:r>
          </a:p>
          <a:p>
            <a:pPr marL="342900" indent="-342900" eaLnBrk="0" fontAlgn="base" hangingPunct="0">
              <a:spcAft>
                <a:spcPct val="0"/>
              </a:spcAft>
              <a:buClr>
                <a:srgbClr val="7B003B"/>
              </a:buClr>
              <a:buSzPct val="120000"/>
              <a:buFont typeface="Wingdings" pitchFamily="2" charset="2"/>
              <a:buChar char="Ø"/>
              <a:defRPr/>
            </a:pPr>
            <a:endParaRPr lang="fr-FR" altLang="fr-FR" sz="1700" dirty="0">
              <a:latin typeface="Book Antiqua" pitchFamily="18" charset="0"/>
              <a:cs typeface="Microsoft Sans Serif" pitchFamily="34" charset="0"/>
            </a:endParaRPr>
          </a:p>
        </p:txBody>
      </p:sp>
      <p:sp>
        <p:nvSpPr>
          <p:cNvPr id="12" name="Titre 4"/>
          <p:cNvSpPr txBox="1">
            <a:spLocks/>
          </p:cNvSpPr>
          <p:nvPr/>
        </p:nvSpPr>
        <p:spPr bwMode="auto">
          <a:xfrm>
            <a:off x="1240872" y="3650574"/>
            <a:ext cx="7786742" cy="928694"/>
          </a:xfrm>
          <a:prstGeom prst="rect">
            <a:avLst/>
          </a:prstGeom>
          <a:noFill/>
          <a:ln w="9525">
            <a:noFill/>
            <a:miter lim="800000"/>
            <a:headEnd/>
            <a:tailEnd/>
          </a:ln>
        </p:spPr>
        <p:txBody>
          <a:bodyPr anchor="ctr"/>
          <a:lstStyle/>
          <a:p>
            <a:pPr algn="ctr" eaLnBrk="0" hangingPunct="0"/>
            <a:r>
              <a:rPr lang="fr-FR" sz="2400" b="1" dirty="0">
                <a:solidFill>
                  <a:srgbClr val="C00000"/>
                </a:solidFill>
                <a:latin typeface="Century Gothic" pitchFamily="34" charset="0"/>
              </a:rPr>
              <a:t>BDS-Tanger : mise en ligne depuis 2019 </a:t>
            </a:r>
            <a:r>
              <a:rPr lang="fr-FR" altLang="fr-FR" sz="2400" dirty="0">
                <a:solidFill>
                  <a:srgbClr val="C00000"/>
                </a:solidFill>
                <a:latin typeface="Microsoft Sans Serif" pitchFamily="34" charset="0"/>
                <a:cs typeface="Microsoft Sans Serif" pitchFamily="34" charset="0"/>
              </a:rPr>
              <a:t>: </a:t>
            </a:r>
          </a:p>
          <a:p>
            <a:pPr algn="ctr" eaLnBrk="0" hangingPunct="0"/>
            <a:r>
              <a:rPr lang="fr-FR" sz="3200" b="1" dirty="0">
                <a:hlinkClick r:id="rId6"/>
              </a:rPr>
              <a:t>https://bds-tanger.hcp.ma</a:t>
            </a:r>
            <a:r>
              <a:rPr lang="fr-FR" sz="3200" b="1" dirty="0"/>
              <a:t> </a:t>
            </a:r>
            <a:endParaRPr lang="fr-FR" altLang="fr-FR" sz="3200" b="1" dirty="0">
              <a:latin typeface="Microsoft Sans Serif" pitchFamily="34" charset="0"/>
              <a:cs typeface="Microsoft Sans Serif" pitchFamily="34" charset="0"/>
            </a:endParaRPr>
          </a:p>
          <a:p>
            <a:pPr algn="ctr" eaLnBrk="0" hangingPunct="0"/>
            <a:endParaRPr lang="fr-FR" b="1" dirty="0">
              <a:solidFill>
                <a:srgbClr val="C00000"/>
              </a:solidFill>
              <a:latin typeface="Century Gothic" pitchFamily="34" charset="0"/>
            </a:endParaRPr>
          </a:p>
        </p:txBody>
      </p:sp>
      <p:pic>
        <p:nvPicPr>
          <p:cNvPr id="13" name="Picture 5"/>
          <p:cNvPicPr>
            <a:picLocks noChangeAspect="1" noChangeArrowheads="1"/>
          </p:cNvPicPr>
          <p:nvPr/>
        </p:nvPicPr>
        <p:blipFill>
          <a:blip r:embed="rId7" cstate="print"/>
          <a:srcRect/>
          <a:stretch>
            <a:fillRect/>
          </a:stretch>
        </p:blipFill>
        <p:spPr bwMode="auto">
          <a:xfrm flipH="1">
            <a:off x="9050978" y="3507507"/>
            <a:ext cx="1841152" cy="1062622"/>
          </a:xfrm>
          <a:prstGeom prst="rect">
            <a:avLst/>
          </a:prstGeom>
          <a:noFill/>
          <a:ln w="9525">
            <a:noFill/>
            <a:miter lim="800000"/>
            <a:headEnd/>
            <a:tailEnd/>
          </a:ln>
          <a:effectLst/>
        </p:spPr>
      </p:pic>
    </p:spTree>
    <p:extLst>
      <p:ext uri="{BB962C8B-B14F-4D97-AF65-F5344CB8AC3E}">
        <p14:creationId xmlns:p14="http://schemas.microsoft.com/office/powerpoint/2010/main" xmlns="" val="12815363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itre 5"/>
          <p:cNvSpPr txBox="1">
            <a:spLocks/>
          </p:cNvSpPr>
          <p:nvPr/>
        </p:nvSpPr>
        <p:spPr bwMode="auto">
          <a:xfrm>
            <a:off x="768091" y="314324"/>
            <a:ext cx="2952328" cy="7114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7B003B"/>
                </a:solidFill>
                <a:latin typeface="+mj-lt"/>
                <a:ea typeface="+mj-ea"/>
                <a:cs typeface="+mj-cs"/>
              </a:defRPr>
            </a:lvl1pPr>
            <a:lvl2pPr algn="ctr" rtl="0" eaLnBrk="0" fontAlgn="base" hangingPunct="0">
              <a:spcBef>
                <a:spcPct val="0"/>
              </a:spcBef>
              <a:spcAft>
                <a:spcPct val="0"/>
              </a:spcAft>
              <a:defRPr sz="4000" b="1">
                <a:solidFill>
                  <a:srgbClr val="7B003B"/>
                </a:solidFill>
                <a:latin typeface="Edwardian Script ITC" pitchFamily="66" charset="0"/>
              </a:defRPr>
            </a:lvl2pPr>
            <a:lvl3pPr algn="ctr" rtl="0" eaLnBrk="0" fontAlgn="base" hangingPunct="0">
              <a:spcBef>
                <a:spcPct val="0"/>
              </a:spcBef>
              <a:spcAft>
                <a:spcPct val="0"/>
              </a:spcAft>
              <a:defRPr sz="4000" b="1">
                <a:solidFill>
                  <a:srgbClr val="7B003B"/>
                </a:solidFill>
                <a:latin typeface="Edwardian Script ITC" pitchFamily="66" charset="0"/>
              </a:defRPr>
            </a:lvl3pPr>
            <a:lvl4pPr algn="ctr" rtl="0" eaLnBrk="0" fontAlgn="base" hangingPunct="0">
              <a:spcBef>
                <a:spcPct val="0"/>
              </a:spcBef>
              <a:spcAft>
                <a:spcPct val="0"/>
              </a:spcAft>
              <a:defRPr sz="4000" b="1">
                <a:solidFill>
                  <a:srgbClr val="7B003B"/>
                </a:solidFill>
                <a:latin typeface="Edwardian Script ITC" pitchFamily="66" charset="0"/>
              </a:defRPr>
            </a:lvl4pPr>
            <a:lvl5pPr algn="ctr" rtl="0" eaLnBrk="0" fontAlgn="base" hangingPunct="0">
              <a:spcBef>
                <a:spcPct val="0"/>
              </a:spcBef>
              <a:spcAft>
                <a:spcPct val="0"/>
              </a:spcAft>
              <a:defRPr sz="4000" b="1">
                <a:solidFill>
                  <a:srgbClr val="7B003B"/>
                </a:solidFill>
                <a:latin typeface="Edwardian Script ITC" pitchFamily="66" charset="0"/>
              </a:defRPr>
            </a:lvl5pPr>
            <a:lvl6pPr marL="457200" algn="ctr" rtl="0" fontAlgn="base">
              <a:spcBef>
                <a:spcPct val="0"/>
              </a:spcBef>
              <a:spcAft>
                <a:spcPct val="0"/>
              </a:spcAft>
              <a:defRPr sz="4000" b="1">
                <a:solidFill>
                  <a:srgbClr val="7B003B"/>
                </a:solidFill>
                <a:latin typeface="Edwardian Script ITC" pitchFamily="66" charset="0"/>
              </a:defRPr>
            </a:lvl6pPr>
            <a:lvl7pPr marL="914400" algn="ctr" rtl="0" fontAlgn="base">
              <a:spcBef>
                <a:spcPct val="0"/>
              </a:spcBef>
              <a:spcAft>
                <a:spcPct val="0"/>
              </a:spcAft>
              <a:defRPr sz="4000" b="1">
                <a:solidFill>
                  <a:srgbClr val="7B003B"/>
                </a:solidFill>
                <a:latin typeface="Edwardian Script ITC" pitchFamily="66" charset="0"/>
              </a:defRPr>
            </a:lvl7pPr>
            <a:lvl8pPr marL="1371600" algn="ctr" rtl="0" fontAlgn="base">
              <a:spcBef>
                <a:spcPct val="0"/>
              </a:spcBef>
              <a:spcAft>
                <a:spcPct val="0"/>
              </a:spcAft>
              <a:defRPr sz="4000" b="1">
                <a:solidFill>
                  <a:srgbClr val="7B003B"/>
                </a:solidFill>
                <a:latin typeface="Edwardian Script ITC" pitchFamily="66" charset="0"/>
              </a:defRPr>
            </a:lvl8pPr>
            <a:lvl9pPr marL="1828800" algn="ctr" rtl="0" fontAlgn="base">
              <a:spcBef>
                <a:spcPct val="0"/>
              </a:spcBef>
              <a:spcAft>
                <a:spcPct val="0"/>
              </a:spcAft>
              <a:defRPr sz="4000" b="1">
                <a:solidFill>
                  <a:srgbClr val="7B003B"/>
                </a:solidFill>
                <a:latin typeface="Edwardian Script ITC" pitchFamily="66" charset="0"/>
              </a:defRPr>
            </a:lvl9pPr>
          </a:lstStyle>
          <a:p>
            <a:pPr marL="342900" indent="-342900" rtl="1">
              <a:spcBef>
                <a:spcPts val="600"/>
              </a:spcBef>
              <a:spcAft>
                <a:spcPts val="1200"/>
              </a:spcAft>
            </a:pPr>
            <a:r>
              <a:rPr lang="fr-FR" sz="2400" kern="0" dirty="0">
                <a:latin typeface="Tahoma" panose="020B0604030504040204" pitchFamily="34" charset="0"/>
                <a:ea typeface="Tahoma" panose="020B0604030504040204" pitchFamily="34" charset="0"/>
                <a:cs typeface="Tahoma" panose="020B0604030504040204" pitchFamily="34" charset="0"/>
              </a:rPr>
              <a:t>Contexte général</a:t>
            </a:r>
            <a:endParaRPr lang="fr-FR" sz="4800" kern="0"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622051" y="1232949"/>
            <a:ext cx="4235455" cy="369332"/>
          </a:xfrm>
          <a:prstGeom prst="rect">
            <a:avLst/>
          </a:prstGeom>
        </p:spPr>
        <p:txBody>
          <a:bodyPr wrap="none">
            <a:spAutoFit/>
          </a:bodyPr>
          <a:lstStyle/>
          <a:p>
            <a:r>
              <a:rPr lang="fr-FR" b="1" kern="0" dirty="0">
                <a:latin typeface="Tahoma" panose="020B0604030504040204" pitchFamily="34" charset="0"/>
                <a:ea typeface="Tahoma" panose="020B0604030504040204" pitchFamily="34" charset="0"/>
                <a:cs typeface="Tahoma" panose="020B0604030504040204" pitchFamily="34" charset="0"/>
              </a:rPr>
              <a:t>La </a:t>
            </a:r>
            <a:r>
              <a:rPr lang="fr-FR" b="1" kern="0" dirty="0" err="1">
                <a:latin typeface="Tahoma" panose="020B0604030504040204" pitchFamily="34" charset="0"/>
                <a:ea typeface="Tahoma" panose="020B0604030504040204" pitchFamily="34" charset="0"/>
                <a:cs typeface="Tahoma" panose="020B0604030504040204" pitchFamily="34" charset="0"/>
              </a:rPr>
              <a:t>CoRéCoS</a:t>
            </a:r>
            <a:r>
              <a:rPr lang="fr-FR" b="1" kern="0" dirty="0">
                <a:latin typeface="Tahoma" panose="020B0604030504040204" pitchFamily="34" charset="0"/>
                <a:ea typeface="Tahoma" panose="020B0604030504040204" pitchFamily="34" charset="0"/>
                <a:cs typeface="Tahoma" panose="020B0604030504040204" pitchFamily="34" charset="0"/>
              </a:rPr>
              <a:t> </a:t>
            </a:r>
            <a:r>
              <a:rPr lang="fr-FR" b="1" kern="0" dirty="0" smtClean="0">
                <a:latin typeface="Tahoma" panose="020B0604030504040204" pitchFamily="34" charset="0"/>
                <a:ea typeface="Tahoma" panose="020B0604030504040204" pitchFamily="34" charset="0"/>
                <a:cs typeface="Tahoma" panose="020B0604030504040204" pitchFamily="34" charset="0"/>
              </a:rPr>
              <a:t>est un outil  qui vise :</a:t>
            </a:r>
            <a:endParaRPr lang="fr-FR" dirty="0"/>
          </a:p>
        </p:txBody>
      </p:sp>
      <p:sp>
        <p:nvSpPr>
          <p:cNvPr id="3" name="Rectangle 2"/>
          <p:cNvSpPr/>
          <p:nvPr/>
        </p:nvSpPr>
        <p:spPr>
          <a:xfrm>
            <a:off x="6982953" y="1242327"/>
            <a:ext cx="4976042" cy="369332"/>
          </a:xfrm>
          <a:prstGeom prst="rect">
            <a:avLst/>
          </a:prstGeom>
        </p:spPr>
        <p:txBody>
          <a:bodyPr wrap="none">
            <a:spAutoFit/>
          </a:bodyPr>
          <a:lstStyle/>
          <a:p>
            <a:r>
              <a:rPr lang="ar-SA" b="1" dirty="0">
                <a:latin typeface="Tahoma" panose="020B0604030504040204" pitchFamily="34" charset="0"/>
                <a:ea typeface="Tahoma" panose="020B0604030504040204" pitchFamily="34" charset="0"/>
                <a:cs typeface="Tahoma" panose="020B0604030504040204" pitchFamily="34" charset="0"/>
              </a:rPr>
              <a:t>اللجنة الجهوية للتنسيق </a:t>
            </a:r>
            <a:r>
              <a:rPr lang="ar-SA" b="1" dirty="0" smtClean="0">
                <a:latin typeface="Tahoma" panose="020B0604030504040204" pitchFamily="34" charset="0"/>
                <a:ea typeface="Tahoma" panose="020B0604030504040204" pitchFamily="34" charset="0"/>
                <a:cs typeface="Tahoma" panose="020B0604030504040204" pitchFamily="34" charset="0"/>
              </a:rPr>
              <a:t>الإحصائي</a:t>
            </a:r>
            <a:r>
              <a:rPr lang="ar-MA" b="1" dirty="0" smtClean="0">
                <a:latin typeface="Tahoma" panose="020B0604030504040204" pitchFamily="34" charset="0"/>
                <a:ea typeface="Tahoma" panose="020B0604030504040204" pitchFamily="34" charset="0"/>
                <a:cs typeface="Tahoma" panose="020B0604030504040204" pitchFamily="34" charset="0"/>
              </a:rPr>
              <a:t> هو آلية :</a:t>
            </a:r>
            <a:r>
              <a:rPr lang="fr-FR" b="1" dirty="0" smtClean="0">
                <a:latin typeface="Tahoma" panose="020B0604030504040204" pitchFamily="34" charset="0"/>
                <a:ea typeface="Tahoma" panose="020B0604030504040204" pitchFamily="34" charset="0"/>
                <a:cs typeface="Tahoma" panose="020B0604030504040204" pitchFamily="34" charset="0"/>
              </a:rPr>
              <a:t>  </a:t>
            </a:r>
            <a:endParaRPr lang="fr-FR" dirty="0"/>
          </a:p>
        </p:txBody>
      </p:sp>
      <p:sp>
        <p:nvSpPr>
          <p:cNvPr id="10" name="Sous-titre 2"/>
          <p:cNvSpPr txBox="1">
            <a:spLocks/>
          </p:cNvSpPr>
          <p:nvPr/>
        </p:nvSpPr>
        <p:spPr bwMode="auto">
          <a:xfrm>
            <a:off x="1721768" y="6513514"/>
            <a:ext cx="8748464" cy="344487"/>
          </a:xfrm>
          <a:prstGeom prst="rect">
            <a:avLst/>
          </a:prstGeom>
          <a:solidFill>
            <a:srgbClr val="CC660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7B003B"/>
              </a:buClr>
              <a:buSzPct val="120000"/>
              <a:buBlip>
                <a:blip r:embed="rId4"/>
              </a:buBlip>
              <a:defRPr sz="2400">
                <a:solidFill>
                  <a:schemeClr val="bg2"/>
                </a:solidFill>
                <a:latin typeface="+mn-lt"/>
                <a:ea typeface="+mn-ea"/>
                <a:cs typeface="+mn-cs"/>
              </a:defRPr>
            </a:lvl1pPr>
            <a:lvl2pPr marL="742950" indent="-285750" algn="l" rtl="0" eaLnBrk="0" fontAlgn="base" hangingPunct="0">
              <a:spcBef>
                <a:spcPct val="20000"/>
              </a:spcBef>
              <a:spcAft>
                <a:spcPct val="0"/>
              </a:spcAft>
              <a:buClr>
                <a:srgbClr val="F18E00"/>
              </a:buClr>
              <a:buSzPct val="120000"/>
              <a:buFont typeface="Arial" charset="0"/>
              <a:buBlip>
                <a:blip r:embed="rId5"/>
              </a:buBlip>
              <a:defRPr sz="2000">
                <a:solidFill>
                  <a:schemeClr val="bg2"/>
                </a:solidFill>
                <a:latin typeface="+mn-lt"/>
              </a:defRPr>
            </a:lvl2pPr>
            <a:lvl3pPr marL="1143000" indent="-228600" algn="l" rtl="0" eaLnBrk="0" fontAlgn="base" hangingPunct="0">
              <a:spcBef>
                <a:spcPct val="20000"/>
              </a:spcBef>
              <a:spcAft>
                <a:spcPct val="0"/>
              </a:spcAft>
              <a:buClr>
                <a:schemeClr val="bg2"/>
              </a:buClr>
              <a:buSzPct val="120000"/>
              <a:buBlip>
                <a:blip r:embed="rId6"/>
              </a:buBlip>
              <a:defRPr sz="1600">
                <a:solidFill>
                  <a:schemeClr val="bg2"/>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gn="ctr">
              <a:buNone/>
            </a:pPr>
            <a:r>
              <a:rPr lang="fr-FR" sz="1800" kern="0">
                <a:solidFill>
                  <a:schemeClr val="bg1"/>
                </a:solidFill>
              </a:rPr>
              <a:t>www.hcp.ma/region-tanger</a:t>
            </a:r>
            <a:endParaRPr lang="fr-FR" sz="1800" kern="0" dirty="0">
              <a:solidFill>
                <a:schemeClr val="bg1"/>
              </a:solidFill>
            </a:endParaRPr>
          </a:p>
        </p:txBody>
      </p:sp>
      <p:sp>
        <p:nvSpPr>
          <p:cNvPr id="13" name="Titre 5"/>
          <p:cNvSpPr txBox="1">
            <a:spLocks/>
          </p:cNvSpPr>
          <p:nvPr/>
        </p:nvSpPr>
        <p:spPr>
          <a:xfrm>
            <a:off x="9316740" y="176666"/>
            <a:ext cx="2160414" cy="7114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r" rtl="1">
              <a:spcBef>
                <a:spcPts val="600"/>
              </a:spcBef>
              <a:spcAft>
                <a:spcPts val="1200"/>
              </a:spcAft>
            </a:pPr>
            <a:r>
              <a:rPr lang="ar-MA" sz="2400" b="1" dirty="0" smtClean="0">
                <a:solidFill>
                  <a:srgbClr val="CC6600"/>
                </a:solidFill>
                <a:latin typeface="Tahoma" panose="020B0604030504040204" pitchFamily="34" charset="0"/>
                <a:ea typeface="Tahoma" panose="020B0604030504040204" pitchFamily="34" charset="0"/>
                <a:cs typeface="Tahoma" panose="020B0604030504040204" pitchFamily="34" charset="0"/>
              </a:rPr>
              <a:t>السياق العام</a:t>
            </a:r>
            <a:endParaRPr lang="fr-FR" sz="2400" b="1" dirty="0">
              <a:solidFill>
                <a:srgbClr val="CC6600"/>
              </a:solidFill>
              <a:latin typeface="Tahoma" panose="020B0604030504040204" pitchFamily="34" charset="0"/>
              <a:ea typeface="Tahoma" panose="020B0604030504040204" pitchFamily="34" charset="0"/>
              <a:cs typeface="Tahoma" panose="020B0604030504040204" pitchFamily="34" charset="0"/>
            </a:endParaRPr>
          </a:p>
        </p:txBody>
      </p:sp>
      <p:grpSp>
        <p:nvGrpSpPr>
          <p:cNvPr id="26" name="Groupe 25"/>
          <p:cNvGrpSpPr/>
          <p:nvPr/>
        </p:nvGrpSpPr>
        <p:grpSpPr>
          <a:xfrm>
            <a:off x="725509" y="2257820"/>
            <a:ext cx="3108101" cy="3348507"/>
            <a:chOff x="725509" y="2257820"/>
            <a:chExt cx="3108101" cy="3348507"/>
          </a:xfrm>
        </p:grpSpPr>
        <p:sp>
          <p:nvSpPr>
            <p:cNvPr id="6" name="Rectangle à coins arrondis 5"/>
            <p:cNvSpPr/>
            <p:nvPr/>
          </p:nvSpPr>
          <p:spPr>
            <a:xfrm>
              <a:off x="785611" y="2257820"/>
              <a:ext cx="2987899" cy="334850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20" name="Ellipse 19"/>
            <p:cNvSpPr/>
            <p:nvPr/>
          </p:nvSpPr>
          <p:spPr>
            <a:xfrm>
              <a:off x="1728051" y="2354782"/>
              <a:ext cx="1103018" cy="1074218"/>
            </a:xfrm>
            <a:prstGeom prst="ellipse">
              <a:avLst/>
            </a:prstGeom>
            <a:blipFill>
              <a:blip r:embed="rId7" cstate="print">
                <a:extLst>
                  <a:ext uri="{28A0092B-C50C-407E-A947-70E740481C1C}">
                    <a14:useLocalDpi xmlns:a14="http://schemas.microsoft.com/office/drawing/2010/main" xmlns="" val="0"/>
                  </a:ext>
                </a:extLst>
              </a:blip>
              <a:srcRect/>
              <a:stretch>
                <a:fillRect l="-9000" r="-9000"/>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fr-FR" dirty="0"/>
            </a:p>
          </p:txBody>
        </p:sp>
        <p:sp>
          <p:nvSpPr>
            <p:cNvPr id="8" name="Rectangle 7"/>
            <p:cNvSpPr/>
            <p:nvPr/>
          </p:nvSpPr>
          <p:spPr>
            <a:xfrm>
              <a:off x="725509" y="3620980"/>
              <a:ext cx="3108101" cy="954107"/>
            </a:xfrm>
            <a:prstGeom prst="rect">
              <a:avLst/>
            </a:prstGeom>
          </p:spPr>
          <p:txBody>
            <a:bodyPr wrap="square">
              <a:spAutoFit/>
            </a:bodyPr>
            <a:lstStyle/>
            <a:p>
              <a:pPr lvl="0" algn="ctr"/>
              <a:r>
                <a:rPr lang="fr-FR" sz="4400" b="1" dirty="0" smtClean="0">
                  <a:solidFill>
                    <a:schemeClr val="accent1">
                      <a:lumMod val="50000"/>
                    </a:schemeClr>
                  </a:solidFill>
                  <a:latin typeface="Calibri" panose="020F0502020204030204" pitchFamily="34" charset="0"/>
                  <a:cs typeface="Calibri" panose="020F0502020204030204" pitchFamily="34" charset="0"/>
                </a:rPr>
                <a:t>H</a:t>
              </a:r>
              <a:r>
                <a:rPr lang="fr-FR" sz="3600" b="1" dirty="0" smtClean="0">
                  <a:solidFill>
                    <a:srgbClr val="7B003B"/>
                  </a:solidFill>
                  <a:latin typeface="Calibri" panose="020F0502020204030204" pitchFamily="34" charset="0"/>
                  <a:cs typeface="Calibri" panose="020F0502020204030204" pitchFamily="34" charset="0"/>
                </a:rPr>
                <a:t>armonisation</a:t>
              </a:r>
            </a:p>
            <a:p>
              <a:pPr lvl="0" algn="ctr"/>
              <a:r>
                <a:rPr lang="fr-FR" sz="1200" b="1" dirty="0" smtClean="0">
                  <a:solidFill>
                    <a:srgbClr val="7B003B"/>
                  </a:solidFill>
                  <a:latin typeface="Calibri" panose="020F0502020204030204" pitchFamily="34" charset="0"/>
                  <a:cs typeface="Calibri" panose="020F0502020204030204" pitchFamily="34" charset="0"/>
                </a:rPr>
                <a:t>(concepts, outils et méthodes)</a:t>
              </a:r>
              <a:endParaRPr lang="fr-FR" sz="1200" dirty="0">
                <a:solidFill>
                  <a:srgbClr val="7B003B"/>
                </a:solidFill>
              </a:endParaRPr>
            </a:p>
          </p:txBody>
        </p:sp>
      </p:grpSp>
      <p:grpSp>
        <p:nvGrpSpPr>
          <p:cNvPr id="25" name="Groupe 24"/>
          <p:cNvGrpSpPr/>
          <p:nvPr/>
        </p:nvGrpSpPr>
        <p:grpSpPr>
          <a:xfrm>
            <a:off x="4595738" y="2257820"/>
            <a:ext cx="3108101" cy="3348507"/>
            <a:chOff x="4595738" y="2257820"/>
            <a:chExt cx="3108101" cy="3348507"/>
          </a:xfrm>
        </p:grpSpPr>
        <p:sp>
          <p:nvSpPr>
            <p:cNvPr id="12" name="Rectangle à coins arrondis 11"/>
            <p:cNvSpPr/>
            <p:nvPr/>
          </p:nvSpPr>
          <p:spPr>
            <a:xfrm>
              <a:off x="4655840" y="2257820"/>
              <a:ext cx="2987899" cy="334850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8" name="Ellipse 17"/>
            <p:cNvSpPr/>
            <p:nvPr/>
          </p:nvSpPr>
          <p:spPr>
            <a:xfrm>
              <a:off x="5598281" y="2325982"/>
              <a:ext cx="1103018" cy="1103018"/>
            </a:xfrm>
            <a:prstGeom prst="ellipse">
              <a:avLst/>
            </a:prstGeom>
            <a:blipFill>
              <a:blip r:embed="rId7" cstate="print">
                <a:extLst>
                  <a:ext uri="{28A0092B-C50C-407E-A947-70E740481C1C}">
                    <a14:useLocalDpi xmlns:a14="http://schemas.microsoft.com/office/drawing/2010/main" xmlns="" val="0"/>
                  </a:ext>
                </a:extLst>
              </a:blip>
              <a:srcRect/>
              <a:stretch>
                <a:fillRect l="-9000" r="-9000"/>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21" name="Rectangle 20"/>
            <p:cNvSpPr/>
            <p:nvPr/>
          </p:nvSpPr>
          <p:spPr>
            <a:xfrm>
              <a:off x="4595738" y="3651041"/>
              <a:ext cx="3108101" cy="954107"/>
            </a:xfrm>
            <a:prstGeom prst="rect">
              <a:avLst/>
            </a:prstGeom>
          </p:spPr>
          <p:txBody>
            <a:bodyPr wrap="square">
              <a:spAutoFit/>
            </a:bodyPr>
            <a:lstStyle/>
            <a:p>
              <a:pPr lvl="0" algn="ctr"/>
              <a:r>
                <a:rPr lang="fr-FR" sz="4400" b="1" dirty="0" smtClean="0">
                  <a:solidFill>
                    <a:schemeClr val="accent1">
                      <a:lumMod val="50000"/>
                    </a:schemeClr>
                  </a:solidFill>
                  <a:latin typeface="Calibri" panose="020F0502020204030204" pitchFamily="34" charset="0"/>
                  <a:cs typeface="Calibri" panose="020F0502020204030204" pitchFamily="34" charset="0"/>
                </a:rPr>
                <a:t>C</a:t>
              </a:r>
              <a:r>
                <a:rPr lang="fr-FR" sz="3600" b="1" dirty="0" smtClean="0">
                  <a:solidFill>
                    <a:srgbClr val="7B003B"/>
                  </a:solidFill>
                  <a:latin typeface="Calibri" panose="020F0502020204030204" pitchFamily="34" charset="0"/>
                  <a:cs typeface="Calibri" panose="020F0502020204030204" pitchFamily="34" charset="0"/>
                </a:rPr>
                <a:t>ollaboratif</a:t>
              </a:r>
            </a:p>
            <a:p>
              <a:pPr algn="ctr"/>
              <a:r>
                <a:rPr lang="fr-FR" sz="1200" b="1" dirty="0" smtClean="0">
                  <a:solidFill>
                    <a:srgbClr val="7B003B"/>
                  </a:solidFill>
                  <a:latin typeface="Calibri" panose="020F0502020204030204" pitchFamily="34" charset="0"/>
                  <a:cs typeface="Calibri" panose="020F0502020204030204" pitchFamily="34" charset="0"/>
                </a:rPr>
                <a:t>(divers acteurs territoriaux)</a:t>
              </a:r>
              <a:endParaRPr lang="fr-FR" sz="3600" dirty="0">
                <a:solidFill>
                  <a:srgbClr val="7B003B"/>
                </a:solidFill>
              </a:endParaRPr>
            </a:p>
          </p:txBody>
        </p:sp>
      </p:grpSp>
      <p:grpSp>
        <p:nvGrpSpPr>
          <p:cNvPr id="24" name="Groupe 23"/>
          <p:cNvGrpSpPr/>
          <p:nvPr/>
        </p:nvGrpSpPr>
        <p:grpSpPr>
          <a:xfrm>
            <a:off x="8454419" y="2257819"/>
            <a:ext cx="3108101" cy="3348507"/>
            <a:chOff x="8454419" y="2257819"/>
            <a:chExt cx="3108101" cy="3348507"/>
          </a:xfrm>
        </p:grpSpPr>
        <p:sp>
          <p:nvSpPr>
            <p:cNvPr id="14" name="Rectangle à coins arrondis 13"/>
            <p:cNvSpPr/>
            <p:nvPr/>
          </p:nvSpPr>
          <p:spPr>
            <a:xfrm>
              <a:off x="8526069" y="2257819"/>
              <a:ext cx="2987899" cy="334850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b="1"/>
            </a:p>
          </p:txBody>
        </p:sp>
        <p:sp>
          <p:nvSpPr>
            <p:cNvPr id="19" name="Ellipse 18"/>
            <p:cNvSpPr/>
            <p:nvPr/>
          </p:nvSpPr>
          <p:spPr>
            <a:xfrm>
              <a:off x="9468509" y="2325982"/>
              <a:ext cx="1103018" cy="1103018"/>
            </a:xfrm>
            <a:prstGeom prst="ellipse">
              <a:avLst/>
            </a:prstGeom>
            <a:blipFill>
              <a:blip r:embed="rId7" cstate="print">
                <a:extLst>
                  <a:ext uri="{28A0092B-C50C-407E-A947-70E740481C1C}">
                    <a14:useLocalDpi xmlns:a14="http://schemas.microsoft.com/office/drawing/2010/main" xmlns="" val="0"/>
                  </a:ext>
                </a:extLst>
              </a:blip>
              <a:srcRect/>
              <a:stretch>
                <a:fillRect l="-9000" r="-9000"/>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23" name="Rectangle 22"/>
            <p:cNvSpPr/>
            <p:nvPr/>
          </p:nvSpPr>
          <p:spPr>
            <a:xfrm>
              <a:off x="8454419" y="3602750"/>
              <a:ext cx="3108101" cy="954107"/>
            </a:xfrm>
            <a:prstGeom prst="rect">
              <a:avLst/>
            </a:prstGeom>
          </p:spPr>
          <p:txBody>
            <a:bodyPr wrap="square">
              <a:spAutoFit/>
            </a:bodyPr>
            <a:lstStyle/>
            <a:p>
              <a:pPr lvl="0" algn="ctr"/>
              <a:r>
                <a:rPr lang="fr-FR" sz="4400" b="1" dirty="0" smtClean="0">
                  <a:solidFill>
                    <a:schemeClr val="accent1">
                      <a:lumMod val="50000"/>
                    </a:schemeClr>
                  </a:solidFill>
                  <a:latin typeface="Calibri" panose="020F0502020204030204" pitchFamily="34" charset="0"/>
                  <a:cs typeface="Calibri" panose="020F0502020204030204" pitchFamily="34" charset="0"/>
                </a:rPr>
                <a:t>P</a:t>
              </a:r>
              <a:r>
                <a:rPr lang="fr-FR" sz="3600" b="1" dirty="0" smtClean="0">
                  <a:solidFill>
                    <a:srgbClr val="7B003B"/>
                  </a:solidFill>
                  <a:latin typeface="Calibri" panose="020F0502020204030204" pitchFamily="34" charset="0"/>
                  <a:cs typeface="Calibri" panose="020F0502020204030204" pitchFamily="34" charset="0"/>
                </a:rPr>
                <a:t>artage</a:t>
              </a:r>
            </a:p>
            <a:p>
              <a:pPr algn="ctr"/>
              <a:r>
                <a:rPr lang="fr-FR" sz="1200" b="1" dirty="0" smtClean="0">
                  <a:solidFill>
                    <a:srgbClr val="7B003B"/>
                  </a:solidFill>
                  <a:latin typeface="Calibri" panose="020F0502020204030204" pitchFamily="34" charset="0"/>
                  <a:cs typeface="Calibri" panose="020F0502020204030204" pitchFamily="34" charset="0"/>
                </a:rPr>
                <a:t>(données, compétences…)</a:t>
              </a:r>
              <a:endParaRPr lang="fr-FR" sz="3600" b="1" dirty="0">
                <a:solidFill>
                  <a:srgbClr val="7B003B"/>
                </a:solidFill>
              </a:endParaRPr>
            </a:p>
          </p:txBody>
        </p:sp>
      </p:grpSp>
      <p:grpSp>
        <p:nvGrpSpPr>
          <p:cNvPr id="29" name="Groupe 28"/>
          <p:cNvGrpSpPr/>
          <p:nvPr/>
        </p:nvGrpSpPr>
        <p:grpSpPr>
          <a:xfrm>
            <a:off x="1880607" y="4749855"/>
            <a:ext cx="8430785" cy="1712941"/>
            <a:chOff x="1880607" y="4749855"/>
            <a:chExt cx="8430785" cy="1712941"/>
          </a:xfrm>
        </p:grpSpPr>
        <p:sp>
          <p:nvSpPr>
            <p:cNvPr id="27" name="Double flèche horizontale 26"/>
            <p:cNvSpPr/>
            <p:nvPr/>
          </p:nvSpPr>
          <p:spPr>
            <a:xfrm>
              <a:off x="1880607" y="4749855"/>
              <a:ext cx="8430785" cy="1712941"/>
            </a:xfrm>
            <a:prstGeom prst="leftRightArrow">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a:extLst>
                <a:ext uri="{FF2B5EF4-FFF2-40B4-BE49-F238E27FC236}">
                  <a16:creationId xmlns:a16="http://schemas.microsoft.com/office/drawing/2014/main" xmlns="" id="{FE096345-2732-4EB2-ADCA-BE87EB7EAEB4}"/>
                </a:ext>
              </a:extLst>
            </p:cNvPr>
            <p:cNvSpPr txBox="1"/>
            <p:nvPr/>
          </p:nvSpPr>
          <p:spPr>
            <a:xfrm>
              <a:off x="3237186" y="5276037"/>
              <a:ext cx="5307086" cy="609398"/>
            </a:xfrm>
            <a:prstGeom prst="rect">
              <a:avLst/>
            </a:prstGeom>
            <a:noFill/>
          </p:spPr>
          <p:txBody>
            <a:bodyPr wrap="square">
              <a:spAutoFit/>
            </a:bodyPr>
            <a:lstStyle/>
            <a:p>
              <a:pPr algn="ctr" rtl="1">
                <a:lnSpc>
                  <a:spcPct val="120000"/>
                </a:lnSpc>
                <a:buClr>
                  <a:srgbClr val="000099"/>
                </a:buClr>
                <a:buSzPct val="80000"/>
              </a:pPr>
              <a:r>
                <a:rPr lang="ar-MA" sz="28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الالتقائية</a:t>
              </a:r>
              <a:r>
                <a:rPr lang="fr-FR" sz="28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fr-FR" sz="2800" b="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Convergence                   </a:t>
              </a:r>
              <a:endParaRPr lang="ar-MA" sz="28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xmlns="" val="19230920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outVertical)">
                                      <p:cBhvr>
                                        <p:cTn id="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428</TotalTime>
  <Words>1287</Words>
  <Application>Microsoft Office PowerPoint</Application>
  <PresentationFormat>Personnalisé</PresentationFormat>
  <Paragraphs>200</Paragraphs>
  <Slides>18</Slides>
  <Notes>4</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Capitaux</vt:lpstr>
      <vt:lpstr>Diapositive 1</vt:lpstr>
      <vt:lpstr>تصميم العرض </vt:lpstr>
      <vt:lpstr>Diapositive 3</vt:lpstr>
      <vt:lpstr>السياق العام</vt:lpstr>
      <vt:lpstr>Diapositive 5</vt:lpstr>
      <vt:lpstr>Diapositive 6</vt:lpstr>
      <vt:lpstr>Diapositive 7</vt:lpstr>
      <vt:lpstr>BDS-Tanger : Etat des lieux </vt:lpstr>
      <vt:lpstr>Diapositive 9</vt:lpstr>
      <vt:lpstr>مكونات اللجنة الجهوية للتنسيق الإحصائي</vt:lpstr>
      <vt:lpstr>تركيبة اللجنة الجهوية للتنسيق الإحصائي</vt:lpstr>
      <vt:lpstr>مهام اللجنة الجهوية للتنسيق الإحصائي</vt:lpstr>
      <vt:lpstr>Diapositive 13</vt:lpstr>
      <vt:lpstr>اجتماعات اللجنة</vt:lpstr>
      <vt:lpstr>Diapositive 15</vt:lpstr>
      <vt:lpstr>Journée d’étude organisée à la FST de Tanger, sous le thème : « la BDS-Tanger au service de la recherche scientifique et l’innovation » </vt:lpstr>
      <vt:lpstr>برنامج العمل المقترح لسنة 2022</vt:lpstr>
      <vt:lpstr>شكرا على انتباهكم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zhalhal</dc:creator>
  <cp:lastModifiedBy>HP</cp:lastModifiedBy>
  <cp:revision>41</cp:revision>
  <dcterms:created xsi:type="dcterms:W3CDTF">2021-04-19T18:28:08Z</dcterms:created>
  <dcterms:modified xsi:type="dcterms:W3CDTF">2021-12-13T09:40:14Z</dcterms:modified>
</cp:coreProperties>
</file>