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theme/themeOverride12.xml" ContentType="application/vnd.openxmlformats-officedocument.themeOverr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theme/themeOverride5.xml" ContentType="application/vnd.openxmlformats-officedocument.themeOverride+xml"/>
  <Override PartName="/ppt/charts/chart28.xml" ContentType="application/vnd.openxmlformats-officedocument.drawingml.char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charts/chart24.xml" ContentType="application/vnd.openxmlformats-officedocument.drawingml.char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harts/chart31.xml" ContentType="application/vnd.openxmlformats-officedocument.drawingml.chart+xml"/>
  <Override PartName="/ppt/charts/chart7.xml" ContentType="application/vnd.openxmlformats-officedocument.drawingml.chart+xml"/>
  <Override PartName="/ppt/notesSlides/notesSlide12.xml" ContentType="application/vnd.openxmlformats-officedocument.presentationml.notesSlide+xml"/>
  <Override PartName="/ppt/charts/chart20.xml" ContentType="application/vnd.openxmlformats-officedocument.drawingml.chart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heme/themeOverride13.xml" ContentType="application/vnd.openxmlformats-officedocument.themeOverr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drawings/drawing3.xml" ContentType="application/vnd.openxmlformats-officedocument.drawingml.chartshapes+xml"/>
  <Override PartName="/ppt/charts/chart29.xml" ContentType="application/vnd.openxmlformats-officedocument.drawingml.chart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charts/chart25.xml" ContentType="application/vnd.openxmlformats-officedocument.drawingml.char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theme/themeOverride2.xml" ContentType="application/vnd.openxmlformats-officedocument.themeOverride+xml"/>
  <Override PartName="/ppt/charts/chart14.xml" ContentType="application/vnd.openxmlformats-officedocument.drawingml.chart+xml"/>
  <Override PartName="/ppt/charts/chart32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notesSlides/notesSlide13.xml" ContentType="application/vnd.openxmlformats-officedocument.presentationml.notesSlide+xml"/>
  <Override PartName="/ppt/charts/chart21.xml" ContentType="application/vnd.openxmlformats-officedocument.drawingml.chart+xml"/>
  <Override PartName="/ppt/charts/chart30.xml" ContentType="application/vnd.openxmlformats-officedocument.drawingml.chart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Override7.xml" ContentType="application/vnd.openxmlformats-officedocument.themeOverride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charts/chart19.xml" ContentType="application/vnd.openxmlformats-officedocument.drawingml.chart+xml"/>
  <Override PartName="/ppt/theme/themeOverride10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theme/themeOverride3.xml" ContentType="application/vnd.openxmlformats-officedocument.themeOverride+xml"/>
  <Override PartName="/ppt/charts/chart26.xml" ContentType="application/vnd.openxmlformats-officedocument.drawingml.char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charts/chart15.xml" ContentType="application/vnd.openxmlformats-officedocument.drawingml.chart+xml"/>
  <Override PartName="/ppt/charts/chart33.xml" ContentType="application/vnd.openxmlformats-officedocument.drawingml.char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drawings/drawing1.xml" ContentType="application/vnd.openxmlformats-officedocument.drawingml.chartshapes+xml"/>
  <Override PartName="/ppt/charts/chart27.xml" ContentType="application/vnd.openxmlformats-officedocument.drawingml.char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theme/themeOverride4.xml" ContentType="application/vnd.openxmlformats-officedocument.themeOverride+xml"/>
  <Override PartName="/ppt/charts/chart16.xml" ContentType="application/vnd.openxmlformats-officedocument.drawingml.chart+xml"/>
  <Override PartName="/ppt/charts/chart34.xml" ContentType="application/vnd.openxmlformats-officedocument.drawingml.char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23.xml" ContentType="application/vnd.openxmlformats-officedocument.drawingml.chart+xml"/>
  <Override PartName="/ppt/notesSlides/notesSlide1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notesMasterIdLst>
    <p:notesMasterId r:id="rId63"/>
  </p:notesMasterIdLst>
  <p:handoutMasterIdLst>
    <p:handoutMasterId r:id="rId64"/>
  </p:handoutMasterIdLst>
  <p:sldIdLst>
    <p:sldId id="319" r:id="rId2"/>
    <p:sldId id="555" r:id="rId3"/>
    <p:sldId id="556" r:id="rId4"/>
    <p:sldId id="683" r:id="rId5"/>
    <p:sldId id="557" r:id="rId6"/>
    <p:sldId id="558" r:id="rId7"/>
    <p:sldId id="569" r:id="rId8"/>
    <p:sldId id="560" r:id="rId9"/>
    <p:sldId id="622" r:id="rId10"/>
    <p:sldId id="623" r:id="rId11"/>
    <p:sldId id="624" r:id="rId12"/>
    <p:sldId id="684" r:id="rId13"/>
    <p:sldId id="625" r:id="rId14"/>
    <p:sldId id="627" r:id="rId15"/>
    <p:sldId id="628" r:id="rId16"/>
    <p:sldId id="629" r:id="rId17"/>
    <p:sldId id="685" r:id="rId18"/>
    <p:sldId id="561" r:id="rId19"/>
    <p:sldId id="631" r:id="rId20"/>
    <p:sldId id="632" r:id="rId21"/>
    <p:sldId id="686" r:id="rId22"/>
    <p:sldId id="634" r:id="rId23"/>
    <p:sldId id="635" r:id="rId24"/>
    <p:sldId id="636" r:id="rId25"/>
    <p:sldId id="687" r:id="rId26"/>
    <p:sldId id="637" r:id="rId27"/>
    <p:sldId id="638" r:id="rId28"/>
    <p:sldId id="639" r:id="rId29"/>
    <p:sldId id="640" r:id="rId30"/>
    <p:sldId id="641" r:id="rId31"/>
    <p:sldId id="682" r:id="rId32"/>
    <p:sldId id="521" r:id="rId33"/>
    <p:sldId id="522" r:id="rId34"/>
    <p:sldId id="598" r:id="rId35"/>
    <p:sldId id="599" r:id="rId36"/>
    <p:sldId id="644" r:id="rId37"/>
    <p:sldId id="645" r:id="rId38"/>
    <p:sldId id="646" r:id="rId39"/>
    <p:sldId id="648" r:id="rId40"/>
    <p:sldId id="655" r:id="rId41"/>
    <p:sldId id="656" r:id="rId42"/>
    <p:sldId id="657" r:id="rId43"/>
    <p:sldId id="681" r:id="rId44"/>
    <p:sldId id="658" r:id="rId45"/>
    <p:sldId id="659" r:id="rId46"/>
    <p:sldId id="660" r:id="rId47"/>
    <p:sldId id="662" r:id="rId48"/>
    <p:sldId id="667" r:id="rId49"/>
    <p:sldId id="669" r:id="rId50"/>
    <p:sldId id="670" r:id="rId51"/>
    <p:sldId id="671" r:id="rId52"/>
    <p:sldId id="672" r:id="rId53"/>
    <p:sldId id="680" r:id="rId54"/>
    <p:sldId id="673" r:id="rId55"/>
    <p:sldId id="674" r:id="rId56"/>
    <p:sldId id="675" r:id="rId57"/>
    <p:sldId id="676" r:id="rId58"/>
    <p:sldId id="677" r:id="rId59"/>
    <p:sldId id="678" r:id="rId60"/>
    <p:sldId id="679" r:id="rId61"/>
    <p:sldId id="666" r:id="rId62"/>
  </p:sldIdLst>
  <p:sldSz cx="9144000" cy="6858000" type="screen4x3"/>
  <p:notesSz cx="6864350" cy="9701213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rgbClr val="F18E00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rgbClr val="F18E00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rgbClr val="F18E00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rgbClr val="F18E00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rgbClr val="F18E00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rgbClr val="F18E00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rgbClr val="F18E00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rgbClr val="F18E00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rgbClr val="F18E00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1B2E"/>
    <a:srgbClr val="FF9933"/>
    <a:srgbClr val="660033"/>
    <a:srgbClr val="CC6600"/>
    <a:srgbClr val="800000"/>
    <a:srgbClr val="FF9900"/>
    <a:srgbClr val="0000FF"/>
  </p:clrMru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23" autoAdjust="0"/>
    <p:restoredTop sz="95055" autoAdjust="0"/>
  </p:normalViewPr>
  <p:slideViewPr>
    <p:cSldViewPr>
      <p:cViewPr varScale="1">
        <p:scale>
          <a:sx n="69" d="100"/>
          <a:sy n="69" d="100"/>
        </p:scale>
        <p:origin x="-144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68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6"/>
    </p:cViewPr>
  </p:sorterViewPr>
  <p:notesViewPr>
    <p:cSldViewPr>
      <p:cViewPr varScale="1">
        <p:scale>
          <a:sx n="83" d="100"/>
          <a:sy n="83" d="100"/>
        </p:scale>
        <p:origin x="-2028" y="-90"/>
      </p:cViewPr>
      <p:guideLst>
        <p:guide orient="horz" pos="3056"/>
        <p:guide pos="216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A%20CONFERENCES%2013%20OCTOBRE%202015\Conf&#233;rence%20RGPH%202014%20(13%20Oct%202015)\Tab%20pr&#233;sentation\Tab%20&amp;%20Fig%20Pr&#233;sentation%20XLS\D&#233;mographie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zizfarz\Downloads\Pers_Agees_V2.xlsx" TargetMode="External"/><Relationship Id="rId1" Type="http://schemas.openxmlformats.org/officeDocument/2006/relationships/themeOverride" Target="../theme/themeOverride7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A%20CONFERENCES%2013%20OCTOBRE%202015\Conf&#233;rence%20RGPH%202014%20(13%20Oct%202015)\Tab%20pr&#233;sentation\figures%20Pers_Agees.xlsx" TargetMode="External"/><Relationship Id="rId1" Type="http://schemas.openxmlformats.org/officeDocument/2006/relationships/themeOverride" Target="../theme/themeOverride8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A%20CONFERENCES%2013%20OCTOBRE%202015\Conf&#233;rence%20RGPH%202014%20(13%20Oct%202015)\Tab%20pr&#233;sentation\Tab%20&amp;%20Fig%20Pr&#233;sentation%20XLS\D&#233;mographie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Conf&#233;rence%20RGPH%202014%20(13%20Oct%202015)\Tab%20pr&#233;sentation\Tab%20&amp;%20Fig%20Pr&#233;sentation%20XLS\D&#233;mographie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F:\Conf&#233;rence%20RGPH%202014%20(13%20Oct%202015)\Tab%20pr&#233;sentation\Tab%20&amp;%20Fig%20Pr&#233;sentation%20XLS\D&#233;mographie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E:\Conf&#233;rence%20RGPH%202014%20(13%20Oct%202015)\Tab%20pr&#233;sentation\Tab%20&amp;%20Fig%20Pr&#233;sentation%20XLS\D&#233;mographie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F:\Conf&#233;rence%20RGPH%202014%20(13%20Oct%202015)\Tab%20pr&#233;sentation\Tab%20&amp;%20Fig%20Pr&#233;sentation%20XLS\Education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F:\Conf&#233;rence%20RGPH%202014%20(13%20Oct%202015)\Tab%20pr&#233;sentation\Tab%20&amp;%20Fig%20Pr&#233;sentation%20XLS\Education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F:\Conf&#233;rence%20RGPH%202014%20(13%20Oct%202015)\Tab%20pr&#233;sentation\Tab%20&amp;%20Fig%20Pr&#233;sentation%20XLS\Education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F:\Conf&#233;rence%20RGPH%202014%20(13%20Oct%202015)\Tab%20pr&#233;sentation\Tab%20&amp;%20Fig%20Pr&#233;sentation%20XLS\Education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User\Desktop\Graphique%20deux%20axes%20Nihou.xlsx" TargetMode="External"/><Relationship Id="rId1" Type="http://schemas.openxmlformats.org/officeDocument/2006/relationships/themeOverride" Target="../theme/themeOverride1.xm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A%20CONFERENCES%2013%20OCTOBRE%202015\Conf&#233;rence%20RGPH%202014%20(13%20Oct%202015)\Tab%20pr&#233;sentation\Tab%20&amp;%20Fig%20Pr&#233;sentation%20XLS\Education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Conf&#233;rence%20RGPH%202014%20(13%20Oct%202015)\Tab%20pr&#233;sentation\Tab%20&amp;%20Fig%20Pr&#233;sentation%20XLS\Education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Conf&#233;rence%20RGPH%202014%20(13%20Oct%202015)\Tab%20pr&#233;sentation\Tab%20&amp;%20Fig%20Pr&#233;sentation%20XLS\Education.xlsx" TargetMode="Externa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sougrati.DS\AppData\Local\Temp\RGPH2014%20tab%20et%20graph%20activit&#233;%20et%20d&#233;plcmt.xlsx" TargetMode="External"/><Relationship Id="rId1" Type="http://schemas.openxmlformats.org/officeDocument/2006/relationships/themeOverride" Target="../theme/themeOverride9.xm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Classeur1" TargetMode="External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sougrati.DS\AppData\Local\Temp\RGPH2014%20tab%20et%20graph%20activit&#233;%20et%20d&#233;plcmt.xlsx" TargetMode="External"/><Relationship Id="rId1" Type="http://schemas.openxmlformats.org/officeDocument/2006/relationships/themeOverride" Target="../theme/themeOverride10.xm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A%20CONFERENCES%2013%20OCTOBRE%202015\Conf&#233;rence%20RGPH%202014%20(13%20Oct%202015)\Tab%20pr&#233;sentation\Tab%20&amp;%20Fig%20Pr&#233;sentation%20XLS\Incapacit&#233;%20xls\Handicap_Chiadmi%20&amp;%20Mghari_2.xlsx" TargetMode="Externa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A%20CONFERENCES%2013%20OCTOBRE%202015\Conf&#233;rence%20RGPH%202014%20(13%20Oct%202015)\Tab%20pr&#233;sentation\Tab%20&amp;%20Fig%20Pr&#233;sentation%20XLS\Incapacit&#233;%20xls\Handicap_Chiadmi%20&amp;%20Mghari_2.xlsx" TargetMode="Externa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A%20CONFERENCES%2013%20OCTOBRE%202015\Conf&#233;rence%20RGPH%202014%20(13%20Oct%202015)\Tab%20pr&#233;sentation\Tab%20&amp;%20Fig%20Pr&#233;sentation%20XLS\Incapacit&#233;%20xls\Handicap_Chiadmi%20&amp;%20Mghari_2.xlsx" TargetMode="External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b\Classeur1%20amina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Conf&#233;rence%20RGPH%202014%20(13%20Oct%202015)\Tab%20pr&#233;sentation\Tab%20&amp;%20Fig%20Pr&#233;sentation%20XLS\D&#233;mographie.xlsx" TargetMode="External"/></Relationships>
</file>

<file path=ppt/charts/_rels/chart30.xml.rels><?xml version="1.0" encoding="UTF-8" standalone="yes"?>
<Relationships xmlns="http://schemas.openxmlformats.org/package/2006/relationships"><Relationship Id="rId2" Type="http://schemas.openxmlformats.org/officeDocument/2006/relationships/oleObject" Target="Classeur1" TargetMode="External"/><Relationship Id="rId1" Type="http://schemas.openxmlformats.org/officeDocument/2006/relationships/themeOverride" Target="../theme/themeOverride11.xml"/></Relationships>
</file>

<file path=ppt/charts/_rels/chart31.xml.rels><?xml version="1.0" encoding="UTF-8" standalone="yes"?>
<Relationships xmlns="http://schemas.openxmlformats.org/package/2006/relationships"><Relationship Id="rId2" Type="http://schemas.openxmlformats.org/officeDocument/2006/relationships/oleObject" Target="Classeur1" TargetMode="External"/><Relationship Id="rId1" Type="http://schemas.openxmlformats.org/officeDocument/2006/relationships/themeOverride" Target="../theme/themeOverride12.xml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oleObject" Target="Classeur1!Feuil1!Graphique%2010" TargetMode="Externa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oleObject" Target="file:///F:\RGPH%202014_Habitat\habitat.xlsx" TargetMode="External"/><Relationship Id="rId1" Type="http://schemas.openxmlformats.org/officeDocument/2006/relationships/themeOverride" Target="../theme/themeOverride13.xml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oleObject" Target="Classeur1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themeOverride" Target="../theme/themeOverride2.xml"/><Relationship Id="rId6" Type="http://schemas.openxmlformats.org/officeDocument/2006/relationships/chartUserShapes" Target="../drawings/drawing2.xml"/><Relationship Id="rId5" Type="http://schemas.openxmlformats.org/officeDocument/2006/relationships/oleObject" Target="file:///C:\Users\User\Desktop\RGPH%202014\Graphique%20deux%20axes%20Nihou.xlsx" TargetMode="External"/><Relationship Id="rId4" Type="http://schemas.openxmlformats.org/officeDocument/2006/relationships/image" Target="../media/image8.jpeg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themeOverride" Target="../theme/themeOverride3.xml"/><Relationship Id="rId6" Type="http://schemas.openxmlformats.org/officeDocument/2006/relationships/chartUserShapes" Target="../drawings/drawing3.xml"/><Relationship Id="rId5" Type="http://schemas.openxmlformats.org/officeDocument/2006/relationships/oleObject" Target="file:///C:\Users\User\Desktop\RGPH%202014\Graphique%20deux%20axes%20Nihou.xlsx" TargetMode="External"/><Relationship Id="rId4" Type="http://schemas.openxmlformats.org/officeDocument/2006/relationships/image" Target="../media/image8.jpeg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E:\Classeur1%20amina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zizfarz\Downloads\Pers_Agees_V2.xlsx" TargetMode="External"/><Relationship Id="rId1" Type="http://schemas.openxmlformats.org/officeDocument/2006/relationships/themeOverride" Target="../theme/themeOverride4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zizfarz\Downloads\Pers_Agees_V2.xlsx" TargetMode="External"/><Relationship Id="rId1" Type="http://schemas.openxmlformats.org/officeDocument/2006/relationships/themeOverride" Target="../theme/themeOverride5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zizfarz\Downloads\Pers_Agees_V2.xlsx" TargetMode="External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roundedCorners val="1"/>
  <c:chart>
    <c:autoTitleDeleted val="1"/>
    <c:plotArea>
      <c:layout>
        <c:manualLayout>
          <c:layoutTarget val="inner"/>
          <c:xMode val="edge"/>
          <c:yMode val="edge"/>
          <c:x val="9.2471781442932166E-2"/>
          <c:y val="6.340707069107597E-2"/>
          <c:w val="0.82923784377515153"/>
          <c:h val="0.84485329063289694"/>
        </c:manualLayout>
      </c:layout>
      <c:barChart>
        <c:barDir val="col"/>
        <c:grouping val="clustered"/>
        <c:ser>
          <c:idx val="0"/>
          <c:order val="0"/>
          <c:tx>
            <c:strRef>
              <c:f>Graphique!$B$2</c:f>
              <c:strCache>
                <c:ptCount val="1"/>
                <c:pt idx="0">
                  <c:v>Effectif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FFFF00"/>
                    </a:solidFill>
                  </a:defRPr>
                </a:pPr>
                <a:endParaRPr lang="fr-FR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Graphique!$A$3:$A$8</c:f>
              <c:numCache>
                <c:formatCode>0</c:formatCode>
                <c:ptCount val="6"/>
                <c:pt idx="0">
                  <c:v>1960</c:v>
                </c:pt>
                <c:pt idx="1">
                  <c:v>1971</c:v>
                </c:pt>
                <c:pt idx="2">
                  <c:v>1982</c:v>
                </c:pt>
                <c:pt idx="3">
                  <c:v>1994</c:v>
                </c:pt>
                <c:pt idx="4">
                  <c:v>2004</c:v>
                </c:pt>
                <c:pt idx="5">
                  <c:v>2014</c:v>
                </c:pt>
              </c:numCache>
            </c:numRef>
          </c:cat>
          <c:val>
            <c:numRef>
              <c:f>Graphique!$B$3:$B$8</c:f>
              <c:numCache>
                <c:formatCode>0.0</c:formatCode>
                <c:ptCount val="6"/>
                <c:pt idx="0">
                  <c:v>11.626470000000001</c:v>
                </c:pt>
                <c:pt idx="1">
                  <c:v>15.379259000000003</c:v>
                </c:pt>
                <c:pt idx="2">
                  <c:v>20.419554999999999</c:v>
                </c:pt>
                <c:pt idx="3">
                  <c:v>26.073716999999984</c:v>
                </c:pt>
                <c:pt idx="4">
                  <c:v>29.891708000000001</c:v>
                </c:pt>
                <c:pt idx="5">
                  <c:v>33.848241999999999</c:v>
                </c:pt>
              </c:numCache>
            </c:numRef>
          </c:val>
        </c:ser>
        <c:axId val="120147968"/>
        <c:axId val="120149888"/>
      </c:barChart>
      <c:lineChart>
        <c:grouping val="standard"/>
        <c:ser>
          <c:idx val="1"/>
          <c:order val="1"/>
          <c:tx>
            <c:strRef>
              <c:f>Graphique!$C$2</c:f>
              <c:strCache>
                <c:ptCount val="1"/>
                <c:pt idx="0">
                  <c:v>Taux</c:v>
                </c:pt>
              </c:strCache>
            </c:strRef>
          </c:tx>
          <c:spPr>
            <a:ln w="31750"/>
          </c:spPr>
          <c:marker>
            <c:symbol val="none"/>
          </c:marker>
          <c:dLbls>
            <c:dLbl>
              <c:idx val="1"/>
              <c:layout>
                <c:manualLayout>
                  <c:x val="-2.9795153917923461E-2"/>
                  <c:y val="2.7842220596130451E-2"/>
                </c:manualLayout>
              </c:layout>
              <c:showVal val="1"/>
            </c:dLbl>
            <c:dLbl>
              <c:idx val="2"/>
              <c:layout>
                <c:manualLayout>
                  <c:x val="0"/>
                  <c:y val="-1.8561480397420317E-2"/>
                </c:manualLayout>
              </c:layout>
              <c:showVal val="1"/>
            </c:dLbl>
            <c:dLbl>
              <c:idx val="4"/>
              <c:layout>
                <c:manualLayout>
                  <c:x val="0"/>
                  <c:y val="-1.2374320264946864E-2"/>
                </c:manualLayout>
              </c:layout>
              <c:showVal val="1"/>
            </c:dLbl>
            <c:numFmt formatCode="#,##0.00" sourceLinked="0"/>
            <c:spPr>
              <a:noFill/>
            </c:spPr>
            <c:txPr>
              <a:bodyPr/>
              <a:lstStyle/>
              <a:p>
                <a:pPr>
                  <a:defRPr sz="1200" b="1">
                    <a:solidFill>
                      <a:srgbClr val="C00000"/>
                    </a:solidFill>
                  </a:defRPr>
                </a:pPr>
                <a:endParaRPr lang="fr-FR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Graphique!$A$3:$A$8</c:f>
              <c:numCache>
                <c:formatCode>0</c:formatCode>
                <c:ptCount val="6"/>
                <c:pt idx="0">
                  <c:v>1960</c:v>
                </c:pt>
                <c:pt idx="1">
                  <c:v>1971</c:v>
                </c:pt>
                <c:pt idx="2">
                  <c:v>1982</c:v>
                </c:pt>
                <c:pt idx="3">
                  <c:v>1994</c:v>
                </c:pt>
                <c:pt idx="4">
                  <c:v>2004</c:v>
                </c:pt>
                <c:pt idx="5">
                  <c:v>2014</c:v>
                </c:pt>
              </c:numCache>
            </c:numRef>
          </c:cat>
          <c:val>
            <c:numRef>
              <c:f>Graphique!$C$3:$C$8</c:f>
              <c:numCache>
                <c:formatCode>0.0</c:formatCode>
                <c:ptCount val="6"/>
                <c:pt idx="1">
                  <c:v>2.61</c:v>
                </c:pt>
                <c:pt idx="2">
                  <c:v>2.59</c:v>
                </c:pt>
                <c:pt idx="3">
                  <c:v>2.06</c:v>
                </c:pt>
                <c:pt idx="4">
                  <c:v>1.3800000000000001</c:v>
                </c:pt>
                <c:pt idx="5">
                  <c:v>1.25</c:v>
                </c:pt>
              </c:numCache>
            </c:numRef>
          </c:val>
          <c:smooth val="1"/>
        </c:ser>
        <c:marker val="1"/>
        <c:axId val="76011392"/>
        <c:axId val="76009856"/>
      </c:lineChart>
      <c:catAx>
        <c:axId val="120147968"/>
        <c:scaling>
          <c:orientation val="minMax"/>
        </c:scaling>
        <c:axPos val="b"/>
        <c:numFmt formatCode="0" sourceLinked="1"/>
        <c:tickLblPos val="nextTo"/>
        <c:txPr>
          <a:bodyPr/>
          <a:lstStyle/>
          <a:p>
            <a:pPr>
              <a:defRPr sz="1200" b="1"/>
            </a:pPr>
            <a:endParaRPr lang="fr-FR"/>
          </a:p>
        </c:txPr>
        <c:crossAx val="120149888"/>
        <c:crosses val="autoZero"/>
        <c:auto val="1"/>
        <c:lblAlgn val="ctr"/>
        <c:lblOffset val="100"/>
      </c:catAx>
      <c:valAx>
        <c:axId val="12014988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ar-SA" sz="1200"/>
                  <a:t>عدد السكان</a:t>
                </a:r>
                <a:r>
                  <a:rPr lang="ar-SA" sz="1200" baseline="0"/>
                  <a:t> (بالمليون)</a:t>
                </a:r>
                <a:endParaRPr lang="fr-FR" sz="1200"/>
              </a:p>
            </c:rich>
          </c:tx>
          <c:layout/>
        </c:title>
        <c:numFmt formatCode="0.0" sourceLinked="1"/>
        <c:tickLblPos val="nextTo"/>
        <c:crossAx val="120147968"/>
        <c:crosses val="autoZero"/>
        <c:crossBetween val="between"/>
      </c:valAx>
      <c:valAx>
        <c:axId val="76009856"/>
        <c:scaling>
          <c:orientation val="minMax"/>
        </c:scaling>
        <c:axPos val="r"/>
        <c:numFmt formatCode="General" sourceLinked="1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fr-FR"/>
          </a:p>
        </c:txPr>
        <c:crossAx val="76011392"/>
        <c:crosses val="max"/>
        <c:crossBetween val="between"/>
      </c:valAx>
      <c:catAx>
        <c:axId val="76011392"/>
        <c:scaling>
          <c:orientation val="minMax"/>
        </c:scaling>
        <c:delete val="1"/>
        <c:axPos val="b"/>
        <c:numFmt formatCode="0" sourceLinked="1"/>
        <c:tickLblPos val="nextTo"/>
        <c:crossAx val="76009856"/>
        <c:crosses val="autoZero"/>
        <c:auto val="1"/>
        <c:lblAlgn val="ctr"/>
        <c:lblOffset val="100"/>
      </c:catAx>
      <c:spPr>
        <a:ln w="0" cmpd="sng"/>
      </c:spPr>
    </c:plotArea>
    <c:plotVisOnly val="1"/>
    <c:dispBlanksAs val="gap"/>
  </c:chart>
  <c:spPr>
    <a:ln w="3175" cap="rnd">
      <a:solidFill>
        <a:srgbClr val="4F81BD"/>
      </a:solidFill>
    </a:ln>
  </c:spPr>
  <c:externalData r:id="rId1"/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23732354568313269"/>
          <c:y val="9.8159537390475227E-2"/>
          <c:w val="0.48575980219884934"/>
          <c:h val="0.87500006381454865"/>
        </c:manualLayout>
      </c:layout>
      <c:pieChart>
        <c:varyColors val="1"/>
        <c:ser>
          <c:idx val="0"/>
          <c:order val="0"/>
          <c:dLbls>
            <c:dLbl>
              <c:idx val="0"/>
              <c:tx>
                <c:rich>
                  <a:bodyPr/>
                  <a:lstStyle/>
                  <a:p>
                    <a:pPr>
                      <a:defRPr sz="1400">
                        <a:solidFill>
                          <a:schemeClr val="bg1">
                            <a:lumMod val="95000"/>
                          </a:schemeClr>
                        </a:solidFill>
                      </a:defRPr>
                    </a:pPr>
                    <a:r>
                      <a:rPr lang="ar-SA" sz="1400" dirty="0" smtClean="0">
                        <a:solidFill>
                          <a:schemeClr val="bg1">
                            <a:lumMod val="95000"/>
                          </a:schemeClr>
                        </a:solidFill>
                      </a:rPr>
                      <a:t>بدون مستوى دراسي</a:t>
                    </a:r>
                  </a:p>
                  <a:p>
                    <a:pPr>
                      <a:defRPr sz="1400">
                        <a:solidFill>
                          <a:schemeClr val="bg1">
                            <a:lumMod val="95000"/>
                          </a:schemeClr>
                        </a:solidFill>
                      </a:defRPr>
                    </a:pPr>
                    <a:r>
                      <a:rPr lang="en-US" sz="1400" dirty="0" smtClean="0">
                        <a:solidFill>
                          <a:schemeClr val="bg1">
                            <a:lumMod val="95000"/>
                          </a:schemeClr>
                        </a:solidFill>
                      </a:rPr>
                      <a:t>%70,5</a:t>
                    </a:r>
                    <a:endParaRPr lang="en-US" sz="1400" dirty="0">
                      <a:solidFill>
                        <a:schemeClr val="bg1">
                          <a:lumMod val="95000"/>
                        </a:schemeClr>
                      </a:solidFill>
                    </a:endParaRPr>
                  </a:p>
                </c:rich>
              </c:tx>
              <c:spPr>
                <a:noFill/>
                <a:ln w="3175" cap="rnd">
                  <a:solidFill>
                    <a:srgbClr val="4F81BD"/>
                  </a:solidFill>
                </a:ln>
                <a:effectLst/>
              </c:spPr>
              <c:showVal val="1"/>
              <c:showCatName val="1"/>
            </c:dLbl>
            <c:dLbl>
              <c:idx val="1"/>
              <c:layout>
                <c:manualLayout>
                  <c:x val="7.6564196948638419E-2"/>
                  <c:y val="-1.0376789378552537E-2"/>
                </c:manualLayout>
              </c:layout>
              <c:tx>
                <c:rich>
                  <a:bodyPr/>
                  <a:lstStyle/>
                  <a:p>
                    <a:pPr>
                      <a:defRPr sz="1200">
                        <a:solidFill>
                          <a:schemeClr val="bg1">
                            <a:lumMod val="95000"/>
                          </a:schemeClr>
                        </a:solidFill>
                      </a:defRPr>
                    </a:pPr>
                    <a:r>
                      <a:rPr lang="ar-SA" sz="1200" dirty="0" smtClean="0">
                        <a:solidFill>
                          <a:schemeClr val="bg1">
                            <a:lumMod val="95000"/>
                          </a:schemeClr>
                        </a:solidFill>
                      </a:rPr>
                      <a:t>تمهيدي </a:t>
                    </a:r>
                    <a:endParaRPr lang="fr-FR" sz="1200" dirty="0" smtClean="0">
                      <a:solidFill>
                        <a:schemeClr val="bg1">
                          <a:lumMod val="95000"/>
                        </a:schemeClr>
                      </a:solidFill>
                    </a:endParaRPr>
                  </a:p>
                  <a:p>
                    <a:pPr>
                      <a:defRPr sz="1200">
                        <a:solidFill>
                          <a:schemeClr val="bg1">
                            <a:lumMod val="95000"/>
                          </a:schemeClr>
                        </a:solidFill>
                      </a:defRPr>
                    </a:pPr>
                    <a:r>
                      <a:rPr lang="en-US" sz="1200" dirty="0" smtClean="0">
                        <a:solidFill>
                          <a:schemeClr val="bg1">
                            <a:lumMod val="95000"/>
                          </a:schemeClr>
                        </a:solidFill>
                      </a:rPr>
                      <a:t> 5,9</a:t>
                    </a:r>
                    <a:r>
                      <a:rPr lang="en-US" sz="1200" baseline="0" dirty="0" smtClean="0">
                        <a:solidFill>
                          <a:schemeClr val="bg1">
                            <a:lumMod val="95000"/>
                          </a:schemeClr>
                        </a:solidFill>
                      </a:rPr>
                      <a:t> %</a:t>
                    </a:r>
                    <a:endParaRPr lang="en-US" sz="1200" dirty="0">
                      <a:solidFill>
                        <a:schemeClr val="bg1">
                          <a:lumMod val="95000"/>
                        </a:schemeClr>
                      </a:solidFill>
                    </a:endParaRPr>
                  </a:p>
                </c:rich>
              </c:tx>
              <c:spPr>
                <a:noFill/>
                <a:ln w="3175" cap="rnd">
                  <a:solidFill>
                    <a:srgbClr val="4F81BD"/>
                  </a:solidFill>
                </a:ln>
                <a:effectLst/>
              </c:spPr>
              <c:showVal val="1"/>
              <c:showCatName val="1"/>
            </c:dLbl>
            <c:dLbl>
              <c:idx val="2"/>
              <c:layout>
                <c:manualLayout>
                  <c:x val="8.4712030295953505E-2"/>
                  <c:y val="8.4177620749826224E-2"/>
                </c:manualLayout>
              </c:layout>
              <c:tx>
                <c:rich>
                  <a:bodyPr/>
                  <a:lstStyle/>
                  <a:p>
                    <a:pPr>
                      <a:defRPr sz="1200">
                        <a:solidFill>
                          <a:schemeClr val="bg1">
                            <a:lumMod val="95000"/>
                          </a:schemeClr>
                        </a:solidFill>
                      </a:defRPr>
                    </a:pPr>
                    <a:r>
                      <a:rPr lang="ar-SA" sz="1200" dirty="0" smtClean="0">
                        <a:solidFill>
                          <a:schemeClr val="bg1">
                            <a:lumMod val="95000"/>
                          </a:schemeClr>
                        </a:solidFill>
                      </a:rPr>
                      <a:t> </a:t>
                    </a:r>
                    <a:r>
                      <a:rPr lang="ar-SA" sz="1200" dirty="0" err="1" smtClean="0">
                        <a:solidFill>
                          <a:schemeClr val="bg1">
                            <a:lumMod val="95000"/>
                          </a:schemeClr>
                        </a:solidFill>
                      </a:rPr>
                      <a:t>إبتدائي</a:t>
                    </a:r>
                    <a:endParaRPr lang="fr-FR" sz="1200" dirty="0" smtClean="0">
                      <a:solidFill>
                        <a:schemeClr val="bg1">
                          <a:lumMod val="95000"/>
                        </a:schemeClr>
                      </a:solidFill>
                    </a:endParaRPr>
                  </a:p>
                  <a:p>
                    <a:pPr>
                      <a:defRPr sz="1200">
                        <a:solidFill>
                          <a:schemeClr val="bg1">
                            <a:lumMod val="95000"/>
                          </a:schemeClr>
                        </a:solidFill>
                      </a:defRPr>
                    </a:pPr>
                    <a:r>
                      <a:rPr lang="fr-FR" sz="1200" dirty="0" smtClean="0">
                        <a:solidFill>
                          <a:schemeClr val="bg1">
                            <a:lumMod val="95000"/>
                          </a:schemeClr>
                        </a:solidFill>
                      </a:rPr>
                      <a:t> </a:t>
                    </a:r>
                    <a:r>
                      <a:rPr lang="en-US" sz="1200" dirty="0" smtClean="0">
                        <a:solidFill>
                          <a:schemeClr val="bg1">
                            <a:lumMod val="95000"/>
                          </a:schemeClr>
                        </a:solidFill>
                      </a:rPr>
                      <a:t>11,9%</a:t>
                    </a:r>
                    <a:endParaRPr lang="en-US" sz="1200" dirty="0">
                      <a:solidFill>
                        <a:schemeClr val="bg1">
                          <a:lumMod val="95000"/>
                        </a:schemeClr>
                      </a:solidFill>
                    </a:endParaRPr>
                  </a:p>
                </c:rich>
              </c:tx>
              <c:spPr>
                <a:noFill/>
                <a:ln w="3175" cap="rnd">
                  <a:solidFill>
                    <a:srgbClr val="4F81BD"/>
                  </a:solidFill>
                </a:ln>
                <a:effectLst/>
              </c:spPr>
              <c:showVal val="1"/>
              <c:showCatName val="1"/>
            </c:dLbl>
            <c:dLbl>
              <c:idx val="3"/>
              <c:tx>
                <c:rich>
                  <a:bodyPr/>
                  <a:lstStyle/>
                  <a:p>
                    <a:pPr>
                      <a:defRPr sz="1100"/>
                    </a:pPr>
                    <a:r>
                      <a:rPr lang="ar-SA" sz="1100" dirty="0" smtClean="0"/>
                      <a:t> ثانوي إعدادي</a:t>
                    </a:r>
                    <a:endParaRPr lang="fr-FR" sz="1100" dirty="0" smtClean="0"/>
                  </a:p>
                  <a:p>
                    <a:pPr>
                      <a:defRPr sz="1100"/>
                    </a:pPr>
                    <a:r>
                      <a:rPr lang="en-US" sz="1100" dirty="0" smtClean="0"/>
                      <a:t>4,5%</a:t>
                    </a:r>
                    <a:endParaRPr lang="en-US" sz="1100" dirty="0"/>
                  </a:p>
                </c:rich>
              </c:tx>
              <c:spPr>
                <a:noFill/>
                <a:ln w="3175" cap="rnd">
                  <a:solidFill>
                    <a:srgbClr val="4F81BD"/>
                  </a:solidFill>
                </a:ln>
                <a:effectLst/>
              </c:spPr>
              <c:showVal val="1"/>
              <c:showCatName val="1"/>
            </c:dLbl>
            <c:dLbl>
              <c:idx val="4"/>
              <c:tx>
                <c:rich>
                  <a:bodyPr/>
                  <a:lstStyle/>
                  <a:p>
                    <a:pPr>
                      <a:defRPr sz="1050"/>
                    </a:pPr>
                    <a:r>
                      <a:rPr lang="ar-SA" sz="1050" dirty="0" smtClean="0"/>
                      <a:t> ثانوي</a:t>
                    </a:r>
                    <a:r>
                      <a:rPr lang="ar-SA" sz="1050" baseline="0" dirty="0" smtClean="0"/>
                      <a:t> تأهيلي</a:t>
                    </a:r>
                    <a:endParaRPr lang="fr-FR" sz="1050" baseline="0" dirty="0" smtClean="0"/>
                  </a:p>
                  <a:p>
                    <a:pPr>
                      <a:defRPr sz="1050"/>
                    </a:pPr>
                    <a:r>
                      <a:rPr lang="en-US" sz="1050" dirty="0" smtClean="0"/>
                      <a:t> 4,5%</a:t>
                    </a:r>
                    <a:endParaRPr lang="en-US" sz="1050" dirty="0"/>
                  </a:p>
                </c:rich>
              </c:tx>
              <c:spPr>
                <a:noFill/>
                <a:ln w="3175" cap="rnd">
                  <a:solidFill>
                    <a:srgbClr val="4F81BD"/>
                  </a:solidFill>
                </a:ln>
                <a:effectLst/>
              </c:spPr>
              <c:showVal val="1"/>
              <c:showCatName val="1"/>
            </c:dLbl>
            <c:dLbl>
              <c:idx val="5"/>
              <c:tx>
                <c:rich>
                  <a:bodyPr/>
                  <a:lstStyle/>
                  <a:p>
                    <a:r>
                      <a:rPr lang="ar-SA" dirty="0" smtClean="0"/>
                      <a:t> عالي</a:t>
                    </a:r>
                    <a:endParaRPr lang="fr-FR" dirty="0" smtClean="0"/>
                  </a:p>
                  <a:p>
                    <a:r>
                      <a:rPr lang="en-US" dirty="0" smtClean="0"/>
                      <a:t> %2,4</a:t>
                    </a:r>
                    <a:endParaRPr lang="en-US" dirty="0"/>
                  </a:p>
                </c:rich>
              </c:tx>
              <c:showVal val="1"/>
              <c:showCatName val="1"/>
            </c:dLbl>
            <c:dLbl>
              <c:idx val="6"/>
              <c:tx>
                <c:rich>
                  <a:bodyPr/>
                  <a:lstStyle/>
                  <a:p>
                    <a:r>
                      <a:rPr lang="ar-SA" dirty="0" smtClean="0"/>
                      <a:t>غير مصرح </a:t>
                    </a:r>
                    <a:r>
                      <a:rPr lang="ar-SA" dirty="0" err="1" smtClean="0"/>
                      <a:t>به</a:t>
                    </a:r>
                    <a:endParaRPr lang="fr-FR" dirty="0" smtClean="0"/>
                  </a:p>
                  <a:p>
                    <a:r>
                      <a:rPr lang="en-US" dirty="0" smtClean="0"/>
                      <a:t>%0,2</a:t>
                    </a:r>
                    <a:endParaRPr lang="en-US" dirty="0"/>
                  </a:p>
                </c:rich>
              </c:tx>
              <c:showVal val="1"/>
              <c:showCatName val="1"/>
            </c:dLbl>
            <c:spPr>
              <a:noFill/>
              <a:ln w="3175" cap="rnd">
                <a:solidFill>
                  <a:srgbClr val="4F81BD"/>
                </a:solidFill>
              </a:ln>
              <a:effectLst/>
            </c:spPr>
            <c:showVal val="1"/>
            <c:showCatName val="1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Niv_Scol!$A$33:$A$39</c:f>
              <c:strCache>
                <c:ptCount val="7"/>
                <c:pt idx="0">
                  <c:v>Aucun niveau scolaire</c:v>
                </c:pt>
                <c:pt idx="1">
                  <c:v>Préscolaire</c:v>
                </c:pt>
                <c:pt idx="2">
                  <c:v>Primaire</c:v>
                </c:pt>
                <c:pt idx="3">
                  <c:v>Secondaire Collégial</c:v>
                </c:pt>
                <c:pt idx="4">
                  <c:v>Secondaire Qualifiant</c:v>
                </c:pt>
                <c:pt idx="5">
                  <c:v>Supérieur</c:v>
                </c:pt>
                <c:pt idx="6">
                  <c:v>Non déclaré</c:v>
                </c:pt>
              </c:strCache>
            </c:strRef>
          </c:cat>
          <c:val>
            <c:numRef>
              <c:f>Niv_Scol!$B$33:$B$39</c:f>
              <c:numCache>
                <c:formatCode>0.0</c:formatCode>
                <c:ptCount val="7"/>
                <c:pt idx="0">
                  <c:v>70.530957923571208</c:v>
                </c:pt>
                <c:pt idx="1">
                  <c:v>5.9326139426681124</c:v>
                </c:pt>
                <c:pt idx="2">
                  <c:v>11.913673120172245</c:v>
                </c:pt>
                <c:pt idx="3">
                  <c:v>4.4607854172133843</c:v>
                </c:pt>
                <c:pt idx="4">
                  <c:v>4.5234157621859943</c:v>
                </c:pt>
                <c:pt idx="5">
                  <c:v>2.4112528628481731</c:v>
                </c:pt>
                <c:pt idx="6">
                  <c:v>0.22730097134083518</c:v>
                </c:pt>
              </c:numCache>
            </c:numRef>
          </c:val>
        </c:ser>
        <c:firstSliceAng val="0"/>
      </c:pieChart>
    </c:plotArea>
    <c:plotVisOnly val="1"/>
    <c:dispBlanksAs val="zero"/>
  </c:chart>
  <c:txPr>
    <a:bodyPr/>
    <a:lstStyle/>
    <a:p>
      <a:pPr>
        <a:defRPr sz="1000" b="1"/>
      </a:pPr>
      <a:endParaRPr lang="fr-FR"/>
    </a:p>
  </c:txPr>
  <c:externalData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roundedCorners val="1"/>
  <c:style val="26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Feuil2!$B$3</c:f>
              <c:strCache>
                <c:ptCount val="1"/>
                <c:pt idx="0">
                  <c:v>ذكور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fr-FR"/>
              </a:p>
            </c:txPr>
            <c:showVal val="1"/>
          </c:dLbls>
          <c:cat>
            <c:strRef>
              <c:f>Feuil2!$A$4:$A$16</c:f>
              <c:strCache>
                <c:ptCount val="13"/>
                <c:pt idx="0">
                  <c:v>بني ملال - خنيفرة</c:v>
                </c:pt>
                <c:pt idx="1">
                  <c:v>الشرق</c:v>
                </c:pt>
                <c:pt idx="2">
                  <c:v>درعة - تافيلالت</c:v>
                </c:pt>
                <c:pt idx="3">
                  <c:v>الرباط - سلا - القنيطرة</c:v>
                </c:pt>
                <c:pt idx="4">
                  <c:v>فاس - مكناس</c:v>
                </c:pt>
                <c:pt idx="5">
                  <c:v>المجموع</c:v>
                </c:pt>
                <c:pt idx="6">
                  <c:v>الدار البيضاء الكبرى - سطات</c:v>
                </c:pt>
                <c:pt idx="7">
                  <c:v>طنجة - تطوان - الحسيمة</c:v>
                </c:pt>
                <c:pt idx="8">
                  <c:v>مراكش - آسفي</c:v>
                </c:pt>
                <c:pt idx="9">
                  <c:v>سوس - ماسة</c:v>
                </c:pt>
                <c:pt idx="10">
                  <c:v>كلميم - واد نون</c:v>
                </c:pt>
                <c:pt idx="11">
                  <c:v>العيون -  الساقية الحمراء</c:v>
                </c:pt>
                <c:pt idx="12">
                  <c:v>الداخلة - وادي الذهب</c:v>
                </c:pt>
              </c:strCache>
            </c:strRef>
          </c:cat>
          <c:val>
            <c:numRef>
              <c:f>Feuil2!$B$4:$B$16</c:f>
              <c:numCache>
                <c:formatCode>0.0</c:formatCode>
                <c:ptCount val="13"/>
                <c:pt idx="0">
                  <c:v>18.133442488743309</c:v>
                </c:pt>
                <c:pt idx="1">
                  <c:v>21.697264218862518</c:v>
                </c:pt>
                <c:pt idx="2">
                  <c:v>22.775263951734527</c:v>
                </c:pt>
                <c:pt idx="3">
                  <c:v>24.867599773028182</c:v>
                </c:pt>
                <c:pt idx="4">
                  <c:v>26.142460684551306</c:v>
                </c:pt>
                <c:pt idx="5">
                  <c:v>26.753071180861696</c:v>
                </c:pt>
                <c:pt idx="6">
                  <c:v>26.794218857536126</c:v>
                </c:pt>
                <c:pt idx="7">
                  <c:v>28.320566232137196</c:v>
                </c:pt>
                <c:pt idx="8">
                  <c:v>29.543299226353852</c:v>
                </c:pt>
                <c:pt idx="9">
                  <c:v>35.108782652986982</c:v>
                </c:pt>
                <c:pt idx="10">
                  <c:v>38.606143970655665</c:v>
                </c:pt>
                <c:pt idx="11">
                  <c:v>51.518833535844415</c:v>
                </c:pt>
                <c:pt idx="12">
                  <c:v>56.923076923076962</c:v>
                </c:pt>
              </c:numCache>
            </c:numRef>
          </c:val>
        </c:ser>
        <c:ser>
          <c:idx val="1"/>
          <c:order val="1"/>
          <c:tx>
            <c:strRef>
              <c:f>Feuil2!$C$3</c:f>
              <c:strCache>
                <c:ptCount val="1"/>
                <c:pt idx="0">
                  <c:v>إناث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fr-FR"/>
              </a:p>
            </c:txPr>
            <c:showVal val="1"/>
          </c:dLbls>
          <c:cat>
            <c:strRef>
              <c:f>Feuil2!$A$4:$A$16</c:f>
              <c:strCache>
                <c:ptCount val="13"/>
                <c:pt idx="0">
                  <c:v>بني ملال - خنيفرة</c:v>
                </c:pt>
                <c:pt idx="1">
                  <c:v>الشرق</c:v>
                </c:pt>
                <c:pt idx="2">
                  <c:v>درعة - تافيلالت</c:v>
                </c:pt>
                <c:pt idx="3">
                  <c:v>الرباط - سلا - القنيطرة</c:v>
                </c:pt>
                <c:pt idx="4">
                  <c:v>فاس - مكناس</c:v>
                </c:pt>
                <c:pt idx="5">
                  <c:v>المجموع</c:v>
                </c:pt>
                <c:pt idx="6">
                  <c:v>الدار البيضاء الكبرى - سطات</c:v>
                </c:pt>
                <c:pt idx="7">
                  <c:v>طنجة - تطوان - الحسيمة</c:v>
                </c:pt>
                <c:pt idx="8">
                  <c:v>مراكش - آسفي</c:v>
                </c:pt>
                <c:pt idx="9">
                  <c:v>سوس - ماسة</c:v>
                </c:pt>
                <c:pt idx="10">
                  <c:v>كلميم - واد نون</c:v>
                </c:pt>
                <c:pt idx="11">
                  <c:v>العيون -  الساقية الحمراء</c:v>
                </c:pt>
                <c:pt idx="12">
                  <c:v>الداخلة - وادي الذهب</c:v>
                </c:pt>
              </c:strCache>
            </c:strRef>
          </c:cat>
          <c:val>
            <c:numRef>
              <c:f>Feuil2!$C$4:$C$16</c:f>
              <c:numCache>
                <c:formatCode>0.0</c:formatCode>
                <c:ptCount val="13"/>
                <c:pt idx="0">
                  <c:v>81.866557511256659</c:v>
                </c:pt>
                <c:pt idx="1">
                  <c:v>78.302735781137514</c:v>
                </c:pt>
                <c:pt idx="2">
                  <c:v>77.224736048265456</c:v>
                </c:pt>
                <c:pt idx="3">
                  <c:v>75.132400226971654</c:v>
                </c:pt>
                <c:pt idx="4">
                  <c:v>73.857539315448648</c:v>
                </c:pt>
                <c:pt idx="5">
                  <c:v>73.246928819138304</c:v>
                </c:pt>
                <c:pt idx="6">
                  <c:v>73.205781142463579</c:v>
                </c:pt>
                <c:pt idx="7">
                  <c:v>71.679433767862719</c:v>
                </c:pt>
                <c:pt idx="8">
                  <c:v>70.456700773646119</c:v>
                </c:pt>
                <c:pt idx="9">
                  <c:v>64.891217347013026</c:v>
                </c:pt>
                <c:pt idx="10">
                  <c:v>61.393856029344271</c:v>
                </c:pt>
                <c:pt idx="11">
                  <c:v>48.481166464155471</c:v>
                </c:pt>
                <c:pt idx="12">
                  <c:v>43.07692307692308</c:v>
                </c:pt>
              </c:numCache>
            </c:numRef>
          </c:val>
        </c:ser>
        <c:gapWidth val="17"/>
        <c:axId val="101409920"/>
        <c:axId val="101411456"/>
      </c:barChart>
      <c:catAx>
        <c:axId val="101409920"/>
        <c:scaling>
          <c:orientation val="minMax"/>
        </c:scaling>
        <c:axPos val="b"/>
        <c:majorTickMark val="none"/>
        <c:tickLblPos val="nextTo"/>
        <c:txPr>
          <a:bodyPr rot="1740000"/>
          <a:lstStyle/>
          <a:p>
            <a:pPr>
              <a:defRPr sz="1100"/>
            </a:pPr>
            <a:endParaRPr lang="fr-FR"/>
          </a:p>
        </c:txPr>
        <c:crossAx val="101411456"/>
        <c:crosses val="autoZero"/>
        <c:auto val="1"/>
        <c:lblAlgn val="ctr"/>
        <c:lblOffset val="100"/>
      </c:catAx>
      <c:valAx>
        <c:axId val="101411456"/>
        <c:scaling>
          <c:orientation val="minMax"/>
        </c:scaling>
        <c:delete val="1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0.0" sourceLinked="1"/>
        <c:majorTickMark val="none"/>
        <c:tickLblPos val="nextTo"/>
        <c:crossAx val="101409920"/>
        <c:crosses val="autoZero"/>
        <c:crossBetween val="between"/>
      </c:valAx>
    </c:plotArea>
    <c:legend>
      <c:legendPos val="b"/>
      <c:txPr>
        <a:bodyPr/>
        <a:lstStyle/>
        <a:p>
          <a:pPr>
            <a:defRPr sz="1400" b="1"/>
          </a:pPr>
          <a:endParaRPr lang="fr-FR"/>
        </a:p>
      </c:txPr>
    </c:legend>
    <c:plotVisOnly val="1"/>
  </c:chart>
  <c:spPr>
    <a:noFill/>
    <a:ln>
      <a:solidFill>
        <a:srgbClr val="EAEAEA">
          <a:lumMod val="50000"/>
        </a:srgbClr>
      </a:solidFill>
    </a:ln>
  </c:spPr>
  <c:externalData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roundedCorners val="1"/>
  <c:chart>
    <c:plotArea>
      <c:layout/>
      <c:lineChart>
        <c:grouping val="standard"/>
        <c:ser>
          <c:idx val="0"/>
          <c:order val="0"/>
          <c:tx>
            <c:strRef>
              <c:f>Feuil1!$A$150</c:f>
              <c:strCache>
                <c:ptCount val="1"/>
                <c:pt idx="0">
                  <c:v>حضري</c:v>
                </c:pt>
              </c:strCache>
            </c:strRef>
          </c:tx>
          <c:spPr>
            <a:ln w="41275"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Feuil1!$B$149:$D$149</c:f>
              <c:strCache>
                <c:ptCount val="3"/>
                <c:pt idx="0">
                  <c:v>إحصاء 2014</c:v>
                </c:pt>
                <c:pt idx="1">
                  <c:v>إحصاء 2004</c:v>
                </c:pt>
                <c:pt idx="2">
                  <c:v>إحصاء 1994</c:v>
                </c:pt>
              </c:strCache>
            </c:strRef>
          </c:cat>
          <c:val>
            <c:numRef>
              <c:f>Feuil1!$B$150:$D$150</c:f>
              <c:numCache>
                <c:formatCode>0.0</c:formatCode>
                <c:ptCount val="3"/>
                <c:pt idx="0" formatCode="0.00">
                  <c:v>2.0075479186236485</c:v>
                </c:pt>
                <c:pt idx="1">
                  <c:v>2.149</c:v>
                </c:pt>
                <c:pt idx="2">
                  <c:v>2.56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Feuil1!$A$151</c:f>
              <c:strCache>
                <c:ptCount val="1"/>
                <c:pt idx="0">
                  <c:v>قروي</c:v>
                </c:pt>
              </c:strCache>
            </c:strRef>
          </c:tx>
          <c:spPr>
            <a:ln w="41275"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Feuil1!$B$149:$D$149</c:f>
              <c:strCache>
                <c:ptCount val="3"/>
                <c:pt idx="0">
                  <c:v>إحصاء 2014</c:v>
                </c:pt>
                <c:pt idx="1">
                  <c:v>إحصاء 2004</c:v>
                </c:pt>
                <c:pt idx="2">
                  <c:v>إحصاء 1994</c:v>
                </c:pt>
              </c:strCache>
            </c:strRef>
          </c:cat>
          <c:val>
            <c:numRef>
              <c:f>Feuil1!$B$151:$D$151</c:f>
              <c:numCache>
                <c:formatCode>0.0</c:formatCode>
                <c:ptCount val="3"/>
                <c:pt idx="0" formatCode="0.00">
                  <c:v>2.5506249663396572</c:v>
                </c:pt>
                <c:pt idx="1">
                  <c:v>3.1</c:v>
                </c:pt>
                <c:pt idx="2">
                  <c:v>4.25</c:v>
                </c:pt>
              </c:numCache>
            </c:numRef>
          </c:val>
          <c:smooth val="1"/>
        </c:ser>
        <c:ser>
          <c:idx val="2"/>
          <c:order val="2"/>
          <c:tx>
            <c:strRef>
              <c:f>Feuil1!$A$152</c:f>
              <c:strCache>
                <c:ptCount val="1"/>
                <c:pt idx="0">
                  <c:v>مجموع</c:v>
                </c:pt>
              </c:strCache>
            </c:strRef>
          </c:tx>
          <c:spPr>
            <a:ln w="41275"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Feuil1!$B$149:$D$149</c:f>
              <c:strCache>
                <c:ptCount val="3"/>
                <c:pt idx="0">
                  <c:v>إحصاء 2014</c:v>
                </c:pt>
                <c:pt idx="1">
                  <c:v>إحصاء 2004</c:v>
                </c:pt>
                <c:pt idx="2">
                  <c:v>إحصاء 1994</c:v>
                </c:pt>
              </c:strCache>
            </c:strRef>
          </c:cat>
          <c:val>
            <c:numRef>
              <c:f>Feuil1!$B$152:$D$152</c:f>
              <c:numCache>
                <c:formatCode>0.0</c:formatCode>
                <c:ptCount val="3"/>
                <c:pt idx="0" formatCode="0.00">
                  <c:v>2.2102413921118083</c:v>
                </c:pt>
                <c:pt idx="1">
                  <c:v>2.4699999999999998</c:v>
                </c:pt>
                <c:pt idx="2">
                  <c:v>3.2800000000000002</c:v>
                </c:pt>
              </c:numCache>
            </c:numRef>
          </c:val>
          <c:smooth val="1"/>
        </c:ser>
        <c:marker val="1"/>
        <c:axId val="101472128"/>
        <c:axId val="101473664"/>
      </c:lineChart>
      <c:catAx>
        <c:axId val="101472128"/>
        <c:scaling>
          <c:orientation val="minMax"/>
        </c:scaling>
        <c:axPos val="b"/>
        <c:numFmt formatCode="General" sourceLinked="1"/>
        <c:tickLblPos val="nextTo"/>
        <c:crossAx val="101473664"/>
        <c:crosses val="autoZero"/>
        <c:auto val="1"/>
        <c:lblAlgn val="ctr"/>
        <c:lblOffset val="100"/>
      </c:catAx>
      <c:valAx>
        <c:axId val="101473664"/>
        <c:scaling>
          <c:orientation val="minMax"/>
          <c:max val="4.5"/>
          <c:min val="1.8"/>
        </c:scaling>
        <c:axPos val="l"/>
        <c:majorGridlines/>
        <c:numFmt formatCode="0.0" sourceLinked="0"/>
        <c:tickLblPos val="nextTo"/>
        <c:crossAx val="101472128"/>
        <c:crosses val="autoZero"/>
        <c:crossBetween val="between"/>
      </c:valAx>
    </c:plotArea>
    <c:legend>
      <c:legendPos val="b"/>
    </c:legend>
    <c:plotVisOnly val="1"/>
    <c:dispBlanksAs val="gap"/>
  </c:chart>
  <c:spPr>
    <a:ln cap="rnd">
      <a:solidFill>
        <a:schemeClr val="accent1"/>
      </a:solidFill>
    </a:ln>
  </c:spPr>
  <c:txPr>
    <a:bodyPr/>
    <a:lstStyle/>
    <a:p>
      <a:pPr>
        <a:defRPr sz="1600" b="1"/>
      </a:pPr>
      <a:endParaRPr lang="fr-FR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plotArea>
      <c:layout/>
      <c:lineChart>
        <c:grouping val="standard"/>
        <c:ser>
          <c:idx val="0"/>
          <c:order val="0"/>
          <c:tx>
            <c:strRef>
              <c:f>Graphique!$B$138</c:f>
              <c:strCache>
                <c:ptCount val="1"/>
                <c:pt idx="0">
                  <c:v>قروي 2014</c:v>
                </c:pt>
              </c:strCache>
            </c:strRef>
          </c:tx>
          <c:spPr>
            <a:ln w="38100"/>
          </c:spPr>
          <c:marker>
            <c:symbol val="circle"/>
            <c:size val="7"/>
          </c:marker>
          <c:cat>
            <c:strRef>
              <c:f>Graphique!$A$139:$A$145</c:f>
              <c:strCache>
                <c:ptCount val="7"/>
                <c:pt idx="0">
                  <c:v>45-49 ans</c:v>
                </c:pt>
                <c:pt idx="1">
                  <c:v>40-44 ans</c:v>
                </c:pt>
                <c:pt idx="2">
                  <c:v>35-39 ans</c:v>
                </c:pt>
                <c:pt idx="3">
                  <c:v>30-34 ans</c:v>
                </c:pt>
                <c:pt idx="4">
                  <c:v>25-29 ans</c:v>
                </c:pt>
                <c:pt idx="5">
                  <c:v>20-24 ans</c:v>
                </c:pt>
                <c:pt idx="6">
                  <c:v>15-19 ans</c:v>
                </c:pt>
              </c:strCache>
            </c:strRef>
          </c:cat>
          <c:val>
            <c:numRef>
              <c:f>Graphique!$B$139:$B$145</c:f>
              <c:numCache>
                <c:formatCode>0.0</c:formatCode>
                <c:ptCount val="7"/>
                <c:pt idx="0">
                  <c:v>13.565708457673857</c:v>
                </c:pt>
                <c:pt idx="1">
                  <c:v>39.486718380907412</c:v>
                </c:pt>
                <c:pt idx="2">
                  <c:v>79.179300586213557</c:v>
                </c:pt>
                <c:pt idx="3">
                  <c:v>108.82201133177708</c:v>
                </c:pt>
                <c:pt idx="4">
                  <c:v>124.22702187095445</c:v>
                </c:pt>
                <c:pt idx="5">
                  <c:v>116.53983797388705</c:v>
                </c:pt>
                <c:pt idx="6">
                  <c:v>28.304394666517435</c:v>
                </c:pt>
              </c:numCache>
            </c:numRef>
          </c:val>
        </c:ser>
        <c:ser>
          <c:idx val="1"/>
          <c:order val="1"/>
          <c:tx>
            <c:strRef>
              <c:f>Graphique!$C$138</c:f>
              <c:strCache>
                <c:ptCount val="1"/>
                <c:pt idx="0">
                  <c:v>حضري 2014</c:v>
                </c:pt>
              </c:strCache>
            </c:strRef>
          </c:tx>
          <c:spPr>
            <a:ln w="38100"/>
          </c:spPr>
          <c:marker>
            <c:symbol val="square"/>
            <c:size val="7"/>
          </c:marker>
          <c:cat>
            <c:strRef>
              <c:f>Graphique!$A$139:$A$145</c:f>
              <c:strCache>
                <c:ptCount val="7"/>
                <c:pt idx="0">
                  <c:v>45-49 ans</c:v>
                </c:pt>
                <c:pt idx="1">
                  <c:v>40-44 ans</c:v>
                </c:pt>
                <c:pt idx="2">
                  <c:v>35-39 ans</c:v>
                </c:pt>
                <c:pt idx="3">
                  <c:v>30-34 ans</c:v>
                </c:pt>
                <c:pt idx="4">
                  <c:v>25-29 ans</c:v>
                </c:pt>
                <c:pt idx="5">
                  <c:v>20-24 ans</c:v>
                </c:pt>
                <c:pt idx="6">
                  <c:v>15-19 ans</c:v>
                </c:pt>
              </c:strCache>
            </c:strRef>
          </c:cat>
          <c:val>
            <c:numRef>
              <c:f>Graphique!$C$139:$C$145</c:f>
              <c:numCache>
                <c:formatCode>0.0</c:formatCode>
                <c:ptCount val="7"/>
                <c:pt idx="0">
                  <c:v>10.861232930438241</c:v>
                </c:pt>
                <c:pt idx="1">
                  <c:v>33.155187593641983</c:v>
                </c:pt>
                <c:pt idx="2">
                  <c:v>70.379253755567973</c:v>
                </c:pt>
                <c:pt idx="3">
                  <c:v>97.855263507587608</c:v>
                </c:pt>
                <c:pt idx="4">
                  <c:v>100.97843257358318</c:v>
                </c:pt>
                <c:pt idx="5">
                  <c:v>71.934769297266456</c:v>
                </c:pt>
                <c:pt idx="6">
                  <c:v>16.345444066643427</c:v>
                </c:pt>
              </c:numCache>
            </c:numRef>
          </c:val>
        </c:ser>
        <c:ser>
          <c:idx val="2"/>
          <c:order val="2"/>
          <c:tx>
            <c:strRef>
              <c:f>Graphique!$D$138</c:f>
              <c:strCache>
                <c:ptCount val="1"/>
                <c:pt idx="0">
                  <c:v>قروي2004 </c:v>
                </c:pt>
              </c:strCache>
            </c:strRef>
          </c:tx>
          <c:spPr>
            <a:ln w="38100"/>
          </c:spPr>
          <c:marker>
            <c:symbol val="star"/>
            <c:size val="7"/>
          </c:marker>
          <c:cat>
            <c:strRef>
              <c:f>Graphique!$A$139:$A$145</c:f>
              <c:strCache>
                <c:ptCount val="7"/>
                <c:pt idx="0">
                  <c:v>45-49 ans</c:v>
                </c:pt>
                <c:pt idx="1">
                  <c:v>40-44 ans</c:v>
                </c:pt>
                <c:pt idx="2">
                  <c:v>35-39 ans</c:v>
                </c:pt>
                <c:pt idx="3">
                  <c:v>30-34 ans</c:v>
                </c:pt>
                <c:pt idx="4">
                  <c:v>25-29 ans</c:v>
                </c:pt>
                <c:pt idx="5">
                  <c:v>20-24 ans</c:v>
                </c:pt>
                <c:pt idx="6">
                  <c:v>15-19 ans</c:v>
                </c:pt>
              </c:strCache>
            </c:strRef>
          </c:cat>
          <c:val>
            <c:numRef>
              <c:f>Graphique!$D$139:$D$145</c:f>
              <c:numCache>
                <c:formatCode>General</c:formatCode>
                <c:ptCount val="7"/>
                <c:pt idx="0">
                  <c:v>14.5</c:v>
                </c:pt>
                <c:pt idx="1">
                  <c:v>45.2</c:v>
                </c:pt>
                <c:pt idx="2">
                  <c:v>100.6</c:v>
                </c:pt>
                <c:pt idx="3">
                  <c:v>146.69999999999999</c:v>
                </c:pt>
                <c:pt idx="4">
                  <c:v>152.6</c:v>
                </c:pt>
                <c:pt idx="5">
                  <c:v>126.9</c:v>
                </c:pt>
                <c:pt idx="6">
                  <c:v>25.2</c:v>
                </c:pt>
              </c:numCache>
            </c:numRef>
          </c:val>
        </c:ser>
        <c:ser>
          <c:idx val="3"/>
          <c:order val="3"/>
          <c:tx>
            <c:strRef>
              <c:f>Graphique!$E$138</c:f>
              <c:strCache>
                <c:ptCount val="1"/>
                <c:pt idx="0">
                  <c:v>حضري 2004</c:v>
                </c:pt>
              </c:strCache>
            </c:strRef>
          </c:tx>
          <c:spPr>
            <a:ln w="38100"/>
          </c:spPr>
          <c:marker>
            <c:symbol val="triangle"/>
            <c:size val="7"/>
          </c:marker>
          <c:cat>
            <c:strRef>
              <c:f>Graphique!$A$139:$A$145</c:f>
              <c:strCache>
                <c:ptCount val="7"/>
                <c:pt idx="0">
                  <c:v>45-49 ans</c:v>
                </c:pt>
                <c:pt idx="1">
                  <c:v>40-44 ans</c:v>
                </c:pt>
                <c:pt idx="2">
                  <c:v>35-39 ans</c:v>
                </c:pt>
                <c:pt idx="3">
                  <c:v>30-34 ans</c:v>
                </c:pt>
                <c:pt idx="4">
                  <c:v>25-29 ans</c:v>
                </c:pt>
                <c:pt idx="5">
                  <c:v>20-24 ans</c:v>
                </c:pt>
                <c:pt idx="6">
                  <c:v>15-19 ans</c:v>
                </c:pt>
              </c:strCache>
            </c:strRef>
          </c:cat>
          <c:val>
            <c:numRef>
              <c:f>Graphique!$E$139:$E$145</c:f>
              <c:numCache>
                <c:formatCode>General</c:formatCode>
                <c:ptCount val="7"/>
                <c:pt idx="0">
                  <c:v>7.7</c:v>
                </c:pt>
                <c:pt idx="1">
                  <c:v>26.8</c:v>
                </c:pt>
                <c:pt idx="2">
                  <c:v>70.7</c:v>
                </c:pt>
                <c:pt idx="3">
                  <c:v>107.8</c:v>
                </c:pt>
                <c:pt idx="4">
                  <c:v>107.8</c:v>
                </c:pt>
                <c:pt idx="5">
                  <c:v>76.2</c:v>
                </c:pt>
                <c:pt idx="6">
                  <c:v>13.5</c:v>
                </c:pt>
              </c:numCache>
            </c:numRef>
          </c:val>
        </c:ser>
        <c:dropLines/>
        <c:marker val="1"/>
        <c:axId val="101602816"/>
        <c:axId val="101604352"/>
      </c:lineChart>
      <c:catAx>
        <c:axId val="101602816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200"/>
            </a:pPr>
            <a:endParaRPr lang="fr-FR"/>
          </a:p>
        </c:txPr>
        <c:crossAx val="101604352"/>
        <c:crosses val="autoZero"/>
        <c:auto val="1"/>
        <c:lblAlgn val="ctr"/>
        <c:lblOffset val="100"/>
      </c:catAx>
      <c:valAx>
        <c:axId val="101604352"/>
        <c:scaling>
          <c:orientation val="minMax"/>
          <c:max val="160"/>
        </c:scaling>
        <c:axPos val="l"/>
        <c:majorGridlines/>
        <c:numFmt formatCode="0" sourceLinked="0"/>
        <c:majorTickMark val="in"/>
        <c:tickLblPos val="nextTo"/>
        <c:crossAx val="101602816"/>
        <c:crosses val="autoZero"/>
        <c:crossBetween val="between"/>
      </c:valAx>
    </c:plotArea>
    <c:legend>
      <c:legendPos val="r"/>
      <c:txPr>
        <a:bodyPr/>
        <a:lstStyle/>
        <a:p>
          <a:pPr>
            <a:defRPr b="1"/>
          </a:pPr>
          <a:endParaRPr lang="fr-FR"/>
        </a:p>
      </c:txPr>
    </c:legend>
    <c:plotVisOnly val="1"/>
    <c:dispBlanksAs val="gap"/>
  </c:chart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autoTitleDeleted val="1"/>
    <c:plotArea>
      <c:layout>
        <c:manualLayout>
          <c:layoutTarget val="inner"/>
          <c:xMode val="edge"/>
          <c:yMode val="edge"/>
          <c:x val="1.6303043826129498E-2"/>
          <c:y val="2.9847117381640982E-2"/>
          <c:w val="0.91217175682627261"/>
          <c:h val="0.65647182562443318"/>
        </c:manualLayout>
      </c:layout>
      <c:barChart>
        <c:barDir val="col"/>
        <c:grouping val="clustered"/>
        <c:ser>
          <c:idx val="0"/>
          <c:order val="0"/>
          <c:tx>
            <c:strRef>
              <c:f>Graphique!$B$169</c:f>
              <c:strCache>
                <c:ptCount val="1"/>
                <c:pt idx="0">
                  <c:v>ISF</c:v>
                </c:pt>
              </c:strCache>
            </c:strRef>
          </c:tx>
          <c:dPt>
            <c:idx val="0"/>
            <c:spPr>
              <a:solidFill>
                <a:schemeClr val="accent2"/>
              </a:solidFill>
            </c:spPr>
          </c:dPt>
          <c:dPt>
            <c:idx val="1"/>
            <c:spPr>
              <a:solidFill>
                <a:schemeClr val="accent2"/>
              </a:solidFill>
            </c:spPr>
          </c:dPt>
          <c:dPt>
            <c:idx val="2"/>
            <c:spPr>
              <a:solidFill>
                <a:schemeClr val="accent2"/>
              </a:solidFill>
            </c:spPr>
          </c:dPt>
          <c:dPt>
            <c:idx val="3"/>
            <c:spPr>
              <a:solidFill>
                <a:schemeClr val="accent2"/>
              </a:solidFill>
            </c:spPr>
          </c:dPt>
          <c:dPt>
            <c:idx val="4"/>
            <c:spPr>
              <a:solidFill>
                <a:schemeClr val="accent2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fr-FR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Graphique!$C$170:$C$182</c:f>
              <c:strCache>
                <c:ptCount val="13"/>
                <c:pt idx="0">
                  <c:v>الشرق</c:v>
                </c:pt>
                <c:pt idx="1">
                  <c:v>سوس - ماسة</c:v>
                </c:pt>
                <c:pt idx="2">
                  <c:v>كلميم - واد نون</c:v>
                </c:pt>
                <c:pt idx="3">
                  <c:v>الرباط - سلا - القنيطرة</c:v>
                </c:pt>
                <c:pt idx="4">
                  <c:v>الدار البيضاء الكبرى - سطات</c:v>
                </c:pt>
                <c:pt idx="5">
                  <c:v>طنجة - تطوان - الحسيمة</c:v>
                </c:pt>
                <c:pt idx="6">
                  <c:v>المجموع </c:v>
                </c:pt>
                <c:pt idx="7">
                  <c:v>فاس - مكناس</c:v>
                </c:pt>
                <c:pt idx="8">
                  <c:v>درعة - تافيلالت</c:v>
                </c:pt>
                <c:pt idx="9">
                  <c:v>العيون -  الساقية الحمراء</c:v>
                </c:pt>
                <c:pt idx="10">
                  <c:v>بني ملال - خنيفرة</c:v>
                </c:pt>
                <c:pt idx="11">
                  <c:v>مراكش - آسفي</c:v>
                </c:pt>
                <c:pt idx="12">
                  <c:v>الداخلة - وادي الذهب</c:v>
                </c:pt>
              </c:strCache>
            </c:strRef>
          </c:cat>
          <c:val>
            <c:numRef>
              <c:f>Graphique!$B$170:$B$182</c:f>
              <c:numCache>
                <c:formatCode>0.0</c:formatCode>
                <c:ptCount val="13"/>
                <c:pt idx="0">
                  <c:v>1.89000718810946</c:v>
                </c:pt>
                <c:pt idx="1">
                  <c:v>1.979624176473149</c:v>
                </c:pt>
                <c:pt idx="2">
                  <c:v>1.9927620006460349</c:v>
                </c:pt>
                <c:pt idx="3">
                  <c:v>2.0442818821762412</c:v>
                </c:pt>
                <c:pt idx="4">
                  <c:v>2.0848538274190607</c:v>
                </c:pt>
                <c:pt idx="5">
                  <c:v>2.1537901520497442</c:v>
                </c:pt>
                <c:pt idx="6">
                  <c:v>2.1751274330231927</c:v>
                </c:pt>
                <c:pt idx="7">
                  <c:v>2.2611994367854011</c:v>
                </c:pt>
                <c:pt idx="8">
                  <c:v>2.3410355125736197</c:v>
                </c:pt>
                <c:pt idx="9">
                  <c:v>2.3937682625327001</c:v>
                </c:pt>
                <c:pt idx="10">
                  <c:v>2.4209785766901888</c:v>
                </c:pt>
                <c:pt idx="11">
                  <c:v>2.4305748766778001</c:v>
                </c:pt>
                <c:pt idx="12">
                  <c:v>2.8635121384504392</c:v>
                </c:pt>
              </c:numCache>
            </c:numRef>
          </c:val>
        </c:ser>
        <c:axId val="101663872"/>
        <c:axId val="101665408"/>
      </c:barChart>
      <c:catAx>
        <c:axId val="101663872"/>
        <c:scaling>
          <c:orientation val="minMax"/>
        </c:scaling>
        <c:axPos val="b"/>
        <c:numFmt formatCode="General" sourceLinked="1"/>
        <c:tickLblPos val="nextTo"/>
        <c:txPr>
          <a:bodyPr rot="1500000"/>
          <a:lstStyle/>
          <a:p>
            <a:pPr>
              <a:defRPr sz="1400" b="1"/>
            </a:pPr>
            <a:endParaRPr lang="fr-FR"/>
          </a:p>
        </c:txPr>
        <c:crossAx val="101665408"/>
        <c:crosses val="autoZero"/>
        <c:auto val="1"/>
        <c:lblAlgn val="ctr"/>
        <c:lblOffset val="100"/>
      </c:catAx>
      <c:valAx>
        <c:axId val="101665408"/>
        <c:scaling>
          <c:orientation val="minMax"/>
          <c:max val="3"/>
          <c:min val="1.5"/>
        </c:scaling>
        <c:delete val="1"/>
        <c:axPos val="l"/>
        <c:numFmt formatCode="0.0" sourceLinked="1"/>
        <c:tickLblPos val="none"/>
        <c:crossAx val="101663872"/>
        <c:crosses val="autoZero"/>
        <c:crossBetween val="between"/>
      </c:valAx>
    </c:plotArea>
    <c:plotVisOnly val="1"/>
    <c:dispBlanksAs val="gap"/>
  </c:chart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plotArea>
      <c:layout/>
      <c:barChart>
        <c:barDir val="col"/>
        <c:grouping val="clustered"/>
        <c:ser>
          <c:idx val="0"/>
          <c:order val="0"/>
          <c:tx>
            <c:strRef>
              <c:f>Graphique!$A$113</c:f>
              <c:strCache>
                <c:ptCount val="1"/>
                <c:pt idx="0">
                  <c:v>مجموع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Graphique!$B$112:$D$112</c:f>
              <c:strCache>
                <c:ptCount val="3"/>
                <c:pt idx="0">
                  <c:v>مجموع</c:v>
                </c:pt>
                <c:pt idx="1">
                  <c:v>قروي</c:v>
                </c:pt>
                <c:pt idx="2">
                  <c:v>حضري</c:v>
                </c:pt>
              </c:strCache>
            </c:strRef>
          </c:cat>
          <c:val>
            <c:numRef>
              <c:f>Graphique!$B$113:$D$113</c:f>
              <c:numCache>
                <c:formatCode>General</c:formatCode>
                <c:ptCount val="3"/>
                <c:pt idx="0">
                  <c:v>5.9</c:v>
                </c:pt>
                <c:pt idx="1">
                  <c:v>3.8</c:v>
                </c:pt>
                <c:pt idx="2">
                  <c:v>6.9</c:v>
                </c:pt>
              </c:numCache>
            </c:numRef>
          </c:val>
        </c:ser>
        <c:ser>
          <c:idx val="1"/>
          <c:order val="1"/>
          <c:tx>
            <c:strRef>
              <c:f>Graphique!$A$114</c:f>
              <c:strCache>
                <c:ptCount val="1"/>
                <c:pt idx="0">
                  <c:v>إناث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Graphique!$B$112:$D$112</c:f>
              <c:strCache>
                <c:ptCount val="3"/>
                <c:pt idx="0">
                  <c:v>مجموع</c:v>
                </c:pt>
                <c:pt idx="1">
                  <c:v>قروي</c:v>
                </c:pt>
                <c:pt idx="2">
                  <c:v>حضري</c:v>
                </c:pt>
              </c:strCache>
            </c:strRef>
          </c:cat>
          <c:val>
            <c:numRef>
              <c:f>Graphique!$B$114:$D$114</c:f>
              <c:numCache>
                <c:formatCode>0.0</c:formatCode>
                <c:ptCount val="3"/>
                <c:pt idx="0">
                  <c:v>6.7</c:v>
                </c:pt>
                <c:pt idx="1">
                  <c:v>4.3</c:v>
                </c:pt>
                <c:pt idx="2">
                  <c:v>8</c:v>
                </c:pt>
              </c:numCache>
            </c:numRef>
          </c:val>
        </c:ser>
        <c:ser>
          <c:idx val="2"/>
          <c:order val="2"/>
          <c:tx>
            <c:strRef>
              <c:f>Graphique!$A$115</c:f>
              <c:strCache>
                <c:ptCount val="1"/>
                <c:pt idx="0">
                  <c:v>ذكور</c:v>
                </c:pt>
              </c:strCache>
            </c:strRef>
          </c:tx>
          <c:dLbls>
            <c:showVal val="1"/>
          </c:dLbls>
          <c:cat>
            <c:strRef>
              <c:f>Graphique!$B$112:$D$112</c:f>
              <c:strCache>
                <c:ptCount val="3"/>
                <c:pt idx="0">
                  <c:v>مجموع</c:v>
                </c:pt>
                <c:pt idx="1">
                  <c:v>قروي</c:v>
                </c:pt>
                <c:pt idx="2">
                  <c:v>حضري</c:v>
                </c:pt>
              </c:strCache>
            </c:strRef>
          </c:cat>
          <c:val>
            <c:numRef>
              <c:f>Graphique!$B$115:$D$115</c:f>
              <c:numCache>
                <c:formatCode>General</c:formatCode>
                <c:ptCount val="3"/>
                <c:pt idx="0">
                  <c:v>5.0999999999999996</c:v>
                </c:pt>
                <c:pt idx="1">
                  <c:v>3.3</c:v>
                </c:pt>
                <c:pt idx="2">
                  <c:v>5.9</c:v>
                </c:pt>
              </c:numCache>
            </c:numRef>
          </c:val>
        </c:ser>
        <c:axId val="101516032"/>
        <c:axId val="101517568"/>
      </c:barChart>
      <c:catAx>
        <c:axId val="101516032"/>
        <c:scaling>
          <c:orientation val="minMax"/>
        </c:scaling>
        <c:axPos val="b"/>
        <c:numFmt formatCode="General" sourceLinked="1"/>
        <c:tickLblPos val="nextTo"/>
        <c:crossAx val="101517568"/>
        <c:crosses val="autoZero"/>
        <c:auto val="1"/>
        <c:lblAlgn val="ctr"/>
        <c:lblOffset val="100"/>
      </c:catAx>
      <c:valAx>
        <c:axId val="101517568"/>
        <c:scaling>
          <c:orientation val="minMax"/>
        </c:scaling>
        <c:delete val="1"/>
        <c:axPos val="l"/>
        <c:numFmt formatCode="General" sourceLinked="1"/>
        <c:tickLblPos val="nextTo"/>
        <c:crossAx val="101516032"/>
        <c:crosses val="autoZero"/>
        <c:crossBetween val="between"/>
      </c:valAx>
    </c:plotArea>
    <c:legend>
      <c:legendPos val="b"/>
    </c:legend>
    <c:plotVisOnly val="1"/>
    <c:dispBlanksAs val="gap"/>
  </c:chart>
  <c:txPr>
    <a:bodyPr/>
    <a:lstStyle/>
    <a:p>
      <a:pPr>
        <a:defRPr sz="1600" b="1"/>
      </a:pPr>
      <a:endParaRPr lang="fr-FR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Feuil1!$K$11</c:f>
              <c:strCache>
                <c:ptCount val="1"/>
                <c:pt idx="0">
                  <c:v>مجموع</c:v>
                </c:pt>
              </c:strCache>
            </c:strRef>
          </c:tx>
          <c:dLbls>
            <c:dLbl>
              <c:idx val="1"/>
              <c:layout>
                <c:manualLayout>
                  <c:x val="0"/>
                  <c:y val="-1.1764705882353003E-2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fr-FR"/>
              </a:p>
            </c:txPr>
            <c:showVal val="1"/>
          </c:dLbls>
          <c:cat>
            <c:multiLvlStrRef>
              <c:f>Feuil1!$L$9:$Q$10</c:f>
              <c:multiLvlStrCache>
                <c:ptCount val="6"/>
                <c:lvl>
                  <c:pt idx="0">
                    <c:v>المجموع</c:v>
                  </c:pt>
                  <c:pt idx="1">
                    <c:v>الوسط القروي</c:v>
                  </c:pt>
                  <c:pt idx="2">
                    <c:v>الوسط الحضري</c:v>
                  </c:pt>
                  <c:pt idx="3">
                    <c:v>المجموع</c:v>
                  </c:pt>
                  <c:pt idx="4">
                    <c:v>الوسط القروي</c:v>
                  </c:pt>
                  <c:pt idx="5">
                    <c:v>الوسط الحضري</c:v>
                  </c:pt>
                </c:lvl>
                <c:lvl>
                  <c:pt idx="0">
                    <c:v>إحصاء 2014</c:v>
                  </c:pt>
                  <c:pt idx="3">
                    <c:v>إحصاء 2004</c:v>
                  </c:pt>
                </c:lvl>
              </c:multiLvlStrCache>
            </c:multiLvlStrRef>
          </c:cat>
          <c:val>
            <c:numRef>
              <c:f>Feuil1!$L$11:$Q$11</c:f>
              <c:numCache>
                <c:formatCode>0.0</c:formatCode>
                <c:ptCount val="6"/>
                <c:pt idx="0">
                  <c:v>32</c:v>
                </c:pt>
                <c:pt idx="1">
                  <c:v>47.7</c:v>
                </c:pt>
                <c:pt idx="2">
                  <c:v>22.2</c:v>
                </c:pt>
                <c:pt idx="3">
                  <c:v>43</c:v>
                </c:pt>
                <c:pt idx="4">
                  <c:v>60.5</c:v>
                </c:pt>
                <c:pt idx="5">
                  <c:v>29.4</c:v>
                </c:pt>
              </c:numCache>
            </c:numRef>
          </c:val>
        </c:ser>
        <c:ser>
          <c:idx val="1"/>
          <c:order val="1"/>
          <c:tx>
            <c:strRef>
              <c:f>Feuil1!$K$12</c:f>
              <c:strCache>
                <c:ptCount val="1"/>
                <c:pt idx="0">
                  <c:v>إناث</c:v>
                </c:pt>
              </c:strCache>
            </c:strRef>
          </c:tx>
          <c:dLbls>
            <c:dLbl>
              <c:idx val="0"/>
              <c:layout>
                <c:manualLayout>
                  <c:x val="1.2427875683218705E-2"/>
                  <c:y val="-1.1764705882353003E-2"/>
                </c:manualLayout>
              </c:layout>
              <c:showVal val="1"/>
            </c:dLbl>
            <c:dLbl>
              <c:idx val="1"/>
              <c:layout>
                <c:manualLayout>
                  <c:x val="1.0652464871330279E-2"/>
                  <c:y val="-3.9215686274509812E-3"/>
                </c:manualLayout>
              </c:layout>
              <c:showVal val="1"/>
            </c:dLbl>
            <c:dLbl>
              <c:idx val="2"/>
              <c:layout>
                <c:manualLayout>
                  <c:x val="8.8770540594419363E-3"/>
                  <c:y val="-7.8431372549019624E-3"/>
                </c:manualLayout>
              </c:layout>
              <c:showVal val="1"/>
            </c:dLbl>
            <c:dLbl>
              <c:idx val="3"/>
              <c:layout>
                <c:manualLayout>
                  <c:x val="7.1016432475534581E-3"/>
                  <c:y val="-3.9215686274509812E-3"/>
                </c:manualLayout>
              </c:layout>
              <c:showVal val="1"/>
            </c:dLbl>
            <c:dLbl>
              <c:idx val="4"/>
              <c:layout>
                <c:manualLayout>
                  <c:x val="5.3262324356651526E-3"/>
                  <c:y val="-7.8431372549019624E-3"/>
                </c:manualLayout>
              </c:layout>
              <c:showVal val="1"/>
            </c:dLbl>
            <c:dLbl>
              <c:idx val="5"/>
              <c:layout>
                <c:manualLayout>
                  <c:x val="1.2427875683218714E-2"/>
                  <c:y val="-7.8431372549019624E-3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fr-FR"/>
              </a:p>
            </c:txPr>
            <c:showVal val="1"/>
          </c:dLbls>
          <c:cat>
            <c:multiLvlStrRef>
              <c:f>Feuil1!$L$9:$Q$10</c:f>
              <c:multiLvlStrCache>
                <c:ptCount val="6"/>
                <c:lvl>
                  <c:pt idx="0">
                    <c:v>المجموع</c:v>
                  </c:pt>
                  <c:pt idx="1">
                    <c:v>الوسط القروي</c:v>
                  </c:pt>
                  <c:pt idx="2">
                    <c:v>الوسط الحضري</c:v>
                  </c:pt>
                  <c:pt idx="3">
                    <c:v>المجموع</c:v>
                  </c:pt>
                  <c:pt idx="4">
                    <c:v>الوسط القروي</c:v>
                  </c:pt>
                  <c:pt idx="5">
                    <c:v>الوسط الحضري</c:v>
                  </c:pt>
                </c:lvl>
                <c:lvl>
                  <c:pt idx="0">
                    <c:v>إحصاء 2014</c:v>
                  </c:pt>
                  <c:pt idx="3">
                    <c:v>إحصاء 2004</c:v>
                  </c:pt>
                </c:lvl>
              </c:multiLvlStrCache>
            </c:multiLvlStrRef>
          </c:cat>
          <c:val>
            <c:numRef>
              <c:f>Feuil1!$L$12:$Q$12</c:f>
              <c:numCache>
                <c:formatCode>0.0</c:formatCode>
                <c:ptCount val="6"/>
                <c:pt idx="0">
                  <c:v>41.9</c:v>
                </c:pt>
                <c:pt idx="1">
                  <c:v>60.4</c:v>
                </c:pt>
                <c:pt idx="2">
                  <c:v>30.5</c:v>
                </c:pt>
                <c:pt idx="3">
                  <c:v>54.7</c:v>
                </c:pt>
                <c:pt idx="4">
                  <c:v>74.5</c:v>
                </c:pt>
                <c:pt idx="5">
                  <c:v>39.5</c:v>
                </c:pt>
              </c:numCache>
            </c:numRef>
          </c:val>
        </c:ser>
        <c:ser>
          <c:idx val="2"/>
          <c:order val="2"/>
          <c:tx>
            <c:strRef>
              <c:f>Feuil1!$K$13</c:f>
              <c:strCache>
                <c:ptCount val="1"/>
                <c:pt idx="0">
                  <c:v>ذكور</c:v>
                </c:pt>
              </c:strCache>
            </c:strRef>
          </c:tx>
          <c:dLbls>
            <c:dLbl>
              <c:idx val="0"/>
              <c:layout>
                <c:manualLayout>
                  <c:x val="1.597869730699537E-2"/>
                  <c:y val="-7.8431372549019624E-3"/>
                </c:manualLayout>
              </c:layout>
              <c:showVal val="1"/>
            </c:dLbl>
            <c:dLbl>
              <c:idx val="1"/>
              <c:layout>
                <c:manualLayout>
                  <c:x val="1.2427875683218714E-2"/>
                  <c:y val="-1.9607843137254902E-2"/>
                </c:manualLayout>
              </c:layout>
              <c:showVal val="1"/>
            </c:dLbl>
            <c:dLbl>
              <c:idx val="2"/>
              <c:layout>
                <c:manualLayout>
                  <c:x val="2.1304929742660572E-2"/>
                  <c:y val="-3.9215686274509812E-3"/>
                </c:manualLayout>
              </c:layout>
              <c:showVal val="1"/>
            </c:dLbl>
            <c:dLbl>
              <c:idx val="3"/>
              <c:layout>
                <c:manualLayout>
                  <c:x val="1.9529518930772163E-2"/>
                  <c:y val="-7.8431372549019624E-3"/>
                </c:manualLayout>
              </c:layout>
              <c:showVal val="1"/>
            </c:dLbl>
            <c:dLbl>
              <c:idx val="4"/>
              <c:layout>
                <c:manualLayout>
                  <c:x val="1.7754108118883789E-2"/>
                  <c:y val="-2.3529411764705931E-2"/>
                </c:manualLayout>
              </c:layout>
              <c:showVal val="1"/>
            </c:dLbl>
            <c:dLbl>
              <c:idx val="5"/>
              <c:layout>
                <c:manualLayout>
                  <c:x val="1.4203286495107001E-2"/>
                  <c:y val="-1.1764705882353003E-2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fr-FR"/>
              </a:p>
            </c:txPr>
            <c:showVal val="1"/>
          </c:dLbls>
          <c:cat>
            <c:multiLvlStrRef>
              <c:f>Feuil1!$L$9:$Q$10</c:f>
              <c:multiLvlStrCache>
                <c:ptCount val="6"/>
                <c:lvl>
                  <c:pt idx="0">
                    <c:v>المجموع</c:v>
                  </c:pt>
                  <c:pt idx="1">
                    <c:v>الوسط القروي</c:v>
                  </c:pt>
                  <c:pt idx="2">
                    <c:v>الوسط الحضري</c:v>
                  </c:pt>
                  <c:pt idx="3">
                    <c:v>المجموع</c:v>
                  </c:pt>
                  <c:pt idx="4">
                    <c:v>الوسط القروي</c:v>
                  </c:pt>
                  <c:pt idx="5">
                    <c:v>الوسط الحضري</c:v>
                  </c:pt>
                </c:lvl>
                <c:lvl>
                  <c:pt idx="0">
                    <c:v>إحصاء 2014</c:v>
                  </c:pt>
                  <c:pt idx="3">
                    <c:v>إحصاء 2004</c:v>
                  </c:pt>
                </c:lvl>
              </c:multiLvlStrCache>
            </c:multiLvlStrRef>
          </c:cat>
          <c:val>
            <c:numRef>
              <c:f>Feuil1!$L$13:$Q$13</c:f>
              <c:numCache>
                <c:formatCode>0.0</c:formatCode>
                <c:ptCount val="6"/>
                <c:pt idx="0">
                  <c:v>22.1</c:v>
                </c:pt>
                <c:pt idx="1">
                  <c:v>35.200000000000003</c:v>
                </c:pt>
                <c:pt idx="2">
                  <c:v>13.7</c:v>
                </c:pt>
                <c:pt idx="3">
                  <c:v>30.8</c:v>
                </c:pt>
                <c:pt idx="4">
                  <c:v>46</c:v>
                </c:pt>
                <c:pt idx="5">
                  <c:v>18.8</c:v>
                </c:pt>
              </c:numCache>
            </c:numRef>
          </c:val>
        </c:ser>
        <c:dLbls>
          <c:showVal val="1"/>
        </c:dLbls>
        <c:gapWidth val="75"/>
        <c:shape val="box"/>
        <c:axId val="101570048"/>
        <c:axId val="101571584"/>
        <c:axId val="0"/>
      </c:bar3DChart>
      <c:catAx>
        <c:axId val="101570048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050" b="1"/>
            </a:pPr>
            <a:endParaRPr lang="fr-FR"/>
          </a:p>
        </c:txPr>
        <c:crossAx val="101571584"/>
        <c:crosses val="autoZero"/>
        <c:auto val="1"/>
        <c:lblAlgn val="ctr"/>
        <c:lblOffset val="100"/>
      </c:catAx>
      <c:valAx>
        <c:axId val="101571584"/>
        <c:scaling>
          <c:orientation val="minMax"/>
        </c:scaling>
        <c:delete val="1"/>
        <c:axPos val="l"/>
        <c:numFmt formatCode="0.0" sourceLinked="1"/>
        <c:majorTickMark val="none"/>
        <c:tickLblPos val="none"/>
        <c:crossAx val="101570048"/>
        <c:crosses val="autoZero"/>
        <c:crossBetween val="between"/>
      </c:valAx>
    </c:plotArea>
    <c:legend>
      <c:legendPos val="b"/>
      <c:txPr>
        <a:bodyPr/>
        <a:lstStyle/>
        <a:p>
          <a:pPr>
            <a:defRPr sz="1100" b="1"/>
          </a:pPr>
          <a:endParaRPr lang="fr-FR"/>
        </a:p>
      </c:txPr>
    </c:legend>
    <c:plotVisOnly val="1"/>
  </c:chart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view3D>
      <c:rAngAx val="1"/>
    </c:view3D>
    <c:plotArea>
      <c:layout>
        <c:manualLayout>
          <c:layoutTarget val="inner"/>
          <c:xMode val="edge"/>
          <c:yMode val="edge"/>
          <c:x val="1.5414258188824659E-3"/>
          <c:y val="2.1917808219178082E-2"/>
          <c:w val="0.89478506516165246"/>
          <c:h val="0.63265954769352972"/>
        </c:manualLayout>
      </c:layout>
      <c:bar3DChart>
        <c:barDir val="col"/>
        <c:grouping val="clustered"/>
        <c:ser>
          <c:idx val="0"/>
          <c:order val="0"/>
          <c:tx>
            <c:strRef>
              <c:f>Feuil1!$B$25</c:f>
              <c:strCache>
                <c:ptCount val="1"/>
                <c:pt idx="0">
                  <c:v>ذكور</c:v>
                </c:pt>
              </c:strCache>
            </c:strRef>
          </c:tx>
          <c:dLbls>
            <c:dLbl>
              <c:idx val="0"/>
              <c:layout>
                <c:manualLayout>
                  <c:x val="-1.5414258188824659E-2"/>
                  <c:y val="-1.4611872146118742E-2"/>
                </c:manualLayout>
              </c:layout>
              <c:showVal val="1"/>
            </c:dLbl>
            <c:dLbl>
              <c:idx val="1"/>
              <c:layout>
                <c:manualLayout>
                  <c:x val="-6.1657032755298704E-3"/>
                  <c:y val="1.0958904109589039E-2"/>
                </c:manualLayout>
              </c:layout>
              <c:showVal val="1"/>
            </c:dLbl>
            <c:showVal val="1"/>
          </c:dLbls>
          <c:cat>
            <c:strRef>
              <c:f>Feuil1!$E$27:$E$38</c:f>
              <c:strCache>
                <c:ptCount val="12"/>
                <c:pt idx="0">
                  <c:v>بني ملال - خنيفرة</c:v>
                </c:pt>
                <c:pt idx="1">
                  <c:v>مراكش - آسفي</c:v>
                </c:pt>
                <c:pt idx="2">
                  <c:v>فاس - مكناس</c:v>
                </c:pt>
                <c:pt idx="3">
                  <c:v>درعة - تافيلالت</c:v>
                </c:pt>
                <c:pt idx="4">
                  <c:v>سوس - ماسة</c:v>
                </c:pt>
                <c:pt idx="5">
                  <c:v>الشرق</c:v>
                </c:pt>
                <c:pt idx="6">
                  <c:v>كلميم - واد نون</c:v>
                </c:pt>
                <c:pt idx="7">
                  <c:v>طنجة - تطوان - الحسيمة</c:v>
                </c:pt>
                <c:pt idx="8">
                  <c:v>الرباط - سلا - القنيطرة</c:v>
                </c:pt>
                <c:pt idx="9">
                  <c:v>الدار البيضاء الكبرى - سطات</c:v>
                </c:pt>
                <c:pt idx="10">
                  <c:v>الداخلة - وادي الذهب</c:v>
                </c:pt>
                <c:pt idx="11">
                  <c:v>العيون -  الساقية الحمراء</c:v>
                </c:pt>
              </c:strCache>
            </c:strRef>
          </c:cat>
          <c:val>
            <c:numRef>
              <c:f>Feuil1!$B$27:$B$38</c:f>
              <c:numCache>
                <c:formatCode>0.0</c:formatCode>
                <c:ptCount val="12"/>
                <c:pt idx="0">
                  <c:v>27.4</c:v>
                </c:pt>
                <c:pt idx="1">
                  <c:v>28.2</c:v>
                </c:pt>
                <c:pt idx="2">
                  <c:v>23.9</c:v>
                </c:pt>
                <c:pt idx="3">
                  <c:v>22</c:v>
                </c:pt>
                <c:pt idx="4">
                  <c:v>21.6</c:v>
                </c:pt>
                <c:pt idx="5">
                  <c:v>22.2</c:v>
                </c:pt>
                <c:pt idx="6">
                  <c:v>19.899999999999999</c:v>
                </c:pt>
                <c:pt idx="7">
                  <c:v>21</c:v>
                </c:pt>
                <c:pt idx="8">
                  <c:v>19.5</c:v>
                </c:pt>
                <c:pt idx="9">
                  <c:v>18.100000000000001</c:v>
                </c:pt>
                <c:pt idx="10">
                  <c:v>20.100000000000001</c:v>
                </c:pt>
                <c:pt idx="11">
                  <c:v>13.6</c:v>
                </c:pt>
              </c:numCache>
            </c:numRef>
          </c:val>
        </c:ser>
        <c:ser>
          <c:idx val="1"/>
          <c:order val="1"/>
          <c:tx>
            <c:strRef>
              <c:f>Feuil1!$C$25</c:f>
              <c:strCache>
                <c:ptCount val="1"/>
                <c:pt idx="0">
                  <c:v>إناث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0"/>
                </c:manualLayout>
              </c:layout>
              <c:showVal val="1"/>
            </c:dLbl>
            <c:showVal val="1"/>
          </c:dLbls>
          <c:cat>
            <c:strRef>
              <c:f>Feuil1!$E$27:$E$38</c:f>
              <c:strCache>
                <c:ptCount val="12"/>
                <c:pt idx="0">
                  <c:v>بني ملال - خنيفرة</c:v>
                </c:pt>
                <c:pt idx="1">
                  <c:v>مراكش - آسفي</c:v>
                </c:pt>
                <c:pt idx="2">
                  <c:v>فاس - مكناس</c:v>
                </c:pt>
                <c:pt idx="3">
                  <c:v>درعة - تافيلالت</c:v>
                </c:pt>
                <c:pt idx="4">
                  <c:v>سوس - ماسة</c:v>
                </c:pt>
                <c:pt idx="5">
                  <c:v>الشرق</c:v>
                </c:pt>
                <c:pt idx="6">
                  <c:v>كلميم - واد نون</c:v>
                </c:pt>
                <c:pt idx="7">
                  <c:v>طنجة - تطوان - الحسيمة</c:v>
                </c:pt>
                <c:pt idx="8">
                  <c:v>الرباط - سلا - القنيطرة</c:v>
                </c:pt>
                <c:pt idx="9">
                  <c:v>الدار البيضاء الكبرى - سطات</c:v>
                </c:pt>
                <c:pt idx="10">
                  <c:v>الداخلة - وادي الذهب</c:v>
                </c:pt>
                <c:pt idx="11">
                  <c:v>العيون -  الساقية الحمراء</c:v>
                </c:pt>
              </c:strCache>
            </c:strRef>
          </c:cat>
          <c:val>
            <c:numRef>
              <c:f>Feuil1!$C$27:$C$38</c:f>
              <c:numCache>
                <c:formatCode>0.0</c:formatCode>
                <c:ptCount val="12"/>
                <c:pt idx="0">
                  <c:v>49.4</c:v>
                </c:pt>
                <c:pt idx="1">
                  <c:v>47.9</c:v>
                </c:pt>
                <c:pt idx="2">
                  <c:v>46.1</c:v>
                </c:pt>
                <c:pt idx="3">
                  <c:v>45.1</c:v>
                </c:pt>
                <c:pt idx="4">
                  <c:v>45.7</c:v>
                </c:pt>
                <c:pt idx="5">
                  <c:v>41.8</c:v>
                </c:pt>
                <c:pt idx="6">
                  <c:v>43.1</c:v>
                </c:pt>
                <c:pt idx="7">
                  <c:v>40.9</c:v>
                </c:pt>
                <c:pt idx="8">
                  <c:v>37.200000000000003</c:v>
                </c:pt>
                <c:pt idx="9">
                  <c:v>34.6</c:v>
                </c:pt>
                <c:pt idx="10">
                  <c:v>29.1</c:v>
                </c:pt>
                <c:pt idx="11">
                  <c:v>27.7</c:v>
                </c:pt>
              </c:numCache>
            </c:numRef>
          </c:val>
        </c:ser>
        <c:ser>
          <c:idx val="2"/>
          <c:order val="2"/>
          <c:tx>
            <c:strRef>
              <c:f>Feuil1!$D$25</c:f>
              <c:strCache>
                <c:ptCount val="1"/>
                <c:pt idx="0">
                  <c:v>المجموع</c:v>
                </c:pt>
              </c:strCache>
            </c:strRef>
          </c:tx>
          <c:dLbls>
            <c:dLbl>
              <c:idx val="0"/>
              <c:layout>
                <c:manualLayout>
                  <c:x val="1.6955684007707195E-2"/>
                  <c:y val="-7.3059360730593614E-3"/>
                </c:manualLayout>
              </c:layout>
              <c:showVal val="1"/>
            </c:dLbl>
            <c:dLbl>
              <c:idx val="1"/>
              <c:layout>
                <c:manualLayout>
                  <c:x val="1.0789980732177283E-2"/>
                  <c:y val="3.6529680365296972E-3"/>
                </c:manualLayout>
              </c:layout>
              <c:showVal val="1"/>
            </c:dLbl>
            <c:dLbl>
              <c:idx val="2"/>
              <c:layout>
                <c:manualLayout>
                  <c:x val="1.8497109826589569E-2"/>
                  <c:y val="1.0958904109589039E-2"/>
                </c:manualLayout>
              </c:layout>
              <c:showVal val="1"/>
            </c:dLbl>
            <c:dLbl>
              <c:idx val="3"/>
              <c:layout>
                <c:manualLayout>
                  <c:x val="1.2331406551059696E-2"/>
                  <c:y val="0"/>
                </c:manualLayout>
              </c:layout>
              <c:showVal val="1"/>
            </c:dLbl>
            <c:dLbl>
              <c:idx val="4"/>
              <c:layout>
                <c:manualLayout>
                  <c:x val="1.3872832369942242E-2"/>
                  <c:y val="0"/>
                </c:manualLayout>
              </c:layout>
              <c:showVal val="1"/>
            </c:dLbl>
            <c:dLbl>
              <c:idx val="5"/>
              <c:layout>
                <c:manualLayout>
                  <c:x val="1.2331406551059696E-2"/>
                  <c:y val="0"/>
                </c:manualLayout>
              </c:layout>
              <c:showVal val="1"/>
            </c:dLbl>
            <c:dLbl>
              <c:idx val="6"/>
              <c:layout>
                <c:manualLayout>
                  <c:x val="1.2331406551059776E-2"/>
                  <c:y val="-3.6529680365296798E-3"/>
                </c:manualLayout>
              </c:layout>
              <c:showVal val="1"/>
            </c:dLbl>
            <c:dLbl>
              <c:idx val="7"/>
              <c:layout>
                <c:manualLayout>
                  <c:x val="1.3872832369942242E-2"/>
                  <c:y val="0"/>
                </c:manualLayout>
              </c:layout>
              <c:showVal val="1"/>
            </c:dLbl>
            <c:dLbl>
              <c:idx val="8"/>
              <c:layout>
                <c:manualLayout>
                  <c:x val="1.3872832369942242E-2"/>
                  <c:y val="-3.6529680365296798E-3"/>
                </c:manualLayout>
              </c:layout>
              <c:showVal val="1"/>
            </c:dLbl>
            <c:dLbl>
              <c:idx val="9"/>
              <c:layout>
                <c:manualLayout>
                  <c:x val="1.5414258188824659E-2"/>
                  <c:y val="-3.6529680365296798E-3"/>
                </c:manualLayout>
              </c:layout>
              <c:showVal val="1"/>
            </c:dLbl>
            <c:dLbl>
              <c:idx val="10"/>
              <c:layout>
                <c:manualLayout>
                  <c:x val="1.5414258188824659E-2"/>
                  <c:y val="-1.4611872146118766E-2"/>
                </c:manualLayout>
              </c:layout>
              <c:showVal val="1"/>
            </c:dLbl>
            <c:dLbl>
              <c:idx val="11"/>
              <c:layout>
                <c:manualLayout>
                  <c:x val="1.6955684007707309E-2"/>
                  <c:y val="-1.4611872146118766E-2"/>
                </c:manualLayout>
              </c:layout>
              <c:showVal val="1"/>
            </c:dLbl>
            <c:showVal val="1"/>
          </c:dLbls>
          <c:cat>
            <c:strRef>
              <c:f>Feuil1!$E$27:$E$38</c:f>
              <c:strCache>
                <c:ptCount val="12"/>
                <c:pt idx="0">
                  <c:v>بني ملال - خنيفرة</c:v>
                </c:pt>
                <c:pt idx="1">
                  <c:v>مراكش - آسفي</c:v>
                </c:pt>
                <c:pt idx="2">
                  <c:v>فاس - مكناس</c:v>
                </c:pt>
                <c:pt idx="3">
                  <c:v>درعة - تافيلالت</c:v>
                </c:pt>
                <c:pt idx="4">
                  <c:v>سوس - ماسة</c:v>
                </c:pt>
                <c:pt idx="5">
                  <c:v>الشرق</c:v>
                </c:pt>
                <c:pt idx="6">
                  <c:v>كلميم - واد نون</c:v>
                </c:pt>
                <c:pt idx="7">
                  <c:v>طنجة - تطوان - الحسيمة</c:v>
                </c:pt>
                <c:pt idx="8">
                  <c:v>الرباط - سلا - القنيطرة</c:v>
                </c:pt>
                <c:pt idx="9">
                  <c:v>الدار البيضاء الكبرى - سطات</c:v>
                </c:pt>
                <c:pt idx="10">
                  <c:v>الداخلة - وادي الذهب</c:v>
                </c:pt>
                <c:pt idx="11">
                  <c:v>العيون -  الساقية الحمراء</c:v>
                </c:pt>
              </c:strCache>
            </c:strRef>
          </c:cat>
          <c:val>
            <c:numRef>
              <c:f>Feuil1!$D$27:$D$38</c:f>
              <c:numCache>
                <c:formatCode>General</c:formatCode>
                <c:ptCount val="12"/>
                <c:pt idx="0">
                  <c:v>38.700000000000003</c:v>
                </c:pt>
                <c:pt idx="1">
                  <c:v>38</c:v>
                </c:pt>
                <c:pt idx="2">
                  <c:v>35.200000000000003</c:v>
                </c:pt>
                <c:pt idx="3">
                  <c:v>34</c:v>
                </c:pt>
                <c:pt idx="4">
                  <c:v>34</c:v>
                </c:pt>
                <c:pt idx="5">
                  <c:v>32.1</c:v>
                </c:pt>
                <c:pt idx="6">
                  <c:v>31.7</c:v>
                </c:pt>
                <c:pt idx="7">
                  <c:v>30.8</c:v>
                </c:pt>
                <c:pt idx="8">
                  <c:v>28.4</c:v>
                </c:pt>
                <c:pt idx="9">
                  <c:v>26.4</c:v>
                </c:pt>
                <c:pt idx="10">
                  <c:v>23.9</c:v>
                </c:pt>
                <c:pt idx="11">
                  <c:v>20.3</c:v>
                </c:pt>
              </c:numCache>
            </c:numRef>
          </c:val>
        </c:ser>
        <c:dLbls>
          <c:showVal val="1"/>
        </c:dLbls>
        <c:gapWidth val="75"/>
        <c:shape val="box"/>
        <c:axId val="100787712"/>
        <c:axId val="100789248"/>
        <c:axId val="0"/>
      </c:bar3DChart>
      <c:catAx>
        <c:axId val="100787712"/>
        <c:scaling>
          <c:orientation val="minMax"/>
        </c:scaling>
        <c:axPos val="b"/>
        <c:majorTickMark val="none"/>
        <c:tickLblPos val="nextTo"/>
        <c:txPr>
          <a:bodyPr rot="1500000"/>
          <a:lstStyle/>
          <a:p>
            <a:pPr>
              <a:defRPr sz="1100"/>
            </a:pPr>
            <a:endParaRPr lang="fr-FR"/>
          </a:p>
        </c:txPr>
        <c:crossAx val="100789248"/>
        <c:crosses val="autoZero"/>
        <c:auto val="1"/>
        <c:lblAlgn val="ctr"/>
        <c:lblOffset val="100"/>
      </c:catAx>
      <c:valAx>
        <c:axId val="100789248"/>
        <c:scaling>
          <c:orientation val="minMax"/>
        </c:scaling>
        <c:delete val="1"/>
        <c:axPos val="l"/>
        <c:numFmt formatCode="0.0" sourceLinked="1"/>
        <c:majorTickMark val="none"/>
        <c:tickLblPos val="none"/>
        <c:crossAx val="100787712"/>
        <c:crosses val="autoZero"/>
        <c:crossBetween val="between"/>
      </c:valAx>
    </c:plotArea>
    <c:legend>
      <c:legendPos val="b"/>
      <c:txPr>
        <a:bodyPr/>
        <a:lstStyle/>
        <a:p>
          <a:pPr>
            <a:defRPr sz="1200"/>
          </a:pPr>
          <a:endParaRPr lang="fr-FR"/>
        </a:p>
      </c:txPr>
    </c:legend>
    <c:plotVisOnly val="1"/>
  </c:chart>
  <c:txPr>
    <a:bodyPr/>
    <a:lstStyle/>
    <a:p>
      <a:pPr>
        <a:defRPr sz="1100" b="1"/>
      </a:pPr>
      <a:endParaRPr lang="fr-FR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Feuil1!$L$110</c:f>
              <c:strCache>
                <c:ptCount val="1"/>
                <c:pt idx="0">
                  <c:v>العربية</c:v>
                </c:pt>
              </c:strCache>
            </c:strRef>
          </c:tx>
          <c:dLbls>
            <c:showVal val="1"/>
          </c:dLbls>
          <c:cat>
            <c:multiLvlStrRef>
              <c:f>Feuil1!$M$108:$U$109</c:f>
              <c:multiLvlStrCache>
                <c:ptCount val="9"/>
                <c:lvl>
                  <c:pt idx="0">
                    <c:v>مجموع</c:v>
                  </c:pt>
                  <c:pt idx="1">
                    <c:v>إناث</c:v>
                  </c:pt>
                  <c:pt idx="2">
                    <c:v>ذكور</c:v>
                  </c:pt>
                  <c:pt idx="3">
                    <c:v>مجموع</c:v>
                  </c:pt>
                  <c:pt idx="4">
                    <c:v>إناث</c:v>
                  </c:pt>
                  <c:pt idx="5">
                    <c:v>ذكور</c:v>
                  </c:pt>
                  <c:pt idx="6">
                    <c:v>مجموع</c:v>
                  </c:pt>
                  <c:pt idx="7">
                    <c:v>إناث</c:v>
                  </c:pt>
                  <c:pt idx="8">
                    <c:v>ذكور</c:v>
                  </c:pt>
                </c:lvl>
                <c:lvl>
                  <c:pt idx="0">
                    <c:v>المجموع</c:v>
                  </c:pt>
                  <c:pt idx="3">
                    <c:v>الوسط القروي</c:v>
                  </c:pt>
                  <c:pt idx="6">
                    <c:v>الوسط الحضري</c:v>
                  </c:pt>
                </c:lvl>
              </c:multiLvlStrCache>
            </c:multiLvlStrRef>
          </c:cat>
          <c:val>
            <c:numRef>
              <c:f>Feuil1!$M$110:$U$110</c:f>
              <c:numCache>
                <c:formatCode>0.0</c:formatCode>
                <c:ptCount val="9"/>
                <c:pt idx="0">
                  <c:v>99.4</c:v>
                </c:pt>
                <c:pt idx="1">
                  <c:v>99.4</c:v>
                </c:pt>
                <c:pt idx="2">
                  <c:v>99.4</c:v>
                </c:pt>
                <c:pt idx="3">
                  <c:v>99.5</c:v>
                </c:pt>
                <c:pt idx="4">
                  <c:v>99.4</c:v>
                </c:pt>
                <c:pt idx="5">
                  <c:v>99.5</c:v>
                </c:pt>
                <c:pt idx="6">
                  <c:v>99.4</c:v>
                </c:pt>
                <c:pt idx="7">
                  <c:v>99.3</c:v>
                </c:pt>
                <c:pt idx="8">
                  <c:v>99.4</c:v>
                </c:pt>
              </c:numCache>
            </c:numRef>
          </c:val>
        </c:ser>
        <c:ser>
          <c:idx val="1"/>
          <c:order val="1"/>
          <c:tx>
            <c:strRef>
              <c:f>Feuil1!$L$111</c:f>
              <c:strCache>
                <c:ptCount val="1"/>
                <c:pt idx="0">
                  <c:v>الفرنسية</c:v>
                </c:pt>
              </c:strCache>
            </c:strRef>
          </c:tx>
          <c:dLbls>
            <c:dLbl>
              <c:idx val="0"/>
              <c:layout>
                <c:manualLayout>
                  <c:x val="1.205943878980208E-2"/>
                  <c:y val="3.2921810699588581E-3"/>
                </c:manualLayout>
              </c:layout>
              <c:showVal val="1"/>
            </c:dLbl>
            <c:dLbl>
              <c:idx val="1"/>
              <c:layout>
                <c:manualLayout>
                  <c:x val="1.2059438789802085E-2"/>
                  <c:y val="-3.2921810699588581E-3"/>
                </c:manualLayout>
              </c:layout>
              <c:showVal val="1"/>
            </c:dLbl>
            <c:dLbl>
              <c:idx val="2"/>
              <c:layout>
                <c:manualLayout>
                  <c:x val="1.3566868638527432E-2"/>
                  <c:y val="0"/>
                </c:manualLayout>
              </c:layout>
              <c:showVal val="1"/>
            </c:dLbl>
            <c:dLbl>
              <c:idx val="3"/>
              <c:layout>
                <c:manualLayout>
                  <c:x val="1.5074298487252599E-2"/>
                  <c:y val="0"/>
                </c:manualLayout>
              </c:layout>
              <c:showVal val="1"/>
            </c:dLbl>
            <c:dLbl>
              <c:idx val="4"/>
              <c:layout>
                <c:manualLayout>
                  <c:x val="1.5074298487252599E-2"/>
                  <c:y val="0"/>
                </c:manualLayout>
              </c:layout>
              <c:showVal val="1"/>
            </c:dLbl>
            <c:dLbl>
              <c:idx val="5"/>
              <c:layout>
                <c:manualLayout>
                  <c:x val="1.6581728335977975E-2"/>
                  <c:y val="3.2921810699588581E-3"/>
                </c:manualLayout>
              </c:layout>
              <c:showVal val="1"/>
            </c:dLbl>
            <c:dLbl>
              <c:idx val="6"/>
              <c:layout>
                <c:manualLayout>
                  <c:x val="1.8089158184703125E-2"/>
                  <c:y val="-6.584362139917717E-3"/>
                </c:manualLayout>
              </c:layout>
              <c:showVal val="1"/>
            </c:dLbl>
            <c:dLbl>
              <c:idx val="7"/>
              <c:layout>
                <c:manualLayout>
                  <c:x val="1.8089158184703243E-2"/>
                  <c:y val="-3.2921810699588581E-3"/>
                </c:manualLayout>
              </c:layout>
              <c:showVal val="1"/>
            </c:dLbl>
            <c:dLbl>
              <c:idx val="8"/>
              <c:layout>
                <c:manualLayout>
                  <c:x val="2.8641167125780194E-2"/>
                  <c:y val="3.2921810699588581E-3"/>
                </c:manualLayout>
              </c:layout>
              <c:showVal val="1"/>
            </c:dLbl>
            <c:showVal val="1"/>
          </c:dLbls>
          <c:cat>
            <c:multiLvlStrRef>
              <c:f>Feuil1!$M$108:$U$109</c:f>
              <c:multiLvlStrCache>
                <c:ptCount val="9"/>
                <c:lvl>
                  <c:pt idx="0">
                    <c:v>مجموع</c:v>
                  </c:pt>
                  <c:pt idx="1">
                    <c:v>إناث</c:v>
                  </c:pt>
                  <c:pt idx="2">
                    <c:v>ذكور</c:v>
                  </c:pt>
                  <c:pt idx="3">
                    <c:v>مجموع</c:v>
                  </c:pt>
                  <c:pt idx="4">
                    <c:v>إناث</c:v>
                  </c:pt>
                  <c:pt idx="5">
                    <c:v>ذكور</c:v>
                  </c:pt>
                  <c:pt idx="6">
                    <c:v>مجموع</c:v>
                  </c:pt>
                  <c:pt idx="7">
                    <c:v>إناث</c:v>
                  </c:pt>
                  <c:pt idx="8">
                    <c:v>ذكور</c:v>
                  </c:pt>
                </c:lvl>
                <c:lvl>
                  <c:pt idx="0">
                    <c:v>المجموع</c:v>
                  </c:pt>
                  <c:pt idx="3">
                    <c:v>الوسط القروي</c:v>
                  </c:pt>
                  <c:pt idx="6">
                    <c:v>الوسط الحضري</c:v>
                  </c:pt>
                </c:lvl>
              </c:multiLvlStrCache>
            </c:multiLvlStrRef>
          </c:cat>
          <c:val>
            <c:numRef>
              <c:f>Feuil1!$M$111:$U$111</c:f>
              <c:numCache>
                <c:formatCode>0.0</c:formatCode>
                <c:ptCount val="9"/>
                <c:pt idx="0">
                  <c:v>66</c:v>
                </c:pt>
                <c:pt idx="1">
                  <c:v>67.099999999999994</c:v>
                </c:pt>
                <c:pt idx="2">
                  <c:v>65.099999999999994</c:v>
                </c:pt>
                <c:pt idx="3">
                  <c:v>51.9</c:v>
                </c:pt>
                <c:pt idx="4">
                  <c:v>51.4</c:v>
                </c:pt>
                <c:pt idx="5">
                  <c:v>52.2</c:v>
                </c:pt>
                <c:pt idx="6">
                  <c:v>72</c:v>
                </c:pt>
                <c:pt idx="7">
                  <c:v>72.8</c:v>
                </c:pt>
                <c:pt idx="8">
                  <c:v>71.400000000000006</c:v>
                </c:pt>
              </c:numCache>
            </c:numRef>
          </c:val>
        </c:ser>
        <c:ser>
          <c:idx val="2"/>
          <c:order val="2"/>
          <c:tx>
            <c:strRef>
              <c:f>Feuil1!$L$112</c:f>
              <c:strCache>
                <c:ptCount val="1"/>
                <c:pt idx="0">
                  <c:v>الإنجليزية</c:v>
                </c:pt>
              </c:strCache>
            </c:strRef>
          </c:tx>
          <c:dLbls>
            <c:dLbl>
              <c:idx val="0"/>
              <c:layout>
                <c:manualLayout>
                  <c:x val="1.3566868638527432E-2"/>
                  <c:y val="9.8765432098765951E-3"/>
                </c:manualLayout>
              </c:layout>
              <c:showVal val="1"/>
            </c:dLbl>
            <c:dLbl>
              <c:idx val="1"/>
              <c:layout>
                <c:manualLayout>
                  <c:x val="1.3566868638527432E-2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6.0297193949010739E-3"/>
                  <c:y val="-1.3168724279835464E-2"/>
                </c:manualLayout>
              </c:layout>
              <c:showVal val="1"/>
            </c:dLbl>
            <c:dLbl>
              <c:idx val="3"/>
              <c:layout>
                <c:manualLayout>
                  <c:x val="1.0552008941076822E-2"/>
                  <c:y val="-2.3045267489712126E-2"/>
                </c:manualLayout>
              </c:layout>
              <c:showVal val="1"/>
            </c:dLbl>
            <c:dLbl>
              <c:idx val="4"/>
              <c:layout>
                <c:manualLayout>
                  <c:x val="1.0552008941076879E-2"/>
                  <c:y val="-2.6337448559670913E-2"/>
                </c:manualLayout>
              </c:layout>
              <c:showVal val="1"/>
            </c:dLbl>
            <c:dLbl>
              <c:idx val="5"/>
              <c:layout>
                <c:manualLayout>
                  <c:x val="3.0148596974505209E-3"/>
                  <c:y val="-1.9753086419753148E-2"/>
                </c:manualLayout>
              </c:layout>
              <c:showVal val="1"/>
            </c:dLbl>
            <c:dLbl>
              <c:idx val="6"/>
              <c:layout>
                <c:manualLayout>
                  <c:x val="1.2059438789802085E-2"/>
                  <c:y val="6.584362139917717E-3"/>
                </c:manualLayout>
              </c:layout>
              <c:showVal val="1"/>
            </c:dLbl>
            <c:dLbl>
              <c:idx val="7"/>
              <c:layout>
                <c:manualLayout>
                  <c:x val="1.2059438789802085E-2"/>
                  <c:y val="-6.0355955712095615E-17"/>
                </c:manualLayout>
              </c:layout>
              <c:showVal val="1"/>
            </c:dLbl>
            <c:dLbl>
              <c:idx val="8"/>
              <c:layout>
                <c:manualLayout>
                  <c:x val="2.1104017882153797E-2"/>
                  <c:y val="0"/>
                </c:manualLayout>
              </c:layout>
              <c:showVal val="1"/>
            </c:dLbl>
            <c:showVal val="1"/>
          </c:dLbls>
          <c:cat>
            <c:multiLvlStrRef>
              <c:f>Feuil1!$M$108:$U$109</c:f>
              <c:multiLvlStrCache>
                <c:ptCount val="9"/>
                <c:lvl>
                  <c:pt idx="0">
                    <c:v>مجموع</c:v>
                  </c:pt>
                  <c:pt idx="1">
                    <c:v>إناث</c:v>
                  </c:pt>
                  <c:pt idx="2">
                    <c:v>ذكور</c:v>
                  </c:pt>
                  <c:pt idx="3">
                    <c:v>مجموع</c:v>
                  </c:pt>
                  <c:pt idx="4">
                    <c:v>إناث</c:v>
                  </c:pt>
                  <c:pt idx="5">
                    <c:v>ذكور</c:v>
                  </c:pt>
                  <c:pt idx="6">
                    <c:v>مجموع</c:v>
                  </c:pt>
                  <c:pt idx="7">
                    <c:v>إناث</c:v>
                  </c:pt>
                  <c:pt idx="8">
                    <c:v>ذكور</c:v>
                  </c:pt>
                </c:lvl>
                <c:lvl>
                  <c:pt idx="0">
                    <c:v>المجموع</c:v>
                  </c:pt>
                  <c:pt idx="3">
                    <c:v>الوسط القروي</c:v>
                  </c:pt>
                  <c:pt idx="6">
                    <c:v>الوسط الحضري</c:v>
                  </c:pt>
                </c:lvl>
              </c:multiLvlStrCache>
            </c:multiLvlStrRef>
          </c:cat>
          <c:val>
            <c:numRef>
              <c:f>Feuil1!$M$112:$U$112</c:f>
              <c:numCache>
                <c:formatCode>0.0</c:formatCode>
                <c:ptCount val="9"/>
                <c:pt idx="0">
                  <c:v>18.3</c:v>
                </c:pt>
                <c:pt idx="1">
                  <c:v>19.600000000000001</c:v>
                </c:pt>
                <c:pt idx="2">
                  <c:v>17.2</c:v>
                </c:pt>
                <c:pt idx="3">
                  <c:v>7.4</c:v>
                </c:pt>
                <c:pt idx="4">
                  <c:v>7</c:v>
                </c:pt>
                <c:pt idx="5">
                  <c:v>7.7</c:v>
                </c:pt>
                <c:pt idx="6">
                  <c:v>22.9</c:v>
                </c:pt>
                <c:pt idx="7">
                  <c:v>24.2</c:v>
                </c:pt>
                <c:pt idx="8">
                  <c:v>21.9</c:v>
                </c:pt>
              </c:numCache>
            </c:numRef>
          </c:val>
        </c:ser>
        <c:ser>
          <c:idx val="3"/>
          <c:order val="3"/>
          <c:tx>
            <c:strRef>
              <c:f>Feuil1!$L$113</c:f>
              <c:strCache>
                <c:ptCount val="1"/>
                <c:pt idx="0">
                  <c:v>الأمازيغية</c:v>
                </c:pt>
              </c:strCache>
            </c:strRef>
          </c:tx>
          <c:dLbls>
            <c:dLbl>
              <c:idx val="3"/>
              <c:layout>
                <c:manualLayout>
                  <c:x val="4.5221708509121019E-3"/>
                  <c:y val="0"/>
                </c:manualLayout>
              </c:layout>
              <c:showVal val="1"/>
            </c:dLbl>
            <c:dLbl>
              <c:idx val="4"/>
              <c:layout>
                <c:manualLayout>
                  <c:x val="4.5222895461757675E-3"/>
                  <c:y val="0"/>
                </c:manualLayout>
              </c:layout>
              <c:showVal val="1"/>
            </c:dLbl>
            <c:dLbl>
              <c:idx val="5"/>
              <c:layout>
                <c:manualLayout>
                  <c:x val="4.5222895461757675E-3"/>
                  <c:y val="-1.6460905349794306E-2"/>
                </c:manualLayout>
              </c:layout>
              <c:showVal val="1"/>
            </c:dLbl>
            <c:dLbl>
              <c:idx val="6"/>
              <c:layout>
                <c:manualLayout>
                  <c:x val="6.0297193949010739E-3"/>
                  <c:y val="6.584362139917717E-3"/>
                </c:manualLayout>
              </c:layout>
              <c:showVal val="1"/>
            </c:dLbl>
            <c:dLbl>
              <c:idx val="8"/>
              <c:layout>
                <c:manualLayout>
                  <c:x val="7.5371492436263187E-3"/>
                  <c:y val="6.584362139917717E-3"/>
                </c:manualLayout>
              </c:layout>
              <c:showVal val="1"/>
            </c:dLbl>
            <c:showVal val="1"/>
          </c:dLbls>
          <c:cat>
            <c:multiLvlStrRef>
              <c:f>Feuil1!$M$108:$U$109</c:f>
              <c:multiLvlStrCache>
                <c:ptCount val="9"/>
                <c:lvl>
                  <c:pt idx="0">
                    <c:v>مجموع</c:v>
                  </c:pt>
                  <c:pt idx="1">
                    <c:v>إناث</c:v>
                  </c:pt>
                  <c:pt idx="2">
                    <c:v>ذكور</c:v>
                  </c:pt>
                  <c:pt idx="3">
                    <c:v>مجموع</c:v>
                  </c:pt>
                  <c:pt idx="4">
                    <c:v>إناث</c:v>
                  </c:pt>
                  <c:pt idx="5">
                    <c:v>ذكور</c:v>
                  </c:pt>
                  <c:pt idx="6">
                    <c:v>مجموع</c:v>
                  </c:pt>
                  <c:pt idx="7">
                    <c:v>إناث</c:v>
                  </c:pt>
                  <c:pt idx="8">
                    <c:v>ذكور</c:v>
                  </c:pt>
                </c:lvl>
                <c:lvl>
                  <c:pt idx="0">
                    <c:v>المجموع</c:v>
                  </c:pt>
                  <c:pt idx="3">
                    <c:v>الوسط القروي</c:v>
                  </c:pt>
                  <c:pt idx="6">
                    <c:v>الوسط الحضري</c:v>
                  </c:pt>
                </c:lvl>
              </c:multiLvlStrCache>
            </c:multiLvlStrRef>
          </c:cat>
          <c:val>
            <c:numRef>
              <c:f>Feuil1!$M$113:$U$113</c:f>
              <c:numCache>
                <c:formatCode>0.0</c:formatCode>
                <c:ptCount val="9"/>
                <c:pt idx="0">
                  <c:v>2.8</c:v>
                </c:pt>
                <c:pt idx="1">
                  <c:v>2.5</c:v>
                </c:pt>
                <c:pt idx="2">
                  <c:v>3</c:v>
                </c:pt>
                <c:pt idx="3">
                  <c:v>5.8</c:v>
                </c:pt>
                <c:pt idx="4">
                  <c:v>5.8</c:v>
                </c:pt>
                <c:pt idx="5">
                  <c:v>5.8</c:v>
                </c:pt>
                <c:pt idx="6">
                  <c:v>1.5</c:v>
                </c:pt>
                <c:pt idx="7">
                  <c:v>1.4</c:v>
                </c:pt>
                <c:pt idx="8">
                  <c:v>1.7</c:v>
                </c:pt>
              </c:numCache>
            </c:numRef>
          </c:val>
        </c:ser>
        <c:ser>
          <c:idx val="4"/>
          <c:order val="4"/>
          <c:tx>
            <c:strRef>
              <c:f>Feuil1!$L$114</c:f>
              <c:strCache>
                <c:ptCount val="1"/>
                <c:pt idx="0">
                  <c:v>الإسبانية</c:v>
                </c:pt>
              </c:strCache>
            </c:strRef>
          </c:tx>
          <c:dLbls>
            <c:dLbl>
              <c:idx val="3"/>
              <c:layout>
                <c:manualLayout>
                  <c:x val="4.5222895461757675E-3"/>
                  <c:y val="0"/>
                </c:manualLayout>
              </c:layout>
              <c:showVal val="1"/>
            </c:dLbl>
            <c:dLbl>
              <c:idx val="5"/>
              <c:layout>
                <c:manualLayout>
                  <c:x val="6.0297193949010739E-3"/>
                  <c:y val="-1.9753086419753148E-2"/>
                </c:manualLayout>
              </c:layout>
              <c:showVal val="1"/>
            </c:dLbl>
            <c:dLbl>
              <c:idx val="6"/>
              <c:layout>
                <c:manualLayout>
                  <c:x val="7.5371492436263187E-3"/>
                  <c:y val="-6.584362139917717E-3"/>
                </c:manualLayout>
              </c:layout>
              <c:showVal val="1"/>
            </c:dLbl>
            <c:dLbl>
              <c:idx val="7"/>
              <c:layout>
                <c:manualLayout>
                  <c:x val="0"/>
                  <c:y val="-2.6337448559670913E-2"/>
                </c:manualLayout>
              </c:layout>
              <c:showVal val="1"/>
            </c:dLbl>
            <c:dLbl>
              <c:idx val="8"/>
              <c:layout>
                <c:manualLayout>
                  <c:x val="0"/>
                  <c:y val="-2.3045267489712126E-2"/>
                </c:manualLayout>
              </c:layout>
              <c:showVal val="1"/>
            </c:dLbl>
            <c:showVal val="1"/>
          </c:dLbls>
          <c:cat>
            <c:multiLvlStrRef>
              <c:f>Feuil1!$M$108:$U$109</c:f>
              <c:multiLvlStrCache>
                <c:ptCount val="9"/>
                <c:lvl>
                  <c:pt idx="0">
                    <c:v>مجموع</c:v>
                  </c:pt>
                  <c:pt idx="1">
                    <c:v>إناث</c:v>
                  </c:pt>
                  <c:pt idx="2">
                    <c:v>ذكور</c:v>
                  </c:pt>
                  <c:pt idx="3">
                    <c:v>مجموع</c:v>
                  </c:pt>
                  <c:pt idx="4">
                    <c:v>إناث</c:v>
                  </c:pt>
                  <c:pt idx="5">
                    <c:v>ذكور</c:v>
                  </c:pt>
                  <c:pt idx="6">
                    <c:v>مجموع</c:v>
                  </c:pt>
                  <c:pt idx="7">
                    <c:v>إناث</c:v>
                  </c:pt>
                  <c:pt idx="8">
                    <c:v>ذكور</c:v>
                  </c:pt>
                </c:lvl>
                <c:lvl>
                  <c:pt idx="0">
                    <c:v>المجموع</c:v>
                  </c:pt>
                  <c:pt idx="3">
                    <c:v>الوسط القروي</c:v>
                  </c:pt>
                  <c:pt idx="6">
                    <c:v>الوسط الحضري</c:v>
                  </c:pt>
                </c:lvl>
              </c:multiLvlStrCache>
            </c:multiLvlStrRef>
          </c:cat>
          <c:val>
            <c:numRef>
              <c:f>Feuil1!$M$114:$U$114</c:f>
              <c:numCache>
                <c:formatCode>0.0</c:formatCode>
                <c:ptCount val="9"/>
                <c:pt idx="0">
                  <c:v>1.5</c:v>
                </c:pt>
                <c:pt idx="1">
                  <c:v>1.4</c:v>
                </c:pt>
                <c:pt idx="2">
                  <c:v>1.5</c:v>
                </c:pt>
                <c:pt idx="3">
                  <c:v>0.30000000000000032</c:v>
                </c:pt>
                <c:pt idx="4">
                  <c:v>0.2</c:v>
                </c:pt>
                <c:pt idx="5">
                  <c:v>0.30000000000000032</c:v>
                </c:pt>
                <c:pt idx="6">
                  <c:v>2</c:v>
                </c:pt>
                <c:pt idx="7">
                  <c:v>1.9000000000000001</c:v>
                </c:pt>
                <c:pt idx="8">
                  <c:v>2.1</c:v>
                </c:pt>
              </c:numCache>
            </c:numRef>
          </c:val>
        </c:ser>
        <c:ser>
          <c:idx val="5"/>
          <c:order val="5"/>
          <c:tx>
            <c:strRef>
              <c:f>Feuil1!$L$115</c:f>
              <c:strCache>
                <c:ptCount val="1"/>
                <c:pt idx="0">
                  <c:v>آخر</c:v>
                </c:pt>
              </c:strCache>
            </c:strRef>
          </c:tx>
          <c:dLbls>
            <c:dLbl>
              <c:idx val="3"/>
              <c:layout>
                <c:manualLayout>
                  <c:x val="7.5371492436263187E-3"/>
                  <c:y val="-3.2921810699588581E-3"/>
                </c:manualLayout>
              </c:layout>
              <c:showVal val="1"/>
            </c:dLbl>
            <c:dLbl>
              <c:idx val="4"/>
              <c:layout>
                <c:manualLayout>
                  <c:x val="7.5371492436263187E-3"/>
                  <c:y val="0"/>
                </c:manualLayout>
              </c:layout>
              <c:showVal val="1"/>
            </c:dLbl>
            <c:dLbl>
              <c:idx val="5"/>
              <c:layout>
                <c:manualLayout>
                  <c:x val="9.0445790923515609E-3"/>
                  <c:y val="0"/>
                </c:manualLayout>
              </c:layout>
              <c:showVal val="1"/>
            </c:dLbl>
            <c:dLbl>
              <c:idx val="6"/>
              <c:layout>
                <c:manualLayout>
                  <c:x val="9.0445790923515609E-3"/>
                  <c:y val="0"/>
                </c:manualLayout>
              </c:layout>
              <c:showVal val="1"/>
            </c:dLbl>
            <c:dLbl>
              <c:idx val="7"/>
              <c:layout>
                <c:manualLayout>
                  <c:x val="1.0552008941076822E-2"/>
                  <c:y val="0"/>
                </c:manualLayout>
              </c:layout>
              <c:showVal val="1"/>
            </c:dLbl>
            <c:dLbl>
              <c:idx val="8"/>
              <c:layout>
                <c:manualLayout>
                  <c:x val="1.0552008941076933E-2"/>
                  <c:y val="0"/>
                </c:manualLayout>
              </c:layout>
              <c:showVal val="1"/>
            </c:dLbl>
            <c:showVal val="1"/>
          </c:dLbls>
          <c:cat>
            <c:multiLvlStrRef>
              <c:f>Feuil1!$M$108:$U$109</c:f>
              <c:multiLvlStrCache>
                <c:ptCount val="9"/>
                <c:lvl>
                  <c:pt idx="0">
                    <c:v>مجموع</c:v>
                  </c:pt>
                  <c:pt idx="1">
                    <c:v>إناث</c:v>
                  </c:pt>
                  <c:pt idx="2">
                    <c:v>ذكور</c:v>
                  </c:pt>
                  <c:pt idx="3">
                    <c:v>مجموع</c:v>
                  </c:pt>
                  <c:pt idx="4">
                    <c:v>إناث</c:v>
                  </c:pt>
                  <c:pt idx="5">
                    <c:v>ذكور</c:v>
                  </c:pt>
                  <c:pt idx="6">
                    <c:v>مجموع</c:v>
                  </c:pt>
                  <c:pt idx="7">
                    <c:v>إناث</c:v>
                  </c:pt>
                  <c:pt idx="8">
                    <c:v>ذكور</c:v>
                  </c:pt>
                </c:lvl>
                <c:lvl>
                  <c:pt idx="0">
                    <c:v>المجموع</c:v>
                  </c:pt>
                  <c:pt idx="3">
                    <c:v>الوسط القروي</c:v>
                  </c:pt>
                  <c:pt idx="6">
                    <c:v>الوسط الحضري</c:v>
                  </c:pt>
                </c:lvl>
              </c:multiLvlStrCache>
            </c:multiLvlStrRef>
          </c:cat>
          <c:val>
            <c:numRef>
              <c:f>Feuil1!$M$115:$U$115</c:f>
              <c:numCache>
                <c:formatCode>0.0</c:formatCode>
                <c:ptCount val="9"/>
                <c:pt idx="0">
                  <c:v>0.4</c:v>
                </c:pt>
                <c:pt idx="1">
                  <c:v>0.4</c:v>
                </c:pt>
                <c:pt idx="2">
                  <c:v>0.5</c:v>
                </c:pt>
                <c:pt idx="3">
                  <c:v>0.1</c:v>
                </c:pt>
                <c:pt idx="4">
                  <c:v>0.1</c:v>
                </c:pt>
                <c:pt idx="5">
                  <c:v>0.1</c:v>
                </c:pt>
                <c:pt idx="6">
                  <c:v>0.60000000000000064</c:v>
                </c:pt>
                <c:pt idx="7">
                  <c:v>0.5</c:v>
                </c:pt>
                <c:pt idx="8">
                  <c:v>0.70000000000000062</c:v>
                </c:pt>
              </c:numCache>
            </c:numRef>
          </c:val>
        </c:ser>
        <c:dLbls>
          <c:showVal val="1"/>
        </c:dLbls>
        <c:gapWidth val="58"/>
        <c:gapDepth val="166"/>
        <c:shape val="box"/>
        <c:axId val="101946880"/>
        <c:axId val="101948416"/>
        <c:axId val="0"/>
      </c:bar3DChart>
      <c:catAx>
        <c:axId val="101946880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100"/>
            </a:pPr>
            <a:endParaRPr lang="fr-FR"/>
          </a:p>
        </c:txPr>
        <c:crossAx val="101948416"/>
        <c:crosses val="autoZero"/>
        <c:auto val="1"/>
        <c:lblAlgn val="ctr"/>
        <c:lblOffset val="100"/>
      </c:catAx>
      <c:valAx>
        <c:axId val="101948416"/>
        <c:scaling>
          <c:orientation val="minMax"/>
        </c:scaling>
        <c:delete val="1"/>
        <c:axPos val="l"/>
        <c:numFmt formatCode="0.0" sourceLinked="1"/>
        <c:majorTickMark val="none"/>
        <c:tickLblPos val="none"/>
        <c:crossAx val="101946880"/>
        <c:crosses val="autoZero"/>
        <c:crossBetween val="between"/>
      </c:valAx>
    </c:plotArea>
    <c:legend>
      <c:legendPos val="b"/>
      <c:txPr>
        <a:bodyPr/>
        <a:lstStyle/>
        <a:p>
          <a:pPr>
            <a:defRPr sz="1200"/>
          </a:pPr>
          <a:endParaRPr lang="fr-FR"/>
        </a:p>
      </c:txPr>
    </c:legend>
    <c:plotVisOnly val="1"/>
  </c:chart>
  <c:txPr>
    <a:bodyPr/>
    <a:lstStyle/>
    <a:p>
      <a:pPr>
        <a:defRPr sz="900" b="1"/>
      </a:pPr>
      <a:endParaRPr lang="fr-FR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Feuil1!$K$62</c:f>
              <c:strCache>
                <c:ptCount val="1"/>
                <c:pt idx="0">
                  <c:v>مجموع</c:v>
                </c:pt>
              </c:strCache>
            </c:strRef>
          </c:tx>
          <c:dLbls>
            <c:dLbl>
              <c:idx val="0"/>
              <c:layout>
                <c:manualLayout>
                  <c:x val="-6.794055201698514E-3"/>
                  <c:y val="-4.1944867929812691E-3"/>
                </c:manualLayout>
              </c:layout>
              <c:showVal val="1"/>
            </c:dLbl>
            <c:dLbl>
              <c:idx val="1"/>
              <c:layout>
                <c:manualLayout>
                  <c:x val="-3.3970276008492592E-3"/>
                  <c:y val="0"/>
                </c:manualLayout>
              </c:layout>
              <c:showVal val="1"/>
            </c:dLbl>
            <c:dLbl>
              <c:idx val="5"/>
              <c:layout>
                <c:manualLayout>
                  <c:x val="1.6985138004246352E-3"/>
                  <c:y val="-9.6122545256644162E-18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fr-FR"/>
              </a:p>
            </c:txPr>
            <c:showVal val="1"/>
          </c:dLbls>
          <c:cat>
            <c:multiLvlStrRef>
              <c:f>Feuil1!$L$60:$Q$61</c:f>
              <c:multiLvlStrCache>
                <c:ptCount val="6"/>
                <c:lvl>
                  <c:pt idx="0">
                    <c:v>المجموع</c:v>
                  </c:pt>
                  <c:pt idx="1">
                    <c:v>الوسط القروي</c:v>
                  </c:pt>
                  <c:pt idx="2">
                    <c:v>الوسط الحضري</c:v>
                  </c:pt>
                  <c:pt idx="3">
                    <c:v>المجموع</c:v>
                  </c:pt>
                  <c:pt idx="4">
                    <c:v>الوسط القروي</c:v>
                  </c:pt>
                  <c:pt idx="5">
                    <c:v>الوسط الحضري</c:v>
                  </c:pt>
                </c:lvl>
                <c:lvl>
                  <c:pt idx="0">
                    <c:v>2014</c:v>
                  </c:pt>
                  <c:pt idx="3">
                    <c:v>2004</c:v>
                  </c:pt>
                </c:lvl>
              </c:multiLvlStrCache>
            </c:multiLvlStrRef>
          </c:cat>
          <c:val>
            <c:numRef>
              <c:f>Feuil1!$L$62:$Q$62</c:f>
              <c:numCache>
                <c:formatCode>0.0</c:formatCode>
                <c:ptCount val="6"/>
                <c:pt idx="0">
                  <c:v>94.5</c:v>
                </c:pt>
                <c:pt idx="1">
                  <c:v>91.4</c:v>
                </c:pt>
                <c:pt idx="2">
                  <c:v>97</c:v>
                </c:pt>
                <c:pt idx="3">
                  <c:v>80.400000000000006</c:v>
                </c:pt>
                <c:pt idx="4">
                  <c:v>68.900000000000006</c:v>
                </c:pt>
                <c:pt idx="5">
                  <c:v>92</c:v>
                </c:pt>
              </c:numCache>
            </c:numRef>
          </c:val>
        </c:ser>
        <c:ser>
          <c:idx val="1"/>
          <c:order val="1"/>
          <c:tx>
            <c:strRef>
              <c:f>Feuil1!$K$63</c:f>
              <c:strCache>
                <c:ptCount val="1"/>
                <c:pt idx="0">
                  <c:v>إناث</c:v>
                </c:pt>
              </c:strCache>
            </c:strRef>
          </c:tx>
          <c:dLbls>
            <c:dLbl>
              <c:idx val="0"/>
              <c:layout>
                <c:manualLayout>
                  <c:x val="1.6985138004246352E-3"/>
                  <c:y val="-8.3889735859625381E-3"/>
                </c:manualLayout>
              </c:layout>
              <c:showVal val="1"/>
            </c:dLbl>
            <c:dLbl>
              <c:idx val="1"/>
              <c:layout>
                <c:manualLayout>
                  <c:x val="6.794055201698514E-3"/>
                  <c:y val="-2.9361407550868888E-2"/>
                </c:manualLayout>
              </c:layout>
              <c:showVal val="1"/>
            </c:dLbl>
            <c:dLbl>
              <c:idx val="3"/>
              <c:layout>
                <c:manualLayout>
                  <c:x val="1.528662420382172E-2"/>
                  <c:y val="-2.9361407550868888E-2"/>
                </c:manualLayout>
              </c:layout>
              <c:showVal val="1"/>
            </c:dLbl>
            <c:dLbl>
              <c:idx val="4"/>
              <c:layout>
                <c:manualLayout>
                  <c:x val="8.4925690021231768E-3"/>
                  <c:y val="-1.2583460378943808E-2"/>
                </c:manualLayout>
              </c:layout>
              <c:showVal val="1"/>
            </c:dLbl>
            <c:dLbl>
              <c:idx val="5"/>
              <c:layout>
                <c:manualLayout>
                  <c:x val="3.3970276008492592E-3"/>
                  <c:y val="-2.0972433964906358E-2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fr-FR"/>
              </a:p>
            </c:txPr>
            <c:showVal val="1"/>
          </c:dLbls>
          <c:cat>
            <c:multiLvlStrRef>
              <c:f>Feuil1!$L$60:$Q$61</c:f>
              <c:multiLvlStrCache>
                <c:ptCount val="6"/>
                <c:lvl>
                  <c:pt idx="0">
                    <c:v>المجموع</c:v>
                  </c:pt>
                  <c:pt idx="1">
                    <c:v>الوسط القروي</c:v>
                  </c:pt>
                  <c:pt idx="2">
                    <c:v>الوسط الحضري</c:v>
                  </c:pt>
                  <c:pt idx="3">
                    <c:v>المجموع</c:v>
                  </c:pt>
                  <c:pt idx="4">
                    <c:v>الوسط القروي</c:v>
                  </c:pt>
                  <c:pt idx="5">
                    <c:v>الوسط الحضري</c:v>
                  </c:pt>
                </c:lvl>
                <c:lvl>
                  <c:pt idx="0">
                    <c:v>2014</c:v>
                  </c:pt>
                  <c:pt idx="3">
                    <c:v>2004</c:v>
                  </c:pt>
                </c:lvl>
              </c:multiLvlStrCache>
            </c:multiLvlStrRef>
          </c:cat>
          <c:val>
            <c:numRef>
              <c:f>Feuil1!$L$63:$Q$63</c:f>
              <c:numCache>
                <c:formatCode>0.0</c:formatCode>
                <c:ptCount val="6"/>
                <c:pt idx="0">
                  <c:v>93.9</c:v>
                </c:pt>
                <c:pt idx="1">
                  <c:v>90</c:v>
                </c:pt>
                <c:pt idx="2">
                  <c:v>97.1</c:v>
                </c:pt>
                <c:pt idx="3">
                  <c:v>77.5</c:v>
                </c:pt>
                <c:pt idx="4">
                  <c:v>63.3</c:v>
                </c:pt>
                <c:pt idx="5">
                  <c:v>91.7</c:v>
                </c:pt>
              </c:numCache>
            </c:numRef>
          </c:val>
        </c:ser>
        <c:ser>
          <c:idx val="2"/>
          <c:order val="2"/>
          <c:tx>
            <c:strRef>
              <c:f>Feuil1!$K$64</c:f>
              <c:strCache>
                <c:ptCount val="1"/>
                <c:pt idx="0">
                  <c:v>ذكور</c:v>
                </c:pt>
              </c:strCache>
            </c:strRef>
          </c:tx>
          <c:dLbls>
            <c:dLbl>
              <c:idx val="0"/>
              <c:layout>
                <c:manualLayout>
                  <c:x val="1.3588110403397045E-2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6.794055201698514E-3"/>
                  <c:y val="-1.6777947171925066E-2"/>
                </c:manualLayout>
              </c:layout>
              <c:showVal val="1"/>
            </c:dLbl>
            <c:dLbl>
              <c:idx val="2"/>
              <c:layout>
                <c:manualLayout>
                  <c:x val="1.1889596602972442E-2"/>
                  <c:y val="4.1944867929812691E-3"/>
                </c:manualLayout>
              </c:layout>
              <c:showVal val="1"/>
            </c:dLbl>
            <c:dLbl>
              <c:idx val="3"/>
              <c:layout>
                <c:manualLayout>
                  <c:x val="1.5286624203821661E-2"/>
                  <c:y val="0"/>
                </c:manualLayout>
              </c:layout>
              <c:showVal val="1"/>
            </c:dLbl>
            <c:dLbl>
              <c:idx val="4"/>
              <c:layout>
                <c:manualLayout>
                  <c:x val="1.019108280254777E-2"/>
                  <c:y val="0"/>
                </c:manualLayout>
              </c:layout>
              <c:showVal val="1"/>
            </c:dLbl>
            <c:dLbl>
              <c:idx val="5"/>
              <c:layout>
                <c:manualLayout>
                  <c:x val="1.3588110403397045E-2"/>
                  <c:y val="-1.6777947171925076E-2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fr-FR"/>
              </a:p>
            </c:txPr>
            <c:showVal val="1"/>
          </c:dLbls>
          <c:cat>
            <c:multiLvlStrRef>
              <c:f>Feuil1!$L$60:$Q$61</c:f>
              <c:multiLvlStrCache>
                <c:ptCount val="6"/>
                <c:lvl>
                  <c:pt idx="0">
                    <c:v>المجموع</c:v>
                  </c:pt>
                  <c:pt idx="1">
                    <c:v>الوسط القروي</c:v>
                  </c:pt>
                  <c:pt idx="2">
                    <c:v>الوسط الحضري</c:v>
                  </c:pt>
                  <c:pt idx="3">
                    <c:v>المجموع</c:v>
                  </c:pt>
                  <c:pt idx="4">
                    <c:v>الوسط القروي</c:v>
                  </c:pt>
                  <c:pt idx="5">
                    <c:v>الوسط الحضري</c:v>
                  </c:pt>
                </c:lvl>
                <c:lvl>
                  <c:pt idx="0">
                    <c:v>2014</c:v>
                  </c:pt>
                  <c:pt idx="3">
                    <c:v>2004</c:v>
                  </c:pt>
                </c:lvl>
              </c:multiLvlStrCache>
            </c:multiLvlStrRef>
          </c:cat>
          <c:val>
            <c:numRef>
              <c:f>Feuil1!$L$64:$Q$64</c:f>
              <c:numCache>
                <c:formatCode>0.0</c:formatCode>
                <c:ptCount val="6"/>
                <c:pt idx="0">
                  <c:v>95.1</c:v>
                </c:pt>
                <c:pt idx="1">
                  <c:v>92.7</c:v>
                </c:pt>
                <c:pt idx="2">
                  <c:v>97</c:v>
                </c:pt>
                <c:pt idx="3">
                  <c:v>83.2</c:v>
                </c:pt>
                <c:pt idx="4">
                  <c:v>74.2</c:v>
                </c:pt>
                <c:pt idx="5">
                  <c:v>92.2</c:v>
                </c:pt>
              </c:numCache>
            </c:numRef>
          </c:val>
        </c:ser>
        <c:dLbls>
          <c:showVal val="1"/>
        </c:dLbls>
        <c:gapWidth val="75"/>
        <c:shape val="box"/>
        <c:axId val="125115008"/>
        <c:axId val="125157760"/>
        <c:axId val="0"/>
      </c:bar3DChart>
      <c:catAx>
        <c:axId val="125115008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100" b="1"/>
            </a:pPr>
            <a:endParaRPr lang="fr-FR"/>
          </a:p>
        </c:txPr>
        <c:crossAx val="125157760"/>
        <c:crosses val="autoZero"/>
        <c:auto val="1"/>
        <c:lblAlgn val="ctr"/>
        <c:lblOffset val="100"/>
      </c:catAx>
      <c:valAx>
        <c:axId val="125157760"/>
        <c:scaling>
          <c:orientation val="minMax"/>
        </c:scaling>
        <c:delete val="1"/>
        <c:axPos val="l"/>
        <c:numFmt formatCode="0.0" sourceLinked="1"/>
        <c:majorTickMark val="none"/>
        <c:tickLblPos val="none"/>
        <c:crossAx val="125115008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400"/>
          </a:pPr>
          <a:endParaRPr lang="fr-FR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600995937151693E-2"/>
          <c:y val="6.9286005915927193E-2"/>
          <c:w val="0.8929823597631652"/>
          <c:h val="0.75922109736283383"/>
        </c:manualLayout>
      </c:layout>
      <c:barChart>
        <c:barDir val="col"/>
        <c:grouping val="clustered"/>
        <c:ser>
          <c:idx val="0"/>
          <c:order val="0"/>
          <c:tx>
            <c:strRef>
              <c:f>Feuil1!$B$30</c:f>
              <c:strCache>
                <c:ptCount val="1"/>
                <c:pt idx="0">
                  <c:v>Taux d’urbanisation (%)</c:v>
                </c:pt>
              </c:strCache>
            </c:strRef>
          </c:tx>
          <c:spPr>
            <a:ln w="50800"/>
          </c:spPr>
          <c:dLbls>
            <c:dLbl>
              <c:idx val="2"/>
              <c:layout>
                <c:manualLayout>
                  <c:x val="0"/>
                  <c:y val="2.1164021164021166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4.5662100456621436E-3"/>
                  <c:y val="1.2698412698412745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2.962962962962980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fr-FR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Feuil1!$A$31:$A$36</c:f>
              <c:numCache>
                <c:formatCode>General</c:formatCode>
                <c:ptCount val="6"/>
                <c:pt idx="0">
                  <c:v>1960</c:v>
                </c:pt>
                <c:pt idx="1">
                  <c:v>1971</c:v>
                </c:pt>
                <c:pt idx="2">
                  <c:v>1982</c:v>
                </c:pt>
                <c:pt idx="3">
                  <c:v>1994</c:v>
                </c:pt>
                <c:pt idx="4">
                  <c:v>2004</c:v>
                </c:pt>
                <c:pt idx="5">
                  <c:v>2014</c:v>
                </c:pt>
              </c:numCache>
            </c:numRef>
          </c:cat>
          <c:val>
            <c:numRef>
              <c:f>Feuil1!$B$31:$B$36</c:f>
              <c:numCache>
                <c:formatCode>General</c:formatCode>
                <c:ptCount val="6"/>
                <c:pt idx="0">
                  <c:v>29.1</c:v>
                </c:pt>
                <c:pt idx="1">
                  <c:v>35.1</c:v>
                </c:pt>
                <c:pt idx="2">
                  <c:v>42.7</c:v>
                </c:pt>
                <c:pt idx="3">
                  <c:v>51.4</c:v>
                </c:pt>
                <c:pt idx="4">
                  <c:v>55.1</c:v>
                </c:pt>
                <c:pt idx="5">
                  <c:v>60.3</c:v>
                </c:pt>
              </c:numCache>
            </c:numRef>
          </c:val>
        </c:ser>
        <c:axId val="100942976"/>
        <c:axId val="100944512"/>
      </c:barChart>
      <c:catAx>
        <c:axId val="10094297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/>
            </a:pPr>
            <a:endParaRPr lang="fr-FR"/>
          </a:p>
        </c:txPr>
        <c:crossAx val="100944512"/>
        <c:crosses val="autoZero"/>
        <c:auto val="1"/>
        <c:lblAlgn val="ctr"/>
        <c:lblOffset val="100"/>
      </c:catAx>
      <c:valAx>
        <c:axId val="100944512"/>
        <c:scaling>
          <c:orientation val="minMax"/>
        </c:scaling>
        <c:axPos val="l"/>
        <c:majorGridlines/>
        <c:numFmt formatCode="General" sourceLinked="1"/>
        <c:tickLblPos val="nextTo"/>
        <c:crossAx val="100942976"/>
        <c:crosses val="autoZero"/>
        <c:crossBetween val="between"/>
      </c:valAx>
      <c:spPr>
        <a:ln cmpd="sng"/>
      </c:spPr>
    </c:plotArea>
    <c:plotVisOnly val="1"/>
    <c:dispBlanksAs val="gap"/>
  </c:chart>
  <c:txPr>
    <a:bodyPr/>
    <a:lstStyle/>
    <a:p>
      <a:pPr>
        <a:defRPr sz="1200"/>
      </a:pPr>
      <a:endParaRPr lang="fr-FR"/>
    </a:p>
  </c:txPr>
  <c:externalData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Feuil2!$A$34</c:f>
              <c:strCache>
                <c:ptCount val="1"/>
                <c:pt idx="0">
                  <c:v>ذكور</c:v>
                </c:pt>
              </c:strCache>
            </c:strRef>
          </c:tx>
          <c:dLbls>
            <c:showVal val="1"/>
          </c:dLbls>
          <c:cat>
            <c:strRef>
              <c:f>Feuil2!$C$33:$M$33</c:f>
              <c:strCache>
                <c:ptCount val="11"/>
                <c:pt idx="0">
                  <c:v>الداخلة - وادي الذهب</c:v>
                </c:pt>
                <c:pt idx="1">
                  <c:v>كلميم - واد نون</c:v>
                </c:pt>
                <c:pt idx="2">
                  <c:v>درعة - تافيلالت</c:v>
                </c:pt>
                <c:pt idx="3">
                  <c:v>الرباط - سلا - القنيطرة</c:v>
                </c:pt>
                <c:pt idx="4">
                  <c:v>سوس - ماسة</c:v>
                </c:pt>
                <c:pt idx="5">
                  <c:v>بني ملال - خنيفرة</c:v>
                </c:pt>
                <c:pt idx="6">
                  <c:v>الدار البيضاء الكبرى - سطات</c:v>
                </c:pt>
                <c:pt idx="7">
                  <c:v>مراكش - آسفي</c:v>
                </c:pt>
                <c:pt idx="8">
                  <c:v>فاس - مكناس</c:v>
                </c:pt>
                <c:pt idx="9">
                  <c:v>طنجة - تطوان - الحسيمة</c:v>
                </c:pt>
                <c:pt idx="10">
                  <c:v>الشرق</c:v>
                </c:pt>
              </c:strCache>
            </c:strRef>
          </c:cat>
          <c:val>
            <c:numRef>
              <c:f>Feuil2!$C$34:$M$34</c:f>
              <c:numCache>
                <c:formatCode>0.0</c:formatCode>
                <c:ptCount val="11"/>
                <c:pt idx="0">
                  <c:v>98</c:v>
                </c:pt>
                <c:pt idx="1">
                  <c:v>97.4</c:v>
                </c:pt>
                <c:pt idx="2">
                  <c:v>96.7</c:v>
                </c:pt>
                <c:pt idx="3">
                  <c:v>96.1</c:v>
                </c:pt>
                <c:pt idx="4">
                  <c:v>96.5</c:v>
                </c:pt>
                <c:pt idx="5">
                  <c:v>95.8</c:v>
                </c:pt>
                <c:pt idx="6">
                  <c:v>95.7</c:v>
                </c:pt>
                <c:pt idx="7">
                  <c:v>95.5</c:v>
                </c:pt>
                <c:pt idx="8">
                  <c:v>94.5</c:v>
                </c:pt>
                <c:pt idx="9">
                  <c:v>92.1</c:v>
                </c:pt>
                <c:pt idx="10">
                  <c:v>93.3</c:v>
                </c:pt>
              </c:numCache>
            </c:numRef>
          </c:val>
        </c:ser>
        <c:ser>
          <c:idx val="1"/>
          <c:order val="1"/>
          <c:tx>
            <c:strRef>
              <c:f>Feuil2!$A$35</c:f>
              <c:strCache>
                <c:ptCount val="1"/>
                <c:pt idx="0">
                  <c:v>إناث</c:v>
                </c:pt>
              </c:strCache>
            </c:strRef>
          </c:tx>
          <c:dLbls>
            <c:showVal val="1"/>
          </c:dLbls>
          <c:cat>
            <c:strRef>
              <c:f>Feuil2!$C$33:$M$33</c:f>
              <c:strCache>
                <c:ptCount val="11"/>
                <c:pt idx="0">
                  <c:v>الداخلة - وادي الذهب</c:v>
                </c:pt>
                <c:pt idx="1">
                  <c:v>كلميم - واد نون</c:v>
                </c:pt>
                <c:pt idx="2">
                  <c:v>درعة - تافيلالت</c:v>
                </c:pt>
                <c:pt idx="3">
                  <c:v>الرباط - سلا - القنيطرة</c:v>
                </c:pt>
                <c:pt idx="4">
                  <c:v>سوس - ماسة</c:v>
                </c:pt>
                <c:pt idx="5">
                  <c:v>بني ملال - خنيفرة</c:v>
                </c:pt>
                <c:pt idx="6">
                  <c:v>الدار البيضاء الكبرى - سطات</c:v>
                </c:pt>
                <c:pt idx="7">
                  <c:v>مراكش - آسفي</c:v>
                </c:pt>
                <c:pt idx="8">
                  <c:v>فاس - مكناس</c:v>
                </c:pt>
                <c:pt idx="9">
                  <c:v>طنجة - تطوان - الحسيمة</c:v>
                </c:pt>
                <c:pt idx="10">
                  <c:v>الشرق</c:v>
                </c:pt>
              </c:strCache>
            </c:strRef>
          </c:cat>
          <c:val>
            <c:numRef>
              <c:f>Feuil2!$C$35:$M$35</c:f>
              <c:numCache>
                <c:formatCode>0.0</c:formatCode>
                <c:ptCount val="11"/>
                <c:pt idx="0">
                  <c:v>97</c:v>
                </c:pt>
                <c:pt idx="1">
                  <c:v>95.8</c:v>
                </c:pt>
                <c:pt idx="2">
                  <c:v>95.6</c:v>
                </c:pt>
                <c:pt idx="3">
                  <c:v>95.5</c:v>
                </c:pt>
                <c:pt idx="4">
                  <c:v>94.9</c:v>
                </c:pt>
                <c:pt idx="5">
                  <c:v>94.3</c:v>
                </c:pt>
                <c:pt idx="6">
                  <c:v>94.2</c:v>
                </c:pt>
                <c:pt idx="7">
                  <c:v>93</c:v>
                </c:pt>
                <c:pt idx="8">
                  <c:v>93</c:v>
                </c:pt>
                <c:pt idx="9">
                  <c:v>93.8</c:v>
                </c:pt>
                <c:pt idx="10">
                  <c:v>92.6</c:v>
                </c:pt>
              </c:numCache>
            </c:numRef>
          </c:val>
        </c:ser>
        <c:ser>
          <c:idx val="2"/>
          <c:order val="2"/>
          <c:tx>
            <c:strRef>
              <c:f>Feuil2!$A$36</c:f>
              <c:strCache>
                <c:ptCount val="1"/>
                <c:pt idx="0">
                  <c:v>مجموع</c:v>
                </c:pt>
              </c:strCache>
            </c:strRef>
          </c:tx>
          <c:dLbls>
            <c:showVal val="1"/>
          </c:dLbls>
          <c:cat>
            <c:strRef>
              <c:f>Feuil2!$C$33:$M$33</c:f>
              <c:strCache>
                <c:ptCount val="11"/>
                <c:pt idx="0">
                  <c:v>الداخلة - وادي الذهب</c:v>
                </c:pt>
                <c:pt idx="1">
                  <c:v>كلميم - واد نون</c:v>
                </c:pt>
                <c:pt idx="2">
                  <c:v>درعة - تافيلالت</c:v>
                </c:pt>
                <c:pt idx="3">
                  <c:v>الرباط - سلا - القنيطرة</c:v>
                </c:pt>
                <c:pt idx="4">
                  <c:v>سوس - ماسة</c:v>
                </c:pt>
                <c:pt idx="5">
                  <c:v>بني ملال - خنيفرة</c:v>
                </c:pt>
                <c:pt idx="6">
                  <c:v>الدار البيضاء الكبرى - سطات</c:v>
                </c:pt>
                <c:pt idx="7">
                  <c:v>مراكش - آسفي</c:v>
                </c:pt>
                <c:pt idx="8">
                  <c:v>فاس - مكناس</c:v>
                </c:pt>
                <c:pt idx="9">
                  <c:v>طنجة - تطوان - الحسيمة</c:v>
                </c:pt>
                <c:pt idx="10">
                  <c:v>الشرق</c:v>
                </c:pt>
              </c:strCache>
            </c:strRef>
          </c:cat>
          <c:val>
            <c:numRef>
              <c:f>Feuil2!$C$36:$M$36</c:f>
              <c:numCache>
                <c:formatCode>0.0</c:formatCode>
                <c:ptCount val="11"/>
                <c:pt idx="0">
                  <c:v>97.5</c:v>
                </c:pt>
                <c:pt idx="1">
                  <c:v>96.6</c:v>
                </c:pt>
                <c:pt idx="2">
                  <c:v>96.2</c:v>
                </c:pt>
                <c:pt idx="3">
                  <c:v>95.8</c:v>
                </c:pt>
                <c:pt idx="4">
                  <c:v>95.7</c:v>
                </c:pt>
                <c:pt idx="5">
                  <c:v>95.1</c:v>
                </c:pt>
                <c:pt idx="6">
                  <c:v>95</c:v>
                </c:pt>
                <c:pt idx="7">
                  <c:v>94.3</c:v>
                </c:pt>
                <c:pt idx="8">
                  <c:v>93.8</c:v>
                </c:pt>
                <c:pt idx="9">
                  <c:v>92.9</c:v>
                </c:pt>
                <c:pt idx="10">
                  <c:v>92.9</c:v>
                </c:pt>
              </c:numCache>
            </c:numRef>
          </c:val>
        </c:ser>
        <c:shape val="box"/>
        <c:axId val="71318912"/>
        <c:axId val="71710208"/>
        <c:axId val="0"/>
      </c:bar3DChart>
      <c:catAx>
        <c:axId val="71318912"/>
        <c:scaling>
          <c:orientation val="minMax"/>
        </c:scaling>
        <c:axPos val="b"/>
        <c:tickLblPos val="nextTo"/>
        <c:txPr>
          <a:bodyPr rot="1500000"/>
          <a:lstStyle/>
          <a:p>
            <a:pPr>
              <a:defRPr/>
            </a:pPr>
            <a:endParaRPr lang="fr-FR"/>
          </a:p>
        </c:txPr>
        <c:crossAx val="71710208"/>
        <c:crosses val="autoZero"/>
        <c:auto val="1"/>
        <c:lblAlgn val="ctr"/>
        <c:lblOffset val="100"/>
      </c:catAx>
      <c:valAx>
        <c:axId val="71710208"/>
        <c:scaling>
          <c:orientation val="minMax"/>
        </c:scaling>
        <c:axPos val="l"/>
        <c:majorGridlines/>
        <c:numFmt formatCode="0.0" sourceLinked="1"/>
        <c:tickLblPos val="nextTo"/>
        <c:crossAx val="71318912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200"/>
          </a:pPr>
          <a:endParaRPr lang="fr-FR"/>
        </a:p>
      </c:txPr>
    </c:legend>
    <c:plotVisOnly val="1"/>
  </c:chart>
  <c:txPr>
    <a:bodyPr/>
    <a:lstStyle/>
    <a:p>
      <a:pPr>
        <a:defRPr b="1"/>
      </a:pPr>
      <a:endParaRPr lang="fr-FR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Feuil1!$L$148</c:f>
              <c:strCache>
                <c:ptCount val="1"/>
                <c:pt idx="0">
                  <c:v>الدارجة</c:v>
                </c:pt>
              </c:strCache>
            </c:strRef>
          </c:tx>
          <c:dLbls>
            <c:showVal val="1"/>
          </c:dLbls>
          <c:cat>
            <c:multiLvlStrRef>
              <c:f>Feuil1!$M$146:$U$147</c:f>
              <c:multiLvlStrCache>
                <c:ptCount val="9"/>
                <c:lvl>
                  <c:pt idx="0">
                    <c:v>مجموع</c:v>
                  </c:pt>
                  <c:pt idx="1">
                    <c:v>إناث</c:v>
                  </c:pt>
                  <c:pt idx="2">
                    <c:v>ذكور</c:v>
                  </c:pt>
                  <c:pt idx="3">
                    <c:v>مجموع</c:v>
                  </c:pt>
                  <c:pt idx="4">
                    <c:v>إناث</c:v>
                  </c:pt>
                  <c:pt idx="5">
                    <c:v>ذكور</c:v>
                  </c:pt>
                  <c:pt idx="6">
                    <c:v>مجموع</c:v>
                  </c:pt>
                  <c:pt idx="7">
                    <c:v>إناث</c:v>
                  </c:pt>
                  <c:pt idx="8">
                    <c:v>ذكور</c:v>
                  </c:pt>
                </c:lvl>
                <c:lvl>
                  <c:pt idx="0">
                    <c:v>المجموع</c:v>
                  </c:pt>
                  <c:pt idx="3">
                    <c:v>الوسط القروي</c:v>
                  </c:pt>
                  <c:pt idx="6">
                    <c:v>الوسط الحضري</c:v>
                  </c:pt>
                </c:lvl>
              </c:multiLvlStrCache>
            </c:multiLvlStrRef>
          </c:cat>
          <c:val>
            <c:numRef>
              <c:f>Feuil1!$M$148:$U$148</c:f>
              <c:numCache>
                <c:formatCode>0.0</c:formatCode>
                <c:ptCount val="9"/>
                <c:pt idx="0">
                  <c:v>89.8</c:v>
                </c:pt>
                <c:pt idx="1">
                  <c:v>88.4</c:v>
                </c:pt>
                <c:pt idx="2">
                  <c:v>91.2</c:v>
                </c:pt>
                <c:pt idx="3">
                  <c:v>80.2</c:v>
                </c:pt>
                <c:pt idx="4">
                  <c:v>77.2</c:v>
                </c:pt>
                <c:pt idx="5">
                  <c:v>83.3</c:v>
                </c:pt>
                <c:pt idx="6">
                  <c:v>96</c:v>
                </c:pt>
                <c:pt idx="7">
                  <c:v>95.6</c:v>
                </c:pt>
                <c:pt idx="8">
                  <c:v>96.5</c:v>
                </c:pt>
              </c:numCache>
            </c:numRef>
          </c:val>
        </c:ser>
        <c:ser>
          <c:idx val="1"/>
          <c:order val="1"/>
          <c:tx>
            <c:strRef>
              <c:f>Feuil1!$L$149</c:f>
              <c:strCache>
                <c:ptCount val="1"/>
                <c:pt idx="0">
                  <c:v>تشلحيت</c:v>
                </c:pt>
              </c:strCache>
            </c:strRef>
          </c:tx>
          <c:dLbls>
            <c:showVal val="1"/>
          </c:dLbls>
          <c:cat>
            <c:multiLvlStrRef>
              <c:f>Feuil1!$M$146:$U$147</c:f>
              <c:multiLvlStrCache>
                <c:ptCount val="9"/>
                <c:lvl>
                  <c:pt idx="0">
                    <c:v>مجموع</c:v>
                  </c:pt>
                  <c:pt idx="1">
                    <c:v>إناث</c:v>
                  </c:pt>
                  <c:pt idx="2">
                    <c:v>ذكور</c:v>
                  </c:pt>
                  <c:pt idx="3">
                    <c:v>مجموع</c:v>
                  </c:pt>
                  <c:pt idx="4">
                    <c:v>إناث</c:v>
                  </c:pt>
                  <c:pt idx="5">
                    <c:v>ذكور</c:v>
                  </c:pt>
                  <c:pt idx="6">
                    <c:v>مجموع</c:v>
                  </c:pt>
                  <c:pt idx="7">
                    <c:v>إناث</c:v>
                  </c:pt>
                  <c:pt idx="8">
                    <c:v>ذكور</c:v>
                  </c:pt>
                </c:lvl>
                <c:lvl>
                  <c:pt idx="0">
                    <c:v>المجموع</c:v>
                  </c:pt>
                  <c:pt idx="3">
                    <c:v>الوسط القروي</c:v>
                  </c:pt>
                  <c:pt idx="6">
                    <c:v>الوسط الحضري</c:v>
                  </c:pt>
                </c:lvl>
              </c:multiLvlStrCache>
            </c:multiLvlStrRef>
          </c:cat>
          <c:val>
            <c:numRef>
              <c:f>Feuil1!$M$149:$U$149</c:f>
              <c:numCache>
                <c:formatCode>0.0</c:formatCode>
                <c:ptCount val="9"/>
                <c:pt idx="0">
                  <c:v>15</c:v>
                </c:pt>
                <c:pt idx="1">
                  <c:v>15</c:v>
                </c:pt>
                <c:pt idx="2">
                  <c:v>15.1</c:v>
                </c:pt>
                <c:pt idx="3">
                  <c:v>20.2</c:v>
                </c:pt>
                <c:pt idx="4">
                  <c:v>21</c:v>
                </c:pt>
                <c:pt idx="5">
                  <c:v>19.399999999999999</c:v>
                </c:pt>
                <c:pt idx="6">
                  <c:v>11.6</c:v>
                </c:pt>
                <c:pt idx="7">
                  <c:v>11.1</c:v>
                </c:pt>
                <c:pt idx="8">
                  <c:v>12.2</c:v>
                </c:pt>
              </c:numCache>
            </c:numRef>
          </c:val>
        </c:ser>
        <c:ser>
          <c:idx val="2"/>
          <c:order val="2"/>
          <c:tx>
            <c:strRef>
              <c:f>Feuil1!$L$150</c:f>
              <c:strCache>
                <c:ptCount val="1"/>
                <c:pt idx="0">
                  <c:v>تمزيغت</c:v>
                </c:pt>
              </c:strCache>
            </c:strRef>
          </c:tx>
          <c:dLbls>
            <c:showVal val="1"/>
          </c:dLbls>
          <c:cat>
            <c:multiLvlStrRef>
              <c:f>Feuil1!$M$146:$U$147</c:f>
              <c:multiLvlStrCache>
                <c:ptCount val="9"/>
                <c:lvl>
                  <c:pt idx="0">
                    <c:v>مجموع</c:v>
                  </c:pt>
                  <c:pt idx="1">
                    <c:v>إناث</c:v>
                  </c:pt>
                  <c:pt idx="2">
                    <c:v>ذكور</c:v>
                  </c:pt>
                  <c:pt idx="3">
                    <c:v>مجموع</c:v>
                  </c:pt>
                  <c:pt idx="4">
                    <c:v>إناث</c:v>
                  </c:pt>
                  <c:pt idx="5">
                    <c:v>ذكور</c:v>
                  </c:pt>
                  <c:pt idx="6">
                    <c:v>مجموع</c:v>
                  </c:pt>
                  <c:pt idx="7">
                    <c:v>إناث</c:v>
                  </c:pt>
                  <c:pt idx="8">
                    <c:v>ذكور</c:v>
                  </c:pt>
                </c:lvl>
                <c:lvl>
                  <c:pt idx="0">
                    <c:v>المجموع</c:v>
                  </c:pt>
                  <c:pt idx="3">
                    <c:v>الوسط القروي</c:v>
                  </c:pt>
                  <c:pt idx="6">
                    <c:v>الوسط الحضري</c:v>
                  </c:pt>
                </c:lvl>
              </c:multiLvlStrCache>
            </c:multiLvlStrRef>
          </c:cat>
          <c:val>
            <c:numRef>
              <c:f>Feuil1!$M$150:$U$150</c:f>
              <c:numCache>
                <c:formatCode>0.0</c:formatCode>
                <c:ptCount val="9"/>
                <c:pt idx="0">
                  <c:v>7.6</c:v>
                </c:pt>
                <c:pt idx="1">
                  <c:v>7.6</c:v>
                </c:pt>
                <c:pt idx="2">
                  <c:v>7.5</c:v>
                </c:pt>
                <c:pt idx="3">
                  <c:v>11.7</c:v>
                </c:pt>
                <c:pt idx="4">
                  <c:v>11.9</c:v>
                </c:pt>
                <c:pt idx="5">
                  <c:v>16.600000000000001</c:v>
                </c:pt>
                <c:pt idx="6">
                  <c:v>4.8</c:v>
                </c:pt>
                <c:pt idx="7">
                  <c:v>4.9000000000000004</c:v>
                </c:pt>
                <c:pt idx="8">
                  <c:v>4.7</c:v>
                </c:pt>
              </c:numCache>
            </c:numRef>
          </c:val>
        </c:ser>
        <c:ser>
          <c:idx val="3"/>
          <c:order val="3"/>
          <c:tx>
            <c:strRef>
              <c:f>Feuil1!$L$151</c:f>
              <c:strCache>
                <c:ptCount val="1"/>
                <c:pt idx="0">
                  <c:v>تريفيت</c:v>
                </c:pt>
              </c:strCache>
            </c:strRef>
          </c:tx>
          <c:dLbls>
            <c:showVal val="1"/>
          </c:dLbls>
          <c:cat>
            <c:multiLvlStrRef>
              <c:f>Feuil1!$M$146:$U$147</c:f>
              <c:multiLvlStrCache>
                <c:ptCount val="9"/>
                <c:lvl>
                  <c:pt idx="0">
                    <c:v>مجموع</c:v>
                  </c:pt>
                  <c:pt idx="1">
                    <c:v>إناث</c:v>
                  </c:pt>
                  <c:pt idx="2">
                    <c:v>ذكور</c:v>
                  </c:pt>
                  <c:pt idx="3">
                    <c:v>مجموع</c:v>
                  </c:pt>
                  <c:pt idx="4">
                    <c:v>إناث</c:v>
                  </c:pt>
                  <c:pt idx="5">
                    <c:v>ذكور</c:v>
                  </c:pt>
                  <c:pt idx="6">
                    <c:v>مجموع</c:v>
                  </c:pt>
                  <c:pt idx="7">
                    <c:v>إناث</c:v>
                  </c:pt>
                  <c:pt idx="8">
                    <c:v>ذكور</c:v>
                  </c:pt>
                </c:lvl>
                <c:lvl>
                  <c:pt idx="0">
                    <c:v>المجموع</c:v>
                  </c:pt>
                  <c:pt idx="3">
                    <c:v>الوسط القروي</c:v>
                  </c:pt>
                  <c:pt idx="6">
                    <c:v>الوسط الحضري</c:v>
                  </c:pt>
                </c:lvl>
              </c:multiLvlStrCache>
            </c:multiLvlStrRef>
          </c:cat>
          <c:val>
            <c:numRef>
              <c:f>Feuil1!$M$151:$U$151</c:f>
              <c:numCache>
                <c:formatCode>0.0</c:formatCode>
                <c:ptCount val="9"/>
                <c:pt idx="0">
                  <c:v>4.0999999999999996</c:v>
                </c:pt>
                <c:pt idx="1">
                  <c:v>4.2</c:v>
                </c:pt>
                <c:pt idx="2">
                  <c:v>4.0999999999999996</c:v>
                </c:pt>
                <c:pt idx="3">
                  <c:v>4.7</c:v>
                </c:pt>
                <c:pt idx="4">
                  <c:v>4.8</c:v>
                </c:pt>
                <c:pt idx="5">
                  <c:v>4.7</c:v>
                </c:pt>
                <c:pt idx="6">
                  <c:v>3.7</c:v>
                </c:pt>
                <c:pt idx="7">
                  <c:v>3.8</c:v>
                </c:pt>
                <c:pt idx="8">
                  <c:v>3.7</c:v>
                </c:pt>
              </c:numCache>
            </c:numRef>
          </c:val>
        </c:ser>
        <c:ser>
          <c:idx val="4"/>
          <c:order val="4"/>
          <c:tx>
            <c:strRef>
              <c:f>Feuil1!$L$152</c:f>
              <c:strCache>
                <c:ptCount val="1"/>
                <c:pt idx="0">
                  <c:v>حسانية</c:v>
                </c:pt>
              </c:strCache>
            </c:strRef>
          </c:tx>
          <c:dLbls>
            <c:showVal val="1"/>
          </c:dLbls>
          <c:cat>
            <c:multiLvlStrRef>
              <c:f>Feuil1!$M$146:$U$147</c:f>
              <c:multiLvlStrCache>
                <c:ptCount val="9"/>
                <c:lvl>
                  <c:pt idx="0">
                    <c:v>مجموع</c:v>
                  </c:pt>
                  <c:pt idx="1">
                    <c:v>إناث</c:v>
                  </c:pt>
                  <c:pt idx="2">
                    <c:v>ذكور</c:v>
                  </c:pt>
                  <c:pt idx="3">
                    <c:v>مجموع</c:v>
                  </c:pt>
                  <c:pt idx="4">
                    <c:v>إناث</c:v>
                  </c:pt>
                  <c:pt idx="5">
                    <c:v>ذكور</c:v>
                  </c:pt>
                  <c:pt idx="6">
                    <c:v>مجموع</c:v>
                  </c:pt>
                  <c:pt idx="7">
                    <c:v>إناث</c:v>
                  </c:pt>
                  <c:pt idx="8">
                    <c:v>ذكور</c:v>
                  </c:pt>
                </c:lvl>
                <c:lvl>
                  <c:pt idx="0">
                    <c:v>المجموع</c:v>
                  </c:pt>
                  <c:pt idx="3">
                    <c:v>الوسط القروي</c:v>
                  </c:pt>
                  <c:pt idx="6">
                    <c:v>الوسط الحضري</c:v>
                  </c:pt>
                </c:lvl>
              </c:multiLvlStrCache>
            </c:multiLvlStrRef>
          </c:cat>
          <c:val>
            <c:numRef>
              <c:f>Feuil1!$M$152:$U$152</c:f>
              <c:numCache>
                <c:formatCode>0.0</c:formatCode>
                <c:ptCount val="9"/>
                <c:pt idx="0">
                  <c:v>0.9</c:v>
                </c:pt>
                <c:pt idx="1">
                  <c:v>0.9</c:v>
                </c:pt>
                <c:pt idx="2">
                  <c:v>0.8</c:v>
                </c:pt>
                <c:pt idx="3">
                  <c:v>0.4</c:v>
                </c:pt>
                <c:pt idx="4">
                  <c:v>0.4</c:v>
                </c:pt>
                <c:pt idx="5">
                  <c:v>0.4</c:v>
                </c:pt>
                <c:pt idx="6">
                  <c:v>1.2</c:v>
                </c:pt>
                <c:pt idx="7">
                  <c:v>1.2</c:v>
                </c:pt>
                <c:pt idx="8">
                  <c:v>1.2</c:v>
                </c:pt>
              </c:numCache>
            </c:numRef>
          </c:val>
        </c:ser>
        <c:dLbls>
          <c:showVal val="1"/>
        </c:dLbls>
        <c:gapWidth val="75"/>
        <c:shape val="box"/>
        <c:axId val="102180352"/>
        <c:axId val="102181888"/>
        <c:axId val="0"/>
      </c:bar3DChart>
      <c:catAx>
        <c:axId val="102180352"/>
        <c:scaling>
          <c:orientation val="minMax"/>
        </c:scaling>
        <c:axPos val="b"/>
        <c:majorTickMark val="none"/>
        <c:tickLblPos val="nextTo"/>
        <c:crossAx val="102181888"/>
        <c:crosses val="autoZero"/>
        <c:auto val="1"/>
        <c:lblAlgn val="ctr"/>
        <c:lblOffset val="100"/>
      </c:catAx>
      <c:valAx>
        <c:axId val="102181888"/>
        <c:scaling>
          <c:orientation val="minMax"/>
        </c:scaling>
        <c:delete val="1"/>
        <c:axPos val="l"/>
        <c:numFmt formatCode="0.0" sourceLinked="1"/>
        <c:majorTickMark val="none"/>
        <c:tickLblPos val="none"/>
        <c:crossAx val="102180352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200" b="1"/>
          </a:pPr>
          <a:endParaRPr lang="fr-FR"/>
        </a:p>
      </c:txPr>
    </c:legend>
    <c:plotVisOnly val="1"/>
  </c:chart>
  <c:txPr>
    <a:bodyPr/>
    <a:lstStyle/>
    <a:p>
      <a:pPr>
        <a:defRPr sz="1100"/>
      </a:pPr>
      <a:endParaRPr lang="fr-FR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Feuil1!$K$179</c:f>
              <c:strCache>
                <c:ptCount val="1"/>
                <c:pt idx="0">
                  <c:v>الدارجة</c:v>
                </c:pt>
              </c:strCache>
            </c:strRef>
          </c:tx>
          <c:dLbls>
            <c:showVal val="1"/>
          </c:dLbls>
          <c:cat>
            <c:strRef>
              <c:f>Feuil1!$J$180:$J$191</c:f>
              <c:strCache>
                <c:ptCount val="12"/>
                <c:pt idx="0">
                  <c:v>طنجة - تطوان - الحسيمة</c:v>
                </c:pt>
                <c:pt idx="1">
                  <c:v>الشرق</c:v>
                </c:pt>
                <c:pt idx="2">
                  <c:v>فاس - مكناس</c:v>
                </c:pt>
                <c:pt idx="3">
                  <c:v>الرباط - سلا - القنيطرة</c:v>
                </c:pt>
                <c:pt idx="4">
                  <c:v>بني ملال - خنيفرة</c:v>
                </c:pt>
                <c:pt idx="5">
                  <c:v>الدار البيضاء الكبرى - سطات</c:v>
                </c:pt>
                <c:pt idx="6">
                  <c:v>مراكش - آسفي</c:v>
                </c:pt>
                <c:pt idx="7">
                  <c:v>درعة - تافيلالت</c:v>
                </c:pt>
                <c:pt idx="8">
                  <c:v>سوس - ماسة</c:v>
                </c:pt>
                <c:pt idx="9">
                  <c:v>كلميم - واد نون</c:v>
                </c:pt>
                <c:pt idx="10">
                  <c:v>العيون -  الساقية الحمراء</c:v>
                </c:pt>
                <c:pt idx="11">
                  <c:v>الداخلة - وادي الذهب</c:v>
                </c:pt>
              </c:strCache>
            </c:strRef>
          </c:cat>
          <c:val>
            <c:numRef>
              <c:f>Feuil1!$K$180:$K$191</c:f>
              <c:numCache>
                <c:formatCode>0.0</c:formatCode>
                <c:ptCount val="12"/>
                <c:pt idx="0">
                  <c:v>97.3</c:v>
                </c:pt>
                <c:pt idx="1">
                  <c:v>86.2</c:v>
                </c:pt>
                <c:pt idx="2">
                  <c:v>97</c:v>
                </c:pt>
                <c:pt idx="3">
                  <c:v>98.6</c:v>
                </c:pt>
                <c:pt idx="4">
                  <c:v>85.1</c:v>
                </c:pt>
                <c:pt idx="5">
                  <c:v>99.1</c:v>
                </c:pt>
                <c:pt idx="6">
                  <c:v>85.8</c:v>
                </c:pt>
                <c:pt idx="7">
                  <c:v>61.8</c:v>
                </c:pt>
                <c:pt idx="8">
                  <c:v>65.599999999999994</c:v>
                </c:pt>
                <c:pt idx="9">
                  <c:v>63.3</c:v>
                </c:pt>
                <c:pt idx="10">
                  <c:v>79.599999999999994</c:v>
                </c:pt>
                <c:pt idx="11">
                  <c:v>88</c:v>
                </c:pt>
              </c:numCache>
            </c:numRef>
          </c:val>
        </c:ser>
        <c:ser>
          <c:idx val="1"/>
          <c:order val="1"/>
          <c:tx>
            <c:strRef>
              <c:f>Feuil1!$L$179</c:f>
              <c:strCache>
                <c:ptCount val="1"/>
                <c:pt idx="0">
                  <c:v>تشلحيت</c:v>
                </c:pt>
              </c:strCache>
            </c:strRef>
          </c:tx>
          <c:dLbls>
            <c:dLbl>
              <c:idx val="3"/>
              <c:layout>
                <c:manualLayout>
                  <c:x val="7.3487205125356524E-3"/>
                  <c:y val="3.4756878372546179E-3"/>
                </c:manualLayout>
              </c:layout>
              <c:showVal val="1"/>
            </c:dLbl>
            <c:dLbl>
              <c:idx val="10"/>
              <c:layout>
                <c:manualLayout>
                  <c:x val="1.4697441025071274E-2"/>
                  <c:y val="-5.4735241531569036E-7"/>
                </c:manualLayout>
              </c:layout>
              <c:showVal val="1"/>
            </c:dLbl>
            <c:dLbl>
              <c:idx val="11"/>
              <c:layout>
                <c:manualLayout>
                  <c:x val="8.8184646150428186E-3"/>
                  <c:y val="-6.9513756745092428E-3"/>
                </c:manualLayout>
              </c:layout>
              <c:showVal val="1"/>
            </c:dLbl>
            <c:showVal val="1"/>
          </c:dLbls>
          <c:cat>
            <c:strRef>
              <c:f>Feuil1!$J$180:$J$191</c:f>
              <c:strCache>
                <c:ptCount val="12"/>
                <c:pt idx="0">
                  <c:v>طنجة - تطوان - الحسيمة</c:v>
                </c:pt>
                <c:pt idx="1">
                  <c:v>الشرق</c:v>
                </c:pt>
                <c:pt idx="2">
                  <c:v>فاس - مكناس</c:v>
                </c:pt>
                <c:pt idx="3">
                  <c:v>الرباط - سلا - القنيطرة</c:v>
                </c:pt>
                <c:pt idx="4">
                  <c:v>بني ملال - خنيفرة</c:v>
                </c:pt>
                <c:pt idx="5">
                  <c:v>الدار البيضاء الكبرى - سطات</c:v>
                </c:pt>
                <c:pt idx="6">
                  <c:v>مراكش - آسفي</c:v>
                </c:pt>
                <c:pt idx="7">
                  <c:v>درعة - تافيلالت</c:v>
                </c:pt>
                <c:pt idx="8">
                  <c:v>سوس - ماسة</c:v>
                </c:pt>
                <c:pt idx="9">
                  <c:v>كلميم - واد نون</c:v>
                </c:pt>
                <c:pt idx="10">
                  <c:v>العيون -  الساقية الحمراء</c:v>
                </c:pt>
                <c:pt idx="11">
                  <c:v>الداخلة - وادي الذهب</c:v>
                </c:pt>
              </c:strCache>
            </c:strRef>
          </c:cat>
          <c:val>
            <c:numRef>
              <c:f>Feuil1!$L$180:$L$191</c:f>
              <c:numCache>
                <c:formatCode>0.0</c:formatCode>
                <c:ptCount val="12"/>
                <c:pt idx="0">
                  <c:v>1.3</c:v>
                </c:pt>
                <c:pt idx="1">
                  <c:v>2.5</c:v>
                </c:pt>
                <c:pt idx="2">
                  <c:v>1.5</c:v>
                </c:pt>
                <c:pt idx="3">
                  <c:v>5.3</c:v>
                </c:pt>
                <c:pt idx="4">
                  <c:v>11.4</c:v>
                </c:pt>
                <c:pt idx="5">
                  <c:v>6.7</c:v>
                </c:pt>
                <c:pt idx="6">
                  <c:v>27.6</c:v>
                </c:pt>
                <c:pt idx="7">
                  <c:v>29.7</c:v>
                </c:pt>
                <c:pt idx="8">
                  <c:v>70.2</c:v>
                </c:pt>
                <c:pt idx="9">
                  <c:v>52.5</c:v>
                </c:pt>
                <c:pt idx="10">
                  <c:v>13.9</c:v>
                </c:pt>
                <c:pt idx="11">
                  <c:v>16.2</c:v>
                </c:pt>
              </c:numCache>
            </c:numRef>
          </c:val>
        </c:ser>
        <c:ser>
          <c:idx val="2"/>
          <c:order val="2"/>
          <c:tx>
            <c:strRef>
              <c:f>Feuil1!$M$179</c:f>
              <c:strCache>
                <c:ptCount val="1"/>
                <c:pt idx="0">
                  <c:v>تمزيغت</c:v>
                </c:pt>
              </c:strCache>
            </c:strRef>
          </c:tx>
          <c:dLbls>
            <c:dLbl>
              <c:idx val="3"/>
              <c:layout>
                <c:manualLayout>
                  <c:x val="1.1757952820057031E-2"/>
                  <c:y val="-1.0427063511763835E-2"/>
                </c:manualLayout>
              </c:layout>
              <c:showVal val="1"/>
            </c:dLbl>
            <c:dLbl>
              <c:idx val="5"/>
              <c:layout>
                <c:manualLayout>
                  <c:x val="1.4697441025070738E-3"/>
                  <c:y val="-2.0854127023527753E-2"/>
                </c:manualLayout>
              </c:layout>
              <c:showVal val="1"/>
            </c:dLbl>
            <c:dLbl>
              <c:idx val="6"/>
              <c:layout>
                <c:manualLayout>
                  <c:x val="4.4092323075214102E-3"/>
                  <c:y val="-2.4329814860782277E-2"/>
                </c:manualLayout>
              </c:layout>
              <c:showVal val="1"/>
            </c:dLbl>
            <c:dLbl>
              <c:idx val="8"/>
              <c:layout>
                <c:manualLayout>
                  <c:x val="1.0288208717549902E-2"/>
                  <c:y val="-3.8232566209800735E-2"/>
                </c:manualLayout>
              </c:layout>
              <c:showVal val="1"/>
            </c:dLbl>
            <c:dLbl>
              <c:idx val="9"/>
              <c:layout>
                <c:manualLayout>
                  <c:x val="4.4092323075214102E-3"/>
                  <c:y val="-1.7378439186273058E-2"/>
                </c:manualLayout>
              </c:layout>
              <c:showVal val="1"/>
            </c:dLbl>
            <c:dLbl>
              <c:idx val="10"/>
              <c:layout>
                <c:manualLayout>
                  <c:x val="7.3487205125356524E-3"/>
                  <c:y val="-1.3902751349018539E-2"/>
                </c:manualLayout>
              </c:layout>
              <c:showVal val="1"/>
            </c:dLbl>
            <c:dLbl>
              <c:idx val="11"/>
              <c:layout>
                <c:manualLayout>
                  <c:x val="2.9394882050143654E-3"/>
                  <c:y val="-2.0854127023527753E-2"/>
                </c:manualLayout>
              </c:layout>
              <c:showVal val="1"/>
            </c:dLbl>
            <c:showVal val="1"/>
          </c:dLbls>
          <c:cat>
            <c:strRef>
              <c:f>Feuil1!$J$180:$J$191</c:f>
              <c:strCache>
                <c:ptCount val="12"/>
                <c:pt idx="0">
                  <c:v>طنجة - تطوان - الحسيمة</c:v>
                </c:pt>
                <c:pt idx="1">
                  <c:v>الشرق</c:v>
                </c:pt>
                <c:pt idx="2">
                  <c:v>فاس - مكناس</c:v>
                </c:pt>
                <c:pt idx="3">
                  <c:v>الرباط - سلا - القنيطرة</c:v>
                </c:pt>
                <c:pt idx="4">
                  <c:v>بني ملال - خنيفرة</c:v>
                </c:pt>
                <c:pt idx="5">
                  <c:v>الدار البيضاء الكبرى - سطات</c:v>
                </c:pt>
                <c:pt idx="6">
                  <c:v>مراكش - آسفي</c:v>
                </c:pt>
                <c:pt idx="7">
                  <c:v>درعة - تافيلالت</c:v>
                </c:pt>
                <c:pt idx="8">
                  <c:v>سوس - ماسة</c:v>
                </c:pt>
                <c:pt idx="9">
                  <c:v>كلميم - واد نون</c:v>
                </c:pt>
                <c:pt idx="10">
                  <c:v>العيون -  الساقية الحمراء</c:v>
                </c:pt>
                <c:pt idx="11">
                  <c:v>الداخلة - وادي الذهب</c:v>
                </c:pt>
              </c:strCache>
            </c:strRef>
          </c:cat>
          <c:val>
            <c:numRef>
              <c:f>Feuil1!$M$180:$M$191</c:f>
              <c:numCache>
                <c:formatCode>0.0</c:formatCode>
                <c:ptCount val="12"/>
                <c:pt idx="0">
                  <c:v>0.5</c:v>
                </c:pt>
                <c:pt idx="1">
                  <c:v>4.4000000000000004</c:v>
                </c:pt>
                <c:pt idx="2">
                  <c:v>13.5</c:v>
                </c:pt>
                <c:pt idx="3">
                  <c:v>5.6</c:v>
                </c:pt>
                <c:pt idx="4">
                  <c:v>29.9</c:v>
                </c:pt>
                <c:pt idx="5">
                  <c:v>0.70000000000000062</c:v>
                </c:pt>
                <c:pt idx="6">
                  <c:v>0.4</c:v>
                </c:pt>
                <c:pt idx="7">
                  <c:v>48.8</c:v>
                </c:pt>
                <c:pt idx="8">
                  <c:v>1.3</c:v>
                </c:pt>
                <c:pt idx="9">
                  <c:v>1.4</c:v>
                </c:pt>
                <c:pt idx="10">
                  <c:v>2.2000000000000002</c:v>
                </c:pt>
                <c:pt idx="11">
                  <c:v>4.2</c:v>
                </c:pt>
              </c:numCache>
            </c:numRef>
          </c:val>
        </c:ser>
        <c:ser>
          <c:idx val="3"/>
          <c:order val="3"/>
          <c:tx>
            <c:strRef>
              <c:f>Feuil1!$N$179</c:f>
              <c:strCache>
                <c:ptCount val="1"/>
                <c:pt idx="0">
                  <c:v>تريفيت</c:v>
                </c:pt>
              </c:strCache>
            </c:strRef>
          </c:tx>
          <c:dLbls>
            <c:dLbl>
              <c:idx val="2"/>
              <c:layout>
                <c:manualLayout>
                  <c:x val="4.4092323075214102E-3"/>
                  <c:y val="-2.0854127023527652E-2"/>
                </c:manualLayout>
              </c:layout>
              <c:showVal val="1"/>
            </c:dLbl>
            <c:dLbl>
              <c:idx val="3"/>
              <c:layout>
                <c:manualLayout>
                  <c:x val="7.3487205125356524E-3"/>
                  <c:y val="-3.4756878372546179E-3"/>
                </c:manualLayout>
              </c:layout>
              <c:showVal val="1"/>
            </c:dLbl>
            <c:showVal val="1"/>
          </c:dLbls>
          <c:cat>
            <c:strRef>
              <c:f>Feuil1!$J$180:$J$191</c:f>
              <c:strCache>
                <c:ptCount val="12"/>
                <c:pt idx="0">
                  <c:v>طنجة - تطوان - الحسيمة</c:v>
                </c:pt>
                <c:pt idx="1">
                  <c:v>الشرق</c:v>
                </c:pt>
                <c:pt idx="2">
                  <c:v>فاس - مكناس</c:v>
                </c:pt>
                <c:pt idx="3">
                  <c:v>الرباط - سلا - القنيطرة</c:v>
                </c:pt>
                <c:pt idx="4">
                  <c:v>بني ملال - خنيفرة</c:v>
                </c:pt>
                <c:pt idx="5">
                  <c:v>الدار البيضاء الكبرى - سطات</c:v>
                </c:pt>
                <c:pt idx="6">
                  <c:v>مراكش - آسفي</c:v>
                </c:pt>
                <c:pt idx="7">
                  <c:v>درعة - تافيلالت</c:v>
                </c:pt>
                <c:pt idx="8">
                  <c:v>سوس - ماسة</c:v>
                </c:pt>
                <c:pt idx="9">
                  <c:v>كلميم - واد نون</c:v>
                </c:pt>
                <c:pt idx="10">
                  <c:v>العيون -  الساقية الحمراء</c:v>
                </c:pt>
                <c:pt idx="11">
                  <c:v>الداخلة - وادي الذهب</c:v>
                </c:pt>
              </c:strCache>
            </c:strRef>
          </c:cat>
          <c:val>
            <c:numRef>
              <c:f>Feuil1!$N$180:$N$191</c:f>
              <c:numCache>
                <c:formatCode>0.0</c:formatCode>
                <c:ptCount val="12"/>
                <c:pt idx="0">
                  <c:v>8.2000000000000011</c:v>
                </c:pt>
                <c:pt idx="1">
                  <c:v>38.4</c:v>
                </c:pt>
                <c:pt idx="2">
                  <c:v>4.0999999999999996</c:v>
                </c:pt>
                <c:pt idx="3">
                  <c:v>0.5</c:v>
                </c:pt>
                <c:pt idx="4">
                  <c:v>0.1</c:v>
                </c:pt>
                <c:pt idx="5">
                  <c:v>0.2</c:v>
                </c:pt>
                <c:pt idx="6">
                  <c:v>0.1</c:v>
                </c:pt>
                <c:pt idx="7">
                  <c:v>0.1</c:v>
                </c:pt>
                <c:pt idx="8">
                  <c:v>0.1</c:v>
                </c:pt>
                <c:pt idx="9">
                  <c:v>0.2</c:v>
                </c:pt>
                <c:pt idx="10">
                  <c:v>0.4</c:v>
                </c:pt>
                <c:pt idx="11">
                  <c:v>0.4</c:v>
                </c:pt>
              </c:numCache>
            </c:numRef>
          </c:val>
        </c:ser>
        <c:ser>
          <c:idx val="4"/>
          <c:order val="4"/>
          <c:tx>
            <c:strRef>
              <c:f>Feuil1!$O$179</c:f>
              <c:strCache>
                <c:ptCount val="1"/>
                <c:pt idx="0">
                  <c:v>حسانية</c:v>
                </c:pt>
              </c:strCache>
            </c:strRef>
          </c:tx>
          <c:dLbls>
            <c:dLbl>
              <c:idx val="0"/>
              <c:layout>
                <c:manualLayout>
                  <c:x val="2.9394882050142578E-3"/>
                  <c:y val="-6.9513756745092428E-3"/>
                </c:manualLayout>
              </c:layout>
              <c:showVal val="1"/>
            </c:dLbl>
            <c:dLbl>
              <c:idx val="2"/>
              <c:layout>
                <c:manualLayout>
                  <c:x val="8.8184646150428186E-3"/>
                  <c:y val="-6.9513756745092428E-3"/>
                </c:manualLayout>
              </c:layout>
              <c:showVal val="1"/>
            </c:dLbl>
            <c:dLbl>
              <c:idx val="3"/>
              <c:layout>
                <c:manualLayout>
                  <c:x val="1.1757952820057031E-2"/>
                  <c:y val="-6.9513756745092428E-3"/>
                </c:manualLayout>
              </c:layout>
              <c:showVal val="1"/>
            </c:dLbl>
            <c:dLbl>
              <c:idx val="4"/>
              <c:layout>
                <c:manualLayout>
                  <c:x val="5.8789764100284714E-3"/>
                  <c:y val="-6.9513756745092428E-3"/>
                </c:manualLayout>
              </c:layout>
              <c:showVal val="1"/>
            </c:dLbl>
            <c:dLbl>
              <c:idx val="5"/>
              <c:layout>
                <c:manualLayout>
                  <c:x val="2.9394882050142578E-3"/>
                  <c:y val="-6.9513756745092428E-3"/>
                </c:manualLayout>
              </c:layout>
              <c:showVal val="1"/>
            </c:dLbl>
            <c:dLbl>
              <c:idx val="6"/>
              <c:layout>
                <c:manualLayout>
                  <c:x val="4.4092323075214102E-3"/>
                  <c:y val="-6.9513756745092428E-3"/>
                </c:manualLayout>
              </c:layout>
              <c:showVal val="1"/>
            </c:dLbl>
            <c:dLbl>
              <c:idx val="7"/>
              <c:layout>
                <c:manualLayout>
                  <c:x val="7.3487205125356524E-3"/>
                  <c:y val="3.4756878372546179E-3"/>
                </c:manualLayout>
              </c:layout>
              <c:showVal val="1"/>
            </c:dLbl>
            <c:dLbl>
              <c:idx val="8"/>
              <c:layout>
                <c:manualLayout>
                  <c:x val="1.4697441025071278E-3"/>
                  <c:y val="-2.4329814860782277E-2"/>
                </c:manualLayout>
              </c:layout>
              <c:showVal val="1"/>
            </c:dLbl>
            <c:showVal val="1"/>
          </c:dLbls>
          <c:cat>
            <c:strRef>
              <c:f>Feuil1!$J$180:$J$191</c:f>
              <c:strCache>
                <c:ptCount val="12"/>
                <c:pt idx="0">
                  <c:v>طنجة - تطوان - الحسيمة</c:v>
                </c:pt>
                <c:pt idx="1">
                  <c:v>الشرق</c:v>
                </c:pt>
                <c:pt idx="2">
                  <c:v>فاس - مكناس</c:v>
                </c:pt>
                <c:pt idx="3">
                  <c:v>الرباط - سلا - القنيطرة</c:v>
                </c:pt>
                <c:pt idx="4">
                  <c:v>بني ملال - خنيفرة</c:v>
                </c:pt>
                <c:pt idx="5">
                  <c:v>الدار البيضاء الكبرى - سطات</c:v>
                </c:pt>
                <c:pt idx="6">
                  <c:v>مراكش - آسفي</c:v>
                </c:pt>
                <c:pt idx="7">
                  <c:v>درعة - تافيلالت</c:v>
                </c:pt>
                <c:pt idx="8">
                  <c:v>سوس - ماسة</c:v>
                </c:pt>
                <c:pt idx="9">
                  <c:v>كلميم - واد نون</c:v>
                </c:pt>
                <c:pt idx="10">
                  <c:v>العيون -  الساقية الحمراء</c:v>
                </c:pt>
                <c:pt idx="11">
                  <c:v>الداخلة - وادي الذهب</c:v>
                </c:pt>
              </c:strCache>
            </c:strRef>
          </c:cat>
          <c:val>
            <c:numRef>
              <c:f>Feuil1!$O$180:$O$191</c:f>
              <c:numCache>
                <c:formatCode>0.0</c:formatCode>
                <c:ptCount val="12"/>
                <c:pt idx="0">
                  <c:v>2.0000000000000011E-2</c:v>
                </c:pt>
                <c:pt idx="1">
                  <c:v>3.0000000000000002E-2</c:v>
                </c:pt>
                <c:pt idx="2">
                  <c:v>3.0000000000000002E-2</c:v>
                </c:pt>
                <c:pt idx="3">
                  <c:v>0.1</c:v>
                </c:pt>
                <c:pt idx="4">
                  <c:v>0.1</c:v>
                </c:pt>
                <c:pt idx="5">
                  <c:v>0.1</c:v>
                </c:pt>
                <c:pt idx="6">
                  <c:v>0.1</c:v>
                </c:pt>
                <c:pt idx="7">
                  <c:v>2.1</c:v>
                </c:pt>
                <c:pt idx="8">
                  <c:v>0.4</c:v>
                </c:pt>
                <c:pt idx="9">
                  <c:v>20.399999999999999</c:v>
                </c:pt>
                <c:pt idx="10">
                  <c:v>36.9</c:v>
                </c:pt>
                <c:pt idx="11">
                  <c:v>18.399999999999999</c:v>
                </c:pt>
              </c:numCache>
            </c:numRef>
          </c:val>
        </c:ser>
        <c:dLbls>
          <c:showVal val="1"/>
        </c:dLbls>
        <c:gapWidth val="75"/>
        <c:shape val="box"/>
        <c:axId val="102166912"/>
        <c:axId val="102168448"/>
        <c:axId val="0"/>
      </c:bar3DChart>
      <c:catAx>
        <c:axId val="102166912"/>
        <c:scaling>
          <c:orientation val="minMax"/>
        </c:scaling>
        <c:axPos val="b"/>
        <c:majorTickMark val="none"/>
        <c:tickLblPos val="nextTo"/>
        <c:txPr>
          <a:bodyPr rot="1500000"/>
          <a:lstStyle/>
          <a:p>
            <a:pPr>
              <a:defRPr/>
            </a:pPr>
            <a:endParaRPr lang="fr-FR"/>
          </a:p>
        </c:txPr>
        <c:crossAx val="102168448"/>
        <c:crosses val="autoZero"/>
        <c:auto val="1"/>
        <c:lblAlgn val="ctr"/>
        <c:lblOffset val="100"/>
      </c:catAx>
      <c:valAx>
        <c:axId val="102168448"/>
        <c:scaling>
          <c:orientation val="minMax"/>
        </c:scaling>
        <c:delete val="1"/>
        <c:axPos val="l"/>
        <c:numFmt formatCode="0.0" sourceLinked="1"/>
        <c:majorTickMark val="none"/>
        <c:tickLblPos val="none"/>
        <c:crossAx val="102166912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100" b="1"/>
          </a:pPr>
          <a:endParaRPr lang="fr-FR"/>
        </a:p>
      </c:txPr>
    </c:legend>
    <c:plotVisOnly val="1"/>
  </c:chart>
  <c:txPr>
    <a:bodyPr/>
    <a:lstStyle/>
    <a:p>
      <a:pPr>
        <a:defRPr sz="1050"/>
      </a:pPr>
      <a:endParaRPr lang="fr-FR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roundedCorners val="1"/>
  <c:style val="26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'RGPH 2014 tab et graph activité'!$J$5</c:f>
              <c:strCache>
                <c:ptCount val="1"/>
                <c:pt idx="0">
                  <c:v>مجموع</c:v>
                </c:pt>
              </c:strCache>
            </c:strRef>
          </c:tx>
          <c:dLbls>
            <c:showVal val="1"/>
          </c:dLbls>
          <c:cat>
            <c:multiLvlStrRef>
              <c:f>'RGPH 2014 tab et graph activité'!$K$3:$P$4</c:f>
              <c:multiLvlStrCache>
                <c:ptCount val="6"/>
                <c:lvl>
                  <c:pt idx="0">
                    <c:v>مجموع</c:v>
                  </c:pt>
                  <c:pt idx="1">
                    <c:v>إناث</c:v>
                  </c:pt>
                  <c:pt idx="2">
                    <c:v>ذكور</c:v>
                  </c:pt>
                  <c:pt idx="3">
                    <c:v>مجموع</c:v>
                  </c:pt>
                  <c:pt idx="4">
                    <c:v>إناث</c:v>
                  </c:pt>
                  <c:pt idx="5">
                    <c:v>ذكور</c:v>
                  </c:pt>
                </c:lvl>
                <c:lvl>
                  <c:pt idx="0">
                    <c:v>إحصاء 2014</c:v>
                  </c:pt>
                  <c:pt idx="3">
                    <c:v>إحصاء 2004</c:v>
                  </c:pt>
                </c:lvl>
              </c:multiLvlStrCache>
            </c:multiLvlStrRef>
          </c:cat>
          <c:val>
            <c:numRef>
              <c:f>'RGPH 2014 tab et graph activité'!$K$5:$P$5</c:f>
              <c:numCache>
                <c:formatCode>General</c:formatCode>
                <c:ptCount val="6"/>
                <c:pt idx="0">
                  <c:v>34.300000000000004</c:v>
                </c:pt>
                <c:pt idx="1">
                  <c:v>14.7</c:v>
                </c:pt>
                <c:pt idx="2">
                  <c:v>54.1</c:v>
                </c:pt>
                <c:pt idx="3">
                  <c:v>35.9</c:v>
                </c:pt>
                <c:pt idx="4">
                  <c:v>17.600000000000001</c:v>
                </c:pt>
                <c:pt idx="5">
                  <c:v>54.7</c:v>
                </c:pt>
              </c:numCache>
            </c:numRef>
          </c:val>
        </c:ser>
        <c:ser>
          <c:idx val="1"/>
          <c:order val="1"/>
          <c:tx>
            <c:strRef>
              <c:f>'RGPH 2014 tab et graph activité'!$J$6</c:f>
              <c:strCache>
                <c:ptCount val="1"/>
                <c:pt idx="0">
                  <c:v>قروي</c:v>
                </c:pt>
              </c:strCache>
            </c:strRef>
          </c:tx>
          <c:dLbls>
            <c:showVal val="1"/>
          </c:dLbls>
          <c:cat>
            <c:multiLvlStrRef>
              <c:f>'RGPH 2014 tab et graph activité'!$K$3:$P$4</c:f>
              <c:multiLvlStrCache>
                <c:ptCount val="6"/>
                <c:lvl>
                  <c:pt idx="0">
                    <c:v>مجموع</c:v>
                  </c:pt>
                  <c:pt idx="1">
                    <c:v>إناث</c:v>
                  </c:pt>
                  <c:pt idx="2">
                    <c:v>ذكور</c:v>
                  </c:pt>
                  <c:pt idx="3">
                    <c:v>مجموع</c:v>
                  </c:pt>
                  <c:pt idx="4">
                    <c:v>إناث</c:v>
                  </c:pt>
                  <c:pt idx="5">
                    <c:v>ذكور</c:v>
                  </c:pt>
                </c:lvl>
                <c:lvl>
                  <c:pt idx="0">
                    <c:v>إحصاء 2014</c:v>
                  </c:pt>
                  <c:pt idx="3">
                    <c:v>إحصاء 2004</c:v>
                  </c:pt>
                </c:lvl>
              </c:multiLvlStrCache>
            </c:multiLvlStrRef>
          </c:cat>
          <c:val>
            <c:numRef>
              <c:f>'RGPH 2014 tab et graph activité'!$K$6:$P$6</c:f>
              <c:numCache>
                <c:formatCode>General</c:formatCode>
                <c:ptCount val="6"/>
                <c:pt idx="0">
                  <c:v>31</c:v>
                </c:pt>
                <c:pt idx="1">
                  <c:v>7.5</c:v>
                </c:pt>
                <c:pt idx="2">
                  <c:v>54.2</c:v>
                </c:pt>
                <c:pt idx="3">
                  <c:v>34.9</c:v>
                </c:pt>
                <c:pt idx="4">
                  <c:v>14.9</c:v>
                </c:pt>
                <c:pt idx="5">
                  <c:v>55.1</c:v>
                </c:pt>
              </c:numCache>
            </c:numRef>
          </c:val>
        </c:ser>
        <c:ser>
          <c:idx val="2"/>
          <c:order val="2"/>
          <c:tx>
            <c:strRef>
              <c:f>'RGPH 2014 tab et graph activité'!$J$7</c:f>
              <c:strCache>
                <c:ptCount val="1"/>
                <c:pt idx="0">
                  <c:v>حضري</c:v>
                </c:pt>
              </c:strCache>
            </c:strRef>
          </c:tx>
          <c:dLbls>
            <c:showVal val="1"/>
          </c:dLbls>
          <c:cat>
            <c:multiLvlStrRef>
              <c:f>'RGPH 2014 tab et graph activité'!$K$3:$P$4</c:f>
              <c:multiLvlStrCache>
                <c:ptCount val="6"/>
                <c:lvl>
                  <c:pt idx="0">
                    <c:v>مجموع</c:v>
                  </c:pt>
                  <c:pt idx="1">
                    <c:v>إناث</c:v>
                  </c:pt>
                  <c:pt idx="2">
                    <c:v>ذكور</c:v>
                  </c:pt>
                  <c:pt idx="3">
                    <c:v>مجموع</c:v>
                  </c:pt>
                  <c:pt idx="4">
                    <c:v>إناث</c:v>
                  </c:pt>
                  <c:pt idx="5">
                    <c:v>ذكور</c:v>
                  </c:pt>
                </c:lvl>
                <c:lvl>
                  <c:pt idx="0">
                    <c:v>إحصاء 2014</c:v>
                  </c:pt>
                  <c:pt idx="3">
                    <c:v>إحصاء 2004</c:v>
                  </c:pt>
                </c:lvl>
              </c:multiLvlStrCache>
            </c:multiLvlStrRef>
          </c:cat>
          <c:val>
            <c:numRef>
              <c:f>'RGPH 2014 tab et graph activité'!$K$7:$P$7</c:f>
              <c:numCache>
                <c:formatCode>General</c:formatCode>
                <c:ptCount val="6"/>
                <c:pt idx="0">
                  <c:v>36.5</c:v>
                </c:pt>
                <c:pt idx="1">
                  <c:v>19.399999999999999</c:v>
                </c:pt>
                <c:pt idx="2">
                  <c:v>54</c:v>
                </c:pt>
                <c:pt idx="3">
                  <c:v>36.800000000000004</c:v>
                </c:pt>
                <c:pt idx="4">
                  <c:v>19.8</c:v>
                </c:pt>
                <c:pt idx="5">
                  <c:v>54.4</c:v>
                </c:pt>
              </c:numCache>
            </c:numRef>
          </c:val>
        </c:ser>
        <c:gapWidth val="17"/>
        <c:axId val="102502400"/>
        <c:axId val="102503936"/>
      </c:barChart>
      <c:catAx>
        <c:axId val="102502400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050" b="1"/>
            </a:pPr>
            <a:endParaRPr lang="fr-FR"/>
          </a:p>
        </c:txPr>
        <c:crossAx val="102503936"/>
        <c:crosses val="autoZero"/>
        <c:auto val="1"/>
        <c:lblAlgn val="ctr"/>
        <c:lblOffset val="100"/>
      </c:catAx>
      <c:valAx>
        <c:axId val="102503936"/>
        <c:scaling>
          <c:orientation val="minMax"/>
        </c:scaling>
        <c:delete val="1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none"/>
        <c:tickLblPos val="none"/>
        <c:crossAx val="102502400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800"/>
          </a:pPr>
          <a:endParaRPr lang="fr-FR"/>
        </a:p>
      </c:txPr>
    </c:legend>
    <c:plotVisOnly val="1"/>
  </c:chart>
  <c:spPr>
    <a:noFill/>
    <a:ln>
      <a:solidFill>
        <a:srgbClr val="EAEAEA">
          <a:lumMod val="50000"/>
        </a:srgbClr>
      </a:solidFill>
    </a:ln>
  </c:spPr>
  <c:externalData r:id="rId2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plotArea>
      <c:layout/>
      <c:lineChart>
        <c:grouping val="standard"/>
        <c:ser>
          <c:idx val="0"/>
          <c:order val="0"/>
          <c:tx>
            <c:strRef>
              <c:f>Feuil1!$B$16:$B$17</c:f>
              <c:strCache>
                <c:ptCount val="1"/>
                <c:pt idx="0">
                  <c:v>ذكور</c:v>
                </c:pt>
              </c:strCache>
            </c:strRef>
          </c:tx>
          <c:cat>
            <c:strRef>
              <c:f>Feuil1!$A$18:$A$27</c:f>
              <c:strCache>
                <c:ptCount val="10"/>
                <c:pt idx="0">
                  <c:v>15-19 </c:v>
                </c:pt>
                <c:pt idx="1">
                  <c:v>20-24 </c:v>
                </c:pt>
                <c:pt idx="2">
                  <c:v>25-29 </c:v>
                </c:pt>
                <c:pt idx="3">
                  <c:v>30-34 </c:v>
                </c:pt>
                <c:pt idx="4">
                  <c:v>35-39 </c:v>
                </c:pt>
                <c:pt idx="5">
                  <c:v>40-44 </c:v>
                </c:pt>
                <c:pt idx="6">
                  <c:v>45-49 </c:v>
                </c:pt>
                <c:pt idx="7">
                  <c:v>50-54 </c:v>
                </c:pt>
                <c:pt idx="8">
                  <c:v>55-59 </c:v>
                </c:pt>
                <c:pt idx="9">
                  <c:v>60 سنة فما فوق</c:v>
                </c:pt>
              </c:strCache>
            </c:strRef>
          </c:cat>
          <c:val>
            <c:numRef>
              <c:f>Feuil1!$B$18:$B$27</c:f>
              <c:numCache>
                <c:formatCode>General</c:formatCode>
                <c:ptCount val="10"/>
                <c:pt idx="0">
                  <c:v>33.9</c:v>
                </c:pt>
                <c:pt idx="1">
                  <c:v>71.3</c:v>
                </c:pt>
                <c:pt idx="2">
                  <c:v>93.1</c:v>
                </c:pt>
                <c:pt idx="3">
                  <c:v>96.5</c:v>
                </c:pt>
                <c:pt idx="4">
                  <c:v>96.4</c:v>
                </c:pt>
                <c:pt idx="5">
                  <c:v>96.6</c:v>
                </c:pt>
                <c:pt idx="6">
                  <c:v>95.2</c:v>
                </c:pt>
                <c:pt idx="7">
                  <c:v>89.4</c:v>
                </c:pt>
                <c:pt idx="8">
                  <c:v>79.8</c:v>
                </c:pt>
                <c:pt idx="9">
                  <c:v>36</c:v>
                </c:pt>
              </c:numCache>
            </c:numRef>
          </c:val>
        </c:ser>
        <c:ser>
          <c:idx val="1"/>
          <c:order val="1"/>
          <c:tx>
            <c:strRef>
              <c:f>Feuil1!$C$16:$C$17</c:f>
              <c:strCache>
                <c:ptCount val="1"/>
                <c:pt idx="0">
                  <c:v>إناث</c:v>
                </c:pt>
              </c:strCache>
            </c:strRef>
          </c:tx>
          <c:cat>
            <c:strRef>
              <c:f>Feuil1!$A$18:$A$27</c:f>
              <c:strCache>
                <c:ptCount val="10"/>
                <c:pt idx="0">
                  <c:v>15-19 </c:v>
                </c:pt>
                <c:pt idx="1">
                  <c:v>20-24 </c:v>
                </c:pt>
                <c:pt idx="2">
                  <c:v>25-29 </c:v>
                </c:pt>
                <c:pt idx="3">
                  <c:v>30-34 </c:v>
                </c:pt>
                <c:pt idx="4">
                  <c:v>35-39 </c:v>
                </c:pt>
                <c:pt idx="5">
                  <c:v>40-44 </c:v>
                </c:pt>
                <c:pt idx="6">
                  <c:v>45-49 </c:v>
                </c:pt>
                <c:pt idx="7">
                  <c:v>50-54 </c:v>
                </c:pt>
                <c:pt idx="8">
                  <c:v>55-59 </c:v>
                </c:pt>
                <c:pt idx="9">
                  <c:v>60 سنة فما فوق</c:v>
                </c:pt>
              </c:strCache>
            </c:strRef>
          </c:cat>
          <c:val>
            <c:numRef>
              <c:f>Feuil1!$C$18:$C$27</c:f>
              <c:numCache>
                <c:formatCode>General</c:formatCode>
                <c:ptCount val="10"/>
                <c:pt idx="0">
                  <c:v>11.2</c:v>
                </c:pt>
                <c:pt idx="1">
                  <c:v>23.8</c:v>
                </c:pt>
                <c:pt idx="2">
                  <c:v>29.7</c:v>
                </c:pt>
                <c:pt idx="3">
                  <c:v>26.7</c:v>
                </c:pt>
                <c:pt idx="4">
                  <c:v>25</c:v>
                </c:pt>
                <c:pt idx="5">
                  <c:v>25.1</c:v>
                </c:pt>
                <c:pt idx="6">
                  <c:v>23.8</c:v>
                </c:pt>
                <c:pt idx="7">
                  <c:v>19.399999999999999</c:v>
                </c:pt>
                <c:pt idx="8">
                  <c:v>15.7</c:v>
                </c:pt>
                <c:pt idx="9">
                  <c:v>3.7</c:v>
                </c:pt>
              </c:numCache>
            </c:numRef>
          </c:val>
        </c:ser>
        <c:ser>
          <c:idx val="2"/>
          <c:order val="2"/>
          <c:tx>
            <c:strRef>
              <c:f>Feuil1!$D$16:$D$17</c:f>
              <c:strCache>
                <c:ptCount val="1"/>
                <c:pt idx="0">
                  <c:v>المجموع</c:v>
                </c:pt>
              </c:strCache>
            </c:strRef>
          </c:tx>
          <c:cat>
            <c:strRef>
              <c:f>Feuil1!$A$18:$A$27</c:f>
              <c:strCache>
                <c:ptCount val="10"/>
                <c:pt idx="0">
                  <c:v>15-19 </c:v>
                </c:pt>
                <c:pt idx="1">
                  <c:v>20-24 </c:v>
                </c:pt>
                <c:pt idx="2">
                  <c:v>25-29 </c:v>
                </c:pt>
                <c:pt idx="3">
                  <c:v>30-34 </c:v>
                </c:pt>
                <c:pt idx="4">
                  <c:v>35-39 </c:v>
                </c:pt>
                <c:pt idx="5">
                  <c:v>40-44 </c:v>
                </c:pt>
                <c:pt idx="6">
                  <c:v>45-49 </c:v>
                </c:pt>
                <c:pt idx="7">
                  <c:v>50-54 </c:v>
                </c:pt>
                <c:pt idx="8">
                  <c:v>55-59 </c:v>
                </c:pt>
                <c:pt idx="9">
                  <c:v>60 سنة فما فوق</c:v>
                </c:pt>
              </c:strCache>
            </c:strRef>
          </c:cat>
          <c:val>
            <c:numRef>
              <c:f>Feuil1!$D$18:$D$27</c:f>
              <c:numCache>
                <c:formatCode>General</c:formatCode>
                <c:ptCount val="10"/>
                <c:pt idx="0">
                  <c:v>22.6</c:v>
                </c:pt>
                <c:pt idx="1">
                  <c:v>47.3</c:v>
                </c:pt>
                <c:pt idx="2">
                  <c:v>60.9</c:v>
                </c:pt>
                <c:pt idx="3">
                  <c:v>61</c:v>
                </c:pt>
                <c:pt idx="4">
                  <c:v>59.7</c:v>
                </c:pt>
                <c:pt idx="5">
                  <c:v>60.2</c:v>
                </c:pt>
                <c:pt idx="6">
                  <c:v>58.4</c:v>
                </c:pt>
                <c:pt idx="7">
                  <c:v>53.6</c:v>
                </c:pt>
                <c:pt idx="8">
                  <c:v>48.8</c:v>
                </c:pt>
                <c:pt idx="9">
                  <c:v>19.5</c:v>
                </c:pt>
              </c:numCache>
            </c:numRef>
          </c:val>
        </c:ser>
        <c:marker val="1"/>
        <c:axId val="102533760"/>
        <c:axId val="102539648"/>
      </c:lineChart>
      <c:catAx>
        <c:axId val="102533760"/>
        <c:scaling>
          <c:orientation val="minMax"/>
        </c:scaling>
        <c:axPos val="b"/>
        <c:tickLblPos val="nextTo"/>
        <c:txPr>
          <a:bodyPr rot="1620000"/>
          <a:lstStyle/>
          <a:p>
            <a:pPr>
              <a:defRPr sz="800" b="1"/>
            </a:pPr>
            <a:endParaRPr lang="fr-FR"/>
          </a:p>
        </c:txPr>
        <c:crossAx val="102539648"/>
        <c:crosses val="autoZero"/>
        <c:auto val="1"/>
        <c:lblAlgn val="ctr"/>
        <c:lblOffset val="100"/>
      </c:catAx>
      <c:valAx>
        <c:axId val="10253964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800"/>
            </a:pPr>
            <a:endParaRPr lang="fr-FR"/>
          </a:p>
        </c:txPr>
        <c:crossAx val="102533760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900" b="1"/>
          </a:pPr>
          <a:endParaRPr lang="fr-FR"/>
        </a:p>
      </c:txPr>
    </c:legend>
    <c:plotVisOnly val="1"/>
  </c:chart>
  <c:spPr>
    <a:noFill/>
    <a:ln w="3175">
      <a:solidFill>
        <a:schemeClr val="dk1"/>
      </a:solidFill>
      <a:prstDash val="solid"/>
    </a:ln>
  </c:spPr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roundedCorners val="1"/>
  <c:style val="26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'RGPH 2014 tab et graph activité'!$J$65</c:f>
              <c:strCache>
                <c:ptCount val="1"/>
                <c:pt idx="0">
                  <c:v>مجموع</c:v>
                </c:pt>
              </c:strCache>
            </c:strRef>
          </c:tx>
          <c:dLbls>
            <c:showVal val="1"/>
          </c:dLbls>
          <c:cat>
            <c:multiLvlStrRef>
              <c:f>'RGPH 2014 tab et graph activité'!$K$63:$P$64</c:f>
              <c:multiLvlStrCache>
                <c:ptCount val="6"/>
                <c:lvl>
                  <c:pt idx="0">
                    <c:v>مجموع</c:v>
                  </c:pt>
                  <c:pt idx="1">
                    <c:v>إناث</c:v>
                  </c:pt>
                  <c:pt idx="2">
                    <c:v>ذكور</c:v>
                  </c:pt>
                  <c:pt idx="3">
                    <c:v>مجموع</c:v>
                  </c:pt>
                  <c:pt idx="4">
                    <c:v>إناث</c:v>
                  </c:pt>
                  <c:pt idx="5">
                    <c:v>ذكور</c:v>
                  </c:pt>
                </c:lvl>
                <c:lvl>
                  <c:pt idx="0">
                    <c:v>إحصاء 2014</c:v>
                  </c:pt>
                  <c:pt idx="3">
                    <c:v>إحصاء 2004</c:v>
                  </c:pt>
                </c:lvl>
              </c:multiLvlStrCache>
            </c:multiLvlStrRef>
          </c:cat>
          <c:val>
            <c:numRef>
              <c:f>'RGPH 2014 tab et graph activité'!$K$65:$P$65</c:f>
              <c:numCache>
                <c:formatCode>General</c:formatCode>
                <c:ptCount val="6"/>
                <c:pt idx="0">
                  <c:v>18.899999999999999</c:v>
                </c:pt>
                <c:pt idx="1">
                  <c:v>29.5</c:v>
                </c:pt>
                <c:pt idx="2">
                  <c:v>15</c:v>
                </c:pt>
                <c:pt idx="3">
                  <c:v>22.4</c:v>
                </c:pt>
                <c:pt idx="4">
                  <c:v>32.1</c:v>
                </c:pt>
                <c:pt idx="5">
                  <c:v>18.7</c:v>
                </c:pt>
              </c:numCache>
            </c:numRef>
          </c:val>
        </c:ser>
        <c:ser>
          <c:idx val="1"/>
          <c:order val="1"/>
          <c:tx>
            <c:strRef>
              <c:f>'RGPH 2014 tab et graph activité'!$J$66</c:f>
              <c:strCache>
                <c:ptCount val="1"/>
                <c:pt idx="0">
                  <c:v>قروي</c:v>
                </c:pt>
              </c:strCache>
            </c:strRef>
          </c:tx>
          <c:dLbls>
            <c:showVal val="1"/>
          </c:dLbls>
          <c:cat>
            <c:multiLvlStrRef>
              <c:f>'RGPH 2014 tab et graph activité'!$K$63:$P$64</c:f>
              <c:multiLvlStrCache>
                <c:ptCount val="6"/>
                <c:lvl>
                  <c:pt idx="0">
                    <c:v>مجموع</c:v>
                  </c:pt>
                  <c:pt idx="1">
                    <c:v>إناث</c:v>
                  </c:pt>
                  <c:pt idx="2">
                    <c:v>ذكور</c:v>
                  </c:pt>
                  <c:pt idx="3">
                    <c:v>مجموع</c:v>
                  </c:pt>
                  <c:pt idx="4">
                    <c:v>إناث</c:v>
                  </c:pt>
                  <c:pt idx="5">
                    <c:v>ذكور</c:v>
                  </c:pt>
                </c:lvl>
                <c:lvl>
                  <c:pt idx="0">
                    <c:v>إحصاء 2014</c:v>
                  </c:pt>
                  <c:pt idx="3">
                    <c:v>إحصاء 2004</c:v>
                  </c:pt>
                </c:lvl>
              </c:multiLvlStrCache>
            </c:multiLvlStrRef>
          </c:cat>
          <c:val>
            <c:numRef>
              <c:f>'RGPH 2014 tab et graph activité'!$K$66:$P$66</c:f>
              <c:numCache>
                <c:formatCode>General</c:formatCode>
                <c:ptCount val="6"/>
                <c:pt idx="0">
                  <c:v>9.9</c:v>
                </c:pt>
                <c:pt idx="1">
                  <c:v>23.5</c:v>
                </c:pt>
                <c:pt idx="2">
                  <c:v>8</c:v>
                </c:pt>
                <c:pt idx="3">
                  <c:v>9.2000000000000011</c:v>
                </c:pt>
                <c:pt idx="4">
                  <c:v>14.7</c:v>
                </c:pt>
                <c:pt idx="5">
                  <c:v>7.7</c:v>
                </c:pt>
              </c:numCache>
            </c:numRef>
          </c:val>
        </c:ser>
        <c:ser>
          <c:idx val="2"/>
          <c:order val="2"/>
          <c:tx>
            <c:strRef>
              <c:f>'RGPH 2014 tab et graph activité'!$J$67</c:f>
              <c:strCache>
                <c:ptCount val="1"/>
                <c:pt idx="0">
                  <c:v>حضري</c:v>
                </c:pt>
              </c:strCache>
            </c:strRef>
          </c:tx>
          <c:dLbls>
            <c:showVal val="1"/>
          </c:dLbls>
          <c:cat>
            <c:multiLvlStrRef>
              <c:f>'RGPH 2014 tab et graph activité'!$K$63:$P$64</c:f>
              <c:multiLvlStrCache>
                <c:ptCount val="6"/>
                <c:lvl>
                  <c:pt idx="0">
                    <c:v>مجموع</c:v>
                  </c:pt>
                  <c:pt idx="1">
                    <c:v>إناث</c:v>
                  </c:pt>
                  <c:pt idx="2">
                    <c:v>ذكور</c:v>
                  </c:pt>
                  <c:pt idx="3">
                    <c:v>مجموع</c:v>
                  </c:pt>
                  <c:pt idx="4">
                    <c:v>إناث</c:v>
                  </c:pt>
                  <c:pt idx="5">
                    <c:v>ذكور</c:v>
                  </c:pt>
                </c:lvl>
                <c:lvl>
                  <c:pt idx="0">
                    <c:v>إحصاء 2014</c:v>
                  </c:pt>
                  <c:pt idx="3">
                    <c:v>إحصاء 2004</c:v>
                  </c:pt>
                </c:lvl>
              </c:multiLvlStrCache>
            </c:multiLvlStrRef>
          </c:cat>
          <c:val>
            <c:numRef>
              <c:f>'RGPH 2014 tab et graph activité'!$K$67:$P$67</c:f>
              <c:numCache>
                <c:formatCode>General</c:formatCode>
                <c:ptCount val="6"/>
                <c:pt idx="0">
                  <c:v>15.7</c:v>
                </c:pt>
                <c:pt idx="1">
                  <c:v>28.3</c:v>
                </c:pt>
                <c:pt idx="2">
                  <c:v>12.2</c:v>
                </c:pt>
                <c:pt idx="3">
                  <c:v>16.7</c:v>
                </c:pt>
                <c:pt idx="4">
                  <c:v>25.5</c:v>
                </c:pt>
                <c:pt idx="5">
                  <c:v>13.7</c:v>
                </c:pt>
              </c:numCache>
            </c:numRef>
          </c:val>
        </c:ser>
        <c:gapWidth val="24"/>
        <c:axId val="102444416"/>
        <c:axId val="102495360"/>
      </c:barChart>
      <c:catAx>
        <c:axId val="10244441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b="1"/>
            </a:pPr>
            <a:endParaRPr lang="fr-FR"/>
          </a:p>
        </c:txPr>
        <c:crossAx val="102495360"/>
        <c:crosses val="autoZero"/>
        <c:auto val="1"/>
        <c:lblAlgn val="ctr"/>
        <c:lblOffset val="100"/>
      </c:catAx>
      <c:valAx>
        <c:axId val="102495360"/>
        <c:scaling>
          <c:orientation val="minMax"/>
        </c:scaling>
        <c:delete val="1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none"/>
        <c:tickLblPos val="none"/>
        <c:crossAx val="102444416"/>
        <c:crosses val="autoZero"/>
        <c:crossBetween val="between"/>
      </c:valAx>
    </c:plotArea>
    <c:legend>
      <c:legendPos val="b"/>
      <c:txPr>
        <a:bodyPr/>
        <a:lstStyle/>
        <a:p>
          <a:pPr>
            <a:defRPr sz="1800"/>
          </a:pPr>
          <a:endParaRPr lang="fr-FR"/>
        </a:p>
      </c:txPr>
    </c:legend>
    <c:plotVisOnly val="1"/>
  </c:chart>
  <c:spPr>
    <a:ln>
      <a:solidFill>
        <a:srgbClr val="EAEAEA">
          <a:lumMod val="50000"/>
        </a:srgbClr>
      </a:solidFill>
    </a:ln>
  </c:spPr>
  <c:externalData r:id="rId2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style val="18"/>
  <c:chart>
    <c:plotArea>
      <c:layout/>
      <c:pieChart>
        <c:varyColors val="1"/>
        <c:ser>
          <c:idx val="0"/>
          <c:order val="0"/>
          <c:dLbls>
            <c:showVal val="1"/>
            <c:showLeaderLines val="1"/>
          </c:dLbls>
          <c:cat>
            <c:strRef>
              <c:f>Répartition_sexe!$A$12:$A$13</c:f>
              <c:strCache>
                <c:ptCount val="2"/>
                <c:pt idx="0">
                  <c:v>حضري</c:v>
                </c:pt>
                <c:pt idx="1">
                  <c:v>قروي</c:v>
                </c:pt>
              </c:strCache>
            </c:strRef>
          </c:cat>
          <c:val>
            <c:numRef>
              <c:f>Répartition_sexe!$B$12:$B$13</c:f>
              <c:numCache>
                <c:formatCode>0%</c:formatCode>
                <c:ptCount val="2"/>
                <c:pt idx="0">
                  <c:v>0.55978211891863139</c:v>
                </c:pt>
                <c:pt idx="1">
                  <c:v>0.44021788108136856</c:v>
                </c:pt>
              </c:numCache>
            </c:numRef>
          </c:val>
        </c:ser>
        <c:firstSliceAng val="0"/>
      </c:pieChart>
    </c:plotArea>
    <c:legend>
      <c:legendPos val="r"/>
    </c:legend>
    <c:plotVisOnly val="1"/>
  </c:chart>
  <c:spPr>
    <a:ln>
      <a:solidFill>
        <a:srgbClr val="4F81BD"/>
      </a:solidFill>
    </a:ln>
  </c:spPr>
  <c:txPr>
    <a:bodyPr/>
    <a:lstStyle/>
    <a:p>
      <a:pPr>
        <a:defRPr sz="1200" b="1"/>
      </a:pPr>
      <a:endParaRPr lang="fr-FR"/>
    </a:p>
  </c:txPr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autoTitleDeleted val="1"/>
    <c:plotArea>
      <c:layout/>
      <c:pieChart>
        <c:varyColors val="1"/>
        <c:ser>
          <c:idx val="0"/>
          <c:order val="0"/>
          <c:dLbls>
            <c:numFmt formatCode="0.0%" sourceLinked="0"/>
            <c:showPercent val="1"/>
            <c:showLeaderLines val="1"/>
          </c:dLbls>
          <c:cat>
            <c:strRef>
              <c:f>Répartition_Age!$Q$6:$Q$8</c:f>
              <c:strCache>
                <c:ptCount val="3"/>
                <c:pt idx="0">
                  <c:v>0-14</c:v>
                </c:pt>
                <c:pt idx="1">
                  <c:v>15-59</c:v>
                </c:pt>
                <c:pt idx="2">
                  <c:v>60 سنة فأكثر</c:v>
                </c:pt>
              </c:strCache>
            </c:strRef>
          </c:cat>
          <c:val>
            <c:numRef>
              <c:f>Répartition_Age!$S$6:$S$8</c:f>
              <c:numCache>
                <c:formatCode>0.0%</c:formatCode>
                <c:ptCount val="3"/>
                <c:pt idx="0">
                  <c:v>0.33333333333333331</c:v>
                </c:pt>
                <c:pt idx="1">
                  <c:v>0.53969843112123139</c:v>
                </c:pt>
                <c:pt idx="2">
                  <c:v>0.12696823554543585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txPr>
        <a:bodyPr/>
        <a:lstStyle/>
        <a:p>
          <a:pPr rtl="0">
            <a:defRPr sz="1050"/>
          </a:pPr>
          <a:endParaRPr lang="fr-FR"/>
        </a:p>
      </c:txPr>
    </c:legend>
    <c:plotVisOnly val="1"/>
  </c:chart>
  <c:spPr>
    <a:ln>
      <a:solidFill>
        <a:schemeClr val="accent1"/>
      </a:solidFill>
    </a:ln>
  </c:spPr>
  <c:txPr>
    <a:bodyPr/>
    <a:lstStyle/>
    <a:p>
      <a:pPr>
        <a:defRPr b="1"/>
      </a:pPr>
      <a:endParaRPr lang="fr-FR"/>
    </a:p>
  </c:txPr>
  <c:externalData r:id="rId1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style val="10"/>
  <c:chart>
    <c:autoTitleDeleted val="1"/>
    <c:plotArea>
      <c:layout/>
      <c:pieChart>
        <c:varyColors val="1"/>
        <c:ser>
          <c:idx val="0"/>
          <c:order val="0"/>
          <c:dLbls>
            <c:showPercent val="1"/>
          </c:dLbls>
          <c:cat>
            <c:strRef>
              <c:f>Répartition_sexe!$B$17:$B$18</c:f>
              <c:strCache>
                <c:ptCount val="2"/>
                <c:pt idx="0">
                  <c:v>ذكور</c:v>
                </c:pt>
                <c:pt idx="1">
                  <c:v>إناث</c:v>
                </c:pt>
              </c:strCache>
            </c:strRef>
          </c:cat>
          <c:val>
            <c:numRef>
              <c:f>Répartition_sexe!$C$17:$C$18</c:f>
              <c:numCache>
                <c:formatCode>0.0</c:formatCode>
                <c:ptCount val="2"/>
                <c:pt idx="0">
                  <c:v>47.453991310167325</c:v>
                </c:pt>
                <c:pt idx="1">
                  <c:v>52.546008689832632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txPr>
        <a:bodyPr/>
        <a:lstStyle/>
        <a:p>
          <a:pPr>
            <a:defRPr sz="1200" b="1"/>
          </a:pPr>
          <a:endParaRPr lang="fr-FR"/>
        </a:p>
      </c:txPr>
    </c:legend>
    <c:plotVisOnly val="1"/>
  </c:chart>
  <c:spPr>
    <a:ln>
      <a:solidFill>
        <a:srgbClr val="4F81BD"/>
      </a:solidFill>
    </a:ln>
  </c:spPr>
  <c:externalData r:id="rId1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plotArea>
      <c:layout>
        <c:manualLayout>
          <c:layoutTarget val="inner"/>
          <c:xMode val="edge"/>
          <c:yMode val="edge"/>
          <c:x val="0.28100475203292585"/>
          <c:y val="4.0571521173571178E-2"/>
          <c:w val="0.70000940458384042"/>
          <c:h val="0.91885695765285769"/>
        </c:manualLayout>
      </c:layout>
      <c:barChart>
        <c:barDir val="bar"/>
        <c:grouping val="clustered"/>
        <c:ser>
          <c:idx val="0"/>
          <c:order val="0"/>
          <c:dLbls>
            <c:txPr>
              <a:bodyPr/>
              <a:lstStyle/>
              <a:p>
                <a:pPr>
                  <a:defRPr sz="1200"/>
                </a:pPr>
                <a:endParaRPr lang="fr-FR"/>
              </a:p>
            </c:txPr>
            <c:showVal val="1"/>
          </c:dLbls>
          <c:cat>
            <c:strRef>
              <c:f>Feuil6!$F$20:$F$31</c:f>
              <c:strCache>
                <c:ptCount val="12"/>
                <c:pt idx="0">
                  <c:v>الدار البيضاء الكبرى - سطات</c:v>
                </c:pt>
                <c:pt idx="1">
                  <c:v>مراكش - أسفي</c:v>
                </c:pt>
                <c:pt idx="2">
                  <c:v>الرباط - سلا - القنيطرة</c:v>
                </c:pt>
                <c:pt idx="3">
                  <c:v>الشرق</c:v>
                </c:pt>
                <c:pt idx="4">
                  <c:v>العيون - الساقية الحمراء</c:v>
                </c:pt>
                <c:pt idx="5">
                  <c:v>بني ملال - خنيفرة</c:v>
                </c:pt>
                <c:pt idx="6">
                  <c:v>طنجة - تطوان - الحسيمة</c:v>
                </c:pt>
                <c:pt idx="7">
                  <c:v>الداخلة - واد الذهب</c:v>
                </c:pt>
                <c:pt idx="8">
                  <c:v>فاس - مكناس</c:v>
                </c:pt>
                <c:pt idx="9">
                  <c:v>درعة - تافيلالت</c:v>
                </c:pt>
                <c:pt idx="10">
                  <c:v>سوس - ماسة</c:v>
                </c:pt>
                <c:pt idx="11">
                  <c:v>كلميم - واد نون</c:v>
                </c:pt>
              </c:strCache>
            </c:strRef>
          </c:cat>
          <c:val>
            <c:numRef>
              <c:f>Feuil6!$G$20:$G$31</c:f>
              <c:numCache>
                <c:formatCode>General</c:formatCode>
                <c:ptCount val="12"/>
                <c:pt idx="0">
                  <c:v>3.9</c:v>
                </c:pt>
                <c:pt idx="1">
                  <c:v>3.8</c:v>
                </c:pt>
                <c:pt idx="2">
                  <c:v>3.6</c:v>
                </c:pt>
                <c:pt idx="3">
                  <c:v>4.3</c:v>
                </c:pt>
                <c:pt idx="4">
                  <c:v>3</c:v>
                </c:pt>
                <c:pt idx="5">
                  <c:v>4</c:v>
                </c:pt>
                <c:pt idx="6">
                  <c:v>4.5</c:v>
                </c:pt>
                <c:pt idx="7">
                  <c:v>1.7</c:v>
                </c:pt>
                <c:pt idx="8">
                  <c:v>4.5999999999999996</c:v>
                </c:pt>
                <c:pt idx="9">
                  <c:v>4.4000000000000004</c:v>
                </c:pt>
                <c:pt idx="10">
                  <c:v>4.0999999999999996</c:v>
                </c:pt>
                <c:pt idx="11">
                  <c:v>4.8</c:v>
                </c:pt>
              </c:numCache>
            </c:numRef>
          </c:val>
        </c:ser>
        <c:axId val="120929664"/>
        <c:axId val="120947840"/>
      </c:barChart>
      <c:catAx>
        <c:axId val="120929664"/>
        <c:scaling>
          <c:orientation val="minMax"/>
        </c:scaling>
        <c:axPos val="l"/>
        <c:tickLblPos val="nextTo"/>
        <c:txPr>
          <a:bodyPr/>
          <a:lstStyle/>
          <a:p>
            <a:pPr>
              <a:defRPr sz="1400"/>
            </a:pPr>
            <a:endParaRPr lang="fr-FR"/>
          </a:p>
        </c:txPr>
        <c:crossAx val="120947840"/>
        <c:crosses val="autoZero"/>
        <c:auto val="1"/>
        <c:lblAlgn val="ctr"/>
        <c:lblOffset val="100"/>
      </c:catAx>
      <c:valAx>
        <c:axId val="120947840"/>
        <c:scaling>
          <c:orientation val="minMax"/>
        </c:scaling>
        <c:delete val="1"/>
        <c:axPos val="b"/>
        <c:numFmt formatCode="General" sourceLinked="1"/>
        <c:tickLblPos val="none"/>
        <c:crossAx val="120929664"/>
        <c:crosses val="autoZero"/>
        <c:crossBetween val="between"/>
      </c:valAx>
    </c:plotArea>
    <c:plotVisOnly val="1"/>
  </c:chart>
  <c:txPr>
    <a:bodyPr/>
    <a:lstStyle/>
    <a:p>
      <a:pPr>
        <a:defRPr sz="1050" b="1"/>
      </a:pPr>
      <a:endParaRPr lang="fr-F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Graphique!$C$44</c:f>
              <c:strCache>
                <c:ptCount val="1"/>
                <c:pt idx="0">
                  <c:v>Tx urbanisation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fr-FR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Graphique!$B$45:$B$56</c:f>
              <c:strCache>
                <c:ptCount val="12"/>
                <c:pt idx="0">
                  <c:v>العيون -  الساقية الحمراء</c:v>
                </c:pt>
                <c:pt idx="1">
                  <c:v>الداخلة - وادي الذهب</c:v>
                </c:pt>
                <c:pt idx="2">
                  <c:v>الدار البيضاء الكبرى - سطات</c:v>
                </c:pt>
                <c:pt idx="3">
                  <c:v>الرباط - سلا - القنيطرة</c:v>
                </c:pt>
                <c:pt idx="4">
                  <c:v>الشرق</c:v>
                </c:pt>
                <c:pt idx="5">
                  <c:v>كلميم - واد نون</c:v>
                </c:pt>
                <c:pt idx="6">
                  <c:v>فاس - مكناس</c:v>
                </c:pt>
                <c:pt idx="7">
                  <c:v>طنجة - تطوان - الحسيمة</c:v>
                </c:pt>
                <c:pt idx="8">
                  <c:v>سوس - ماسة</c:v>
                </c:pt>
                <c:pt idx="9">
                  <c:v>بني ملال - خنيفرة</c:v>
                </c:pt>
                <c:pt idx="10">
                  <c:v>مراكش - آسفي</c:v>
                </c:pt>
                <c:pt idx="11">
                  <c:v>درعة - تافيلالت</c:v>
                </c:pt>
              </c:strCache>
            </c:strRef>
          </c:cat>
          <c:val>
            <c:numRef>
              <c:f>Graphique!$C$45:$C$56</c:f>
              <c:numCache>
                <c:formatCode>0.0</c:formatCode>
                <c:ptCount val="12"/>
                <c:pt idx="0">
                  <c:v>93.366289788393772</c:v>
                </c:pt>
                <c:pt idx="1">
                  <c:v>74.342975062082459</c:v>
                </c:pt>
                <c:pt idx="2">
                  <c:v>73.607419343696989</c:v>
                </c:pt>
                <c:pt idx="3">
                  <c:v>69.827670139226584</c:v>
                </c:pt>
                <c:pt idx="4">
                  <c:v>65.414203407788222</c:v>
                </c:pt>
                <c:pt idx="5">
                  <c:v>64.573943475263803</c:v>
                </c:pt>
                <c:pt idx="6">
                  <c:v>60.521250010621003</c:v>
                </c:pt>
                <c:pt idx="7">
                  <c:v>59.934985206913424</c:v>
                </c:pt>
                <c:pt idx="8">
                  <c:v>56.256334411342742</c:v>
                </c:pt>
                <c:pt idx="9">
                  <c:v>49.141177161318339</c:v>
                </c:pt>
                <c:pt idx="10">
                  <c:v>42.871063355077418</c:v>
                </c:pt>
                <c:pt idx="11">
                  <c:v>34.295734332798567</c:v>
                </c:pt>
              </c:numCache>
            </c:numRef>
          </c:val>
        </c:ser>
        <c:axId val="100985088"/>
        <c:axId val="100667392"/>
      </c:barChart>
      <c:catAx>
        <c:axId val="100985088"/>
        <c:scaling>
          <c:orientation val="minMax"/>
        </c:scaling>
        <c:axPos val="b"/>
        <c:numFmt formatCode="General" sourceLinked="1"/>
        <c:tickLblPos val="nextTo"/>
        <c:txPr>
          <a:bodyPr rot="1800000"/>
          <a:lstStyle/>
          <a:p>
            <a:pPr>
              <a:defRPr sz="1400" b="1"/>
            </a:pPr>
            <a:endParaRPr lang="fr-FR"/>
          </a:p>
        </c:txPr>
        <c:crossAx val="100667392"/>
        <c:crosses val="autoZero"/>
        <c:auto val="1"/>
        <c:lblAlgn val="ctr"/>
        <c:lblOffset val="100"/>
      </c:catAx>
      <c:valAx>
        <c:axId val="100667392"/>
        <c:scaling>
          <c:orientation val="minMax"/>
        </c:scaling>
        <c:delete val="1"/>
        <c:axPos val="l"/>
        <c:numFmt formatCode="0.0" sourceLinked="1"/>
        <c:tickLblPos val="none"/>
        <c:crossAx val="100985088"/>
        <c:crosses val="autoZero"/>
        <c:crossBetween val="between"/>
        <c:majorUnit val="20"/>
      </c:valAx>
    </c:plotArea>
    <c:plotVisOnly val="1"/>
    <c:dispBlanksAs val="gap"/>
  </c:chart>
  <c:externalData r:id="rId1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lrMapOvr bg1="lt1" tx1="dk1" bg2="lt2" tx2="dk2" accent1="accent1" accent2="accent2" accent3="accent3" accent4="accent4" accent5="accent5" accent6="accent6" hlink="hlink" folHlink="folHlink"/>
  <c:chart>
    <c:autoTitleDeleted val="1"/>
    <c:view3D>
      <c:rAngAx val="1"/>
    </c:view3D>
    <c:sideWall>
      <c:spPr>
        <a:noFill/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3.1213793705461387E-2"/>
          <c:y val="4.591191937013199E-2"/>
          <c:w val="0.8290617935875606"/>
          <c:h val="0.78141700389888169"/>
        </c:manualLayout>
      </c:layout>
      <c:bar3DChart>
        <c:barDir val="col"/>
        <c:grouping val="clustered"/>
        <c:ser>
          <c:idx val="0"/>
          <c:order val="0"/>
          <c:tx>
            <c:strRef>
              <c:f>Feuil3!$B$22</c:f>
              <c:strCache>
                <c:ptCount val="1"/>
                <c:pt idx="0">
                  <c:v>2004</c:v>
                </c:pt>
              </c:strCache>
            </c:strRef>
          </c:tx>
          <c:dLbls>
            <c:dLbl>
              <c:idx val="0"/>
              <c:layout>
                <c:manualLayout>
                  <c:x val="1.720418066105605E-2"/>
                  <c:y val="-2.5157216093223137E-2"/>
                </c:manualLayout>
              </c:layout>
              <c:showVal val="1"/>
            </c:dLbl>
            <c:dLbl>
              <c:idx val="1"/>
              <c:layout>
                <c:manualLayout>
                  <c:x val="2.1027331919068405E-2"/>
                  <c:y val="-1.6771477395482147E-2"/>
                </c:manualLayout>
              </c:layout>
              <c:showVal val="1"/>
            </c:dLbl>
            <c:dLbl>
              <c:idx val="2"/>
              <c:layout>
                <c:manualLayout>
                  <c:x val="1.9115756290062305E-2"/>
                  <c:y val="-1.2578608046611541E-2"/>
                </c:manualLayout>
              </c:layout>
              <c:showVal val="1"/>
            </c:dLbl>
            <c:showVal val="1"/>
          </c:dLbls>
          <c:cat>
            <c:strRef>
              <c:f>Feuil3!$A$48:$A$50</c:f>
              <c:strCache>
                <c:ptCount val="3"/>
                <c:pt idx="0">
                  <c:v>الوسط الحضري</c:v>
                </c:pt>
                <c:pt idx="1">
                  <c:v>الوسط القروي</c:v>
                </c:pt>
                <c:pt idx="2">
                  <c:v>المجموع</c:v>
                </c:pt>
              </c:strCache>
            </c:strRef>
          </c:cat>
          <c:val>
            <c:numRef>
              <c:f>Feuil3!$B$48:$B$50</c:f>
              <c:numCache>
                <c:formatCode>General</c:formatCode>
                <c:ptCount val="3"/>
                <c:pt idx="0">
                  <c:v>72.900000000000006</c:v>
                </c:pt>
                <c:pt idx="1">
                  <c:v>95.5</c:v>
                </c:pt>
                <c:pt idx="2">
                  <c:v>79.8</c:v>
                </c:pt>
              </c:numCache>
            </c:numRef>
          </c:val>
        </c:ser>
        <c:ser>
          <c:idx val="1"/>
          <c:order val="1"/>
          <c:tx>
            <c:strRef>
              <c:f>Feuil3!$C$22</c:f>
              <c:strCache>
                <c:ptCount val="1"/>
                <c:pt idx="0">
                  <c:v>2014</c:v>
                </c:pt>
              </c:strCache>
            </c:strRef>
          </c:tx>
          <c:dLbls>
            <c:dLbl>
              <c:idx val="0"/>
              <c:layout>
                <c:manualLayout>
                  <c:x val="1.720418066105605E-2"/>
                  <c:y val="-1.2578608046611501E-2"/>
                </c:manualLayout>
              </c:layout>
              <c:showVal val="1"/>
            </c:dLbl>
            <c:dLbl>
              <c:idx val="1"/>
              <c:layout>
                <c:manualLayout>
                  <c:x val="2.1027331919068405E-2"/>
                  <c:y val="-1.6771477395482147E-2"/>
                </c:manualLayout>
              </c:layout>
              <c:showVal val="1"/>
            </c:dLbl>
            <c:dLbl>
              <c:idx val="2"/>
              <c:layout>
                <c:manualLayout>
                  <c:x val="2.2938907548074886E-2"/>
                  <c:y val="-2.5157216093223137E-2"/>
                </c:manualLayout>
              </c:layout>
              <c:showVal val="1"/>
            </c:dLbl>
            <c:showVal val="1"/>
          </c:dLbls>
          <c:cat>
            <c:strRef>
              <c:f>Feuil3!$A$48:$A$50</c:f>
              <c:strCache>
                <c:ptCount val="3"/>
                <c:pt idx="0">
                  <c:v>الوسط الحضري</c:v>
                </c:pt>
                <c:pt idx="1">
                  <c:v>الوسط القروي</c:v>
                </c:pt>
                <c:pt idx="2">
                  <c:v>المجموع</c:v>
                </c:pt>
              </c:strCache>
            </c:strRef>
          </c:cat>
          <c:val>
            <c:numRef>
              <c:f>Feuil3!$C$48:$C$50</c:f>
              <c:numCache>
                <c:formatCode>General</c:formatCode>
                <c:ptCount val="3"/>
                <c:pt idx="0">
                  <c:v>56.6</c:v>
                </c:pt>
                <c:pt idx="1">
                  <c:v>88.3</c:v>
                </c:pt>
                <c:pt idx="2">
                  <c:v>64.5</c:v>
                </c:pt>
              </c:numCache>
            </c:numRef>
          </c:val>
        </c:ser>
        <c:shape val="box"/>
        <c:axId val="120879360"/>
        <c:axId val="120897536"/>
        <c:axId val="0"/>
      </c:bar3DChart>
      <c:catAx>
        <c:axId val="120879360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400"/>
            </a:pPr>
            <a:endParaRPr lang="fr-FR"/>
          </a:p>
        </c:txPr>
        <c:crossAx val="120897536"/>
        <c:crosses val="autoZero"/>
        <c:auto val="1"/>
        <c:lblAlgn val="ctr"/>
        <c:lblOffset val="100"/>
      </c:catAx>
      <c:valAx>
        <c:axId val="120897536"/>
        <c:scaling>
          <c:orientation val="minMax"/>
        </c:scaling>
        <c:delete val="1"/>
        <c:axPos val="l"/>
        <c:numFmt formatCode="General" sourceLinked="1"/>
        <c:tickLblPos val="none"/>
        <c:crossAx val="120879360"/>
        <c:crosses val="autoZero"/>
        <c:crossBetween val="between"/>
      </c:valAx>
      <c:spPr>
        <a:ln w="25400">
          <a:noFill/>
        </a:ln>
      </c:spPr>
    </c:plotArea>
    <c:legend>
      <c:legendPos val="r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</c:chart>
  <c:spPr>
    <a:solidFill>
      <a:srgbClr val="9BBB59">
        <a:lumMod val="20000"/>
        <a:lumOff val="80000"/>
      </a:srgbClr>
    </a:solidFill>
    <a:ln w="6350">
      <a:solidFill>
        <a:srgbClr val="4F81BD"/>
      </a:solidFill>
      <a:prstDash val="solid"/>
    </a:ln>
    <a:scene3d>
      <a:camera prst="orthographicFront"/>
      <a:lightRig rig="threePt" dir="t"/>
    </a:scene3d>
    <a:sp3d>
      <a:bevelT/>
    </a:sp3d>
  </c:spPr>
  <c:txPr>
    <a:bodyPr/>
    <a:lstStyle/>
    <a:p>
      <a:pPr>
        <a:defRPr sz="1050" b="1"/>
      </a:pPr>
      <a:endParaRPr lang="fr-FR"/>
    </a:p>
  </c:txPr>
  <c:externalData r:id="rId2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lrMapOvr bg1="lt1" tx1="dk1" bg2="lt2" tx2="dk2" accent1="accent1" accent2="accent2" accent3="accent3" accent4="accent4" accent5="accent5" accent6="accent6" hlink="hlink" folHlink="folHlink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1.9954508861973131E-2"/>
          <c:y val="4.2250342954729979E-2"/>
          <c:w val="0.96009098227605383"/>
          <c:h val="0.68788766691307701"/>
        </c:manualLayout>
      </c:layout>
      <c:bar3DChart>
        <c:barDir val="col"/>
        <c:grouping val="clustered"/>
        <c:ser>
          <c:idx val="0"/>
          <c:order val="0"/>
          <c:tx>
            <c:strRef>
              <c:f>Feuil3!$I$64</c:f>
              <c:strCache>
                <c:ptCount val="1"/>
                <c:pt idx="0">
                  <c:v>نشيط مشتغل</c:v>
                </c:pt>
              </c:strCache>
            </c:strRef>
          </c:tx>
          <c:dLbls>
            <c:dLbl>
              <c:idx val="0"/>
              <c:layout>
                <c:manualLayout>
                  <c:x val="1.9954508861973173E-2"/>
                  <c:y val="-1.8912397180593506E-2"/>
                </c:manualLayout>
              </c:layout>
              <c:showVal val="1"/>
            </c:dLbl>
            <c:dLbl>
              <c:idx val="1"/>
              <c:layout>
                <c:manualLayout>
                  <c:x val="1.8140462601793705E-2"/>
                  <c:y val="-2.2694876616712288E-2"/>
                </c:manualLayout>
              </c:layout>
              <c:showVal val="1"/>
            </c:dLbl>
            <c:dLbl>
              <c:idx val="2"/>
              <c:layout>
                <c:manualLayout>
                  <c:x val="1.6326416341614341E-2"/>
                  <c:y val="-2.2694876616712288E-2"/>
                </c:manualLayout>
              </c:layout>
              <c:showVal val="1"/>
            </c:dLbl>
            <c:showVal val="1"/>
          </c:dLbls>
          <c:cat>
            <c:strRef>
              <c:f>Feuil3!$F$63:$H$63</c:f>
              <c:strCache>
                <c:ptCount val="3"/>
                <c:pt idx="0">
                  <c:v>المجموع</c:v>
                </c:pt>
                <c:pt idx="1">
                  <c:v>الوسط القروي</c:v>
                </c:pt>
                <c:pt idx="2">
                  <c:v>الوسط الحضري</c:v>
                </c:pt>
              </c:strCache>
            </c:strRef>
          </c:cat>
          <c:val>
            <c:numRef>
              <c:f>Feuil3!$F$64:$H$64</c:f>
              <c:numCache>
                <c:formatCode>0.0</c:formatCode>
                <c:ptCount val="3"/>
                <c:pt idx="0">
                  <c:v>26.2</c:v>
                </c:pt>
                <c:pt idx="1">
                  <c:v>16.5</c:v>
                </c:pt>
                <c:pt idx="2">
                  <c:v>29.5</c:v>
                </c:pt>
              </c:numCache>
            </c:numRef>
          </c:val>
        </c:ser>
        <c:ser>
          <c:idx val="1"/>
          <c:order val="1"/>
          <c:tx>
            <c:strRef>
              <c:f>Feuil3!$I$65</c:f>
              <c:strCache>
                <c:ptCount val="1"/>
                <c:pt idx="0">
                  <c:v>عاطل</c:v>
                </c:pt>
              </c:strCache>
            </c:strRef>
          </c:tx>
          <c:dLbls>
            <c:dLbl>
              <c:idx val="0"/>
              <c:layout>
                <c:manualLayout>
                  <c:x val="1.088427756107622E-2"/>
                  <c:y val="-2.6477356052830851E-2"/>
                </c:manualLayout>
              </c:layout>
              <c:showVal val="1"/>
            </c:dLbl>
            <c:dLbl>
              <c:idx val="1"/>
              <c:layout>
                <c:manualLayout>
                  <c:x val="1.6326416341614341E-2"/>
                  <c:y val="-3.4042314925068241E-2"/>
                </c:manualLayout>
              </c:layout>
              <c:showVal val="1"/>
            </c:dLbl>
            <c:dLbl>
              <c:idx val="2"/>
              <c:layout>
                <c:manualLayout>
                  <c:x val="1.088427756107622E-2"/>
                  <c:y val="-2.6477356052830851E-2"/>
                </c:manualLayout>
              </c:layout>
              <c:showVal val="1"/>
            </c:dLbl>
            <c:showVal val="1"/>
          </c:dLbls>
          <c:cat>
            <c:strRef>
              <c:f>Feuil3!$F$63:$H$63</c:f>
              <c:strCache>
                <c:ptCount val="3"/>
                <c:pt idx="0">
                  <c:v>المجموع</c:v>
                </c:pt>
                <c:pt idx="1">
                  <c:v>الوسط القروي</c:v>
                </c:pt>
                <c:pt idx="2">
                  <c:v>الوسط الحضري</c:v>
                </c:pt>
              </c:strCache>
            </c:strRef>
          </c:cat>
          <c:val>
            <c:numRef>
              <c:f>Feuil3!$F$65:$H$65</c:f>
              <c:numCache>
                <c:formatCode>0.0</c:formatCode>
                <c:ptCount val="3"/>
                <c:pt idx="0">
                  <c:v>3.6</c:v>
                </c:pt>
                <c:pt idx="1">
                  <c:v>1.5</c:v>
                </c:pt>
                <c:pt idx="2">
                  <c:v>4.3</c:v>
                </c:pt>
              </c:numCache>
            </c:numRef>
          </c:val>
        </c:ser>
        <c:ser>
          <c:idx val="2"/>
          <c:order val="2"/>
          <c:tx>
            <c:strRef>
              <c:f>Feuil3!$I$66</c:f>
              <c:strCache>
                <c:ptCount val="1"/>
                <c:pt idx="0">
                  <c:v>غير نشيط</c:v>
                </c:pt>
              </c:strCache>
            </c:strRef>
          </c:tx>
          <c:dLbls>
            <c:dLbl>
              <c:idx val="0"/>
              <c:layout>
                <c:manualLayout>
                  <c:x val="1.6326416341614341E-2"/>
                  <c:y val="-1.8912397180593437E-2"/>
                </c:manualLayout>
              </c:layout>
              <c:showVal val="1"/>
            </c:dLbl>
            <c:dLbl>
              <c:idx val="1"/>
              <c:layout>
                <c:manualLayout>
                  <c:x val="2.1768555122152467E-2"/>
                  <c:y val="-1.1347438308356142E-2"/>
                </c:manualLayout>
              </c:layout>
              <c:showVal val="1"/>
            </c:dLbl>
            <c:dLbl>
              <c:idx val="2"/>
              <c:layout>
                <c:manualLayout>
                  <c:x val="2.1768555122152387E-2"/>
                  <c:y val="-2.2694876616712288E-2"/>
                </c:manualLayout>
              </c:layout>
              <c:showVal val="1"/>
            </c:dLbl>
            <c:showVal val="1"/>
          </c:dLbls>
          <c:cat>
            <c:strRef>
              <c:f>Feuil3!$F$63:$H$63</c:f>
              <c:strCache>
                <c:ptCount val="3"/>
                <c:pt idx="0">
                  <c:v>المجموع</c:v>
                </c:pt>
                <c:pt idx="1">
                  <c:v>الوسط القروي</c:v>
                </c:pt>
                <c:pt idx="2">
                  <c:v>الوسط الحضري</c:v>
                </c:pt>
              </c:strCache>
            </c:strRef>
          </c:cat>
          <c:val>
            <c:numRef>
              <c:f>Feuil3!$F$66:$H$66</c:f>
              <c:numCache>
                <c:formatCode>0.0</c:formatCode>
                <c:ptCount val="3"/>
                <c:pt idx="0">
                  <c:v>70.099999999999994</c:v>
                </c:pt>
                <c:pt idx="1">
                  <c:v>82</c:v>
                </c:pt>
                <c:pt idx="2">
                  <c:v>66.099999999999994</c:v>
                </c:pt>
              </c:numCache>
            </c:numRef>
          </c:val>
        </c:ser>
        <c:dLbls>
          <c:showVal val="1"/>
        </c:dLbls>
        <c:shape val="box"/>
        <c:axId val="121137792"/>
        <c:axId val="121217408"/>
        <c:axId val="0"/>
      </c:bar3DChart>
      <c:catAx>
        <c:axId val="121137792"/>
        <c:scaling>
          <c:orientation val="minMax"/>
        </c:scaling>
        <c:axPos val="b"/>
        <c:numFmt formatCode="General" sourceLinked="0"/>
        <c:majorTickMark val="none"/>
        <c:tickLblPos val="nextTo"/>
        <c:crossAx val="121217408"/>
        <c:crosses val="autoZero"/>
        <c:auto val="1"/>
        <c:lblAlgn val="ctr"/>
        <c:lblOffset val="100"/>
      </c:catAx>
      <c:valAx>
        <c:axId val="121217408"/>
        <c:scaling>
          <c:orientation val="minMax"/>
        </c:scaling>
        <c:delete val="1"/>
        <c:axPos val="l"/>
        <c:numFmt formatCode="0.0" sourceLinked="1"/>
        <c:tickLblPos val="none"/>
        <c:crossAx val="12113779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0646726060731438"/>
          <c:y val="0.88295556986477786"/>
          <c:w val="0.37255296586565101"/>
          <c:h val="8.1489123435706481E-2"/>
        </c:manualLayout>
      </c:layout>
      <c:txPr>
        <a:bodyPr/>
        <a:lstStyle/>
        <a:p>
          <a:pPr>
            <a:defRPr sz="1400"/>
          </a:pPr>
          <a:endParaRPr lang="fr-FR"/>
        </a:p>
      </c:txPr>
    </c:legend>
    <c:plotVisOnly val="1"/>
    <c:dispBlanksAs val="gap"/>
  </c:chart>
  <c:txPr>
    <a:bodyPr/>
    <a:lstStyle/>
    <a:p>
      <a:pPr>
        <a:defRPr sz="1200"/>
      </a:pPr>
      <a:endParaRPr lang="fr-FR"/>
    </a:p>
  </c:txPr>
  <c:externalData r:id="rId2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autoTitleDeleted val="1"/>
    <c:plotArea>
      <c:layout>
        <c:manualLayout>
          <c:layoutTarget val="inner"/>
          <c:xMode val="edge"/>
          <c:yMode val="edge"/>
          <c:x val="0.26516998422874882"/>
          <c:y val="6.2034382890029938E-2"/>
          <c:w val="0.50284517110408222"/>
          <c:h val="0.802412507080979"/>
        </c:manualLayout>
      </c:layout>
      <c:pieChart>
        <c:varyColors val="1"/>
        <c:ser>
          <c:idx val="0"/>
          <c:order val="0"/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400"/>
                </a:pPr>
                <a:endParaRPr lang="fr-FR"/>
              </a:p>
            </c:txPr>
            <c:dLblPos val="bestFit"/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</c:dLbls>
          <c:cat>
            <c:strRef>
              <c:f>'[Feuille de calcul dans Classeur1]Feuil1'!$A$3:$A$6</c:f>
              <c:strCache>
                <c:ptCount val="4"/>
                <c:pt idx="0">
                  <c:v>غرفة أو غرفتين</c:v>
                </c:pt>
                <c:pt idx="1">
                  <c:v>3 أو 4 غرف</c:v>
                </c:pt>
                <c:pt idx="2">
                  <c:v>5 غرف فما فوق</c:v>
                </c:pt>
                <c:pt idx="3">
                  <c:v>غير مصرح به</c:v>
                </c:pt>
              </c:strCache>
            </c:strRef>
          </c:cat>
          <c:val>
            <c:numRef>
              <c:f>'[Feuille de calcul dans Classeur1]Feuil1'!$B$3:$B$6</c:f>
              <c:numCache>
                <c:formatCode>General</c:formatCode>
                <c:ptCount val="4"/>
                <c:pt idx="0">
                  <c:v>36.300000000000004</c:v>
                </c:pt>
                <c:pt idx="1">
                  <c:v>48.4</c:v>
                </c:pt>
                <c:pt idx="2">
                  <c:v>14.8</c:v>
                </c:pt>
                <c:pt idx="3">
                  <c:v>0.5</c:v>
                </c:pt>
              </c:numCache>
            </c:numRef>
          </c:val>
        </c:ser>
        <c:firstSliceAng val="0"/>
      </c:pieChart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13340784014901391"/>
          <c:y val="0.88828787705884582"/>
          <c:w val="0.74520773612975943"/>
          <c:h val="8.9587031654678712E-2"/>
        </c:manualLayout>
      </c:layout>
      <c:spPr>
        <a:noFill/>
        <a:ln w="25400">
          <a:noFill/>
        </a:ln>
      </c:spPr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zero"/>
  </c:chart>
  <c:spPr>
    <a:noFill/>
    <a:ln w="9525">
      <a:noFill/>
    </a:ln>
  </c:spPr>
  <c:txPr>
    <a:bodyPr/>
    <a:lstStyle/>
    <a:p>
      <a:pPr>
        <a:defRPr sz="1200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1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roundedCorners val="1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0363796423316808E-2"/>
          <c:y val="8.889447301495175E-2"/>
          <c:w val="0.8568894094151791"/>
          <c:h val="0.6171579631015266"/>
        </c:manualLayout>
      </c:layout>
      <c:barChart>
        <c:barDir val="col"/>
        <c:grouping val="clustered"/>
        <c:varyColors val="1"/>
        <c:ser>
          <c:idx val="2"/>
          <c:order val="0"/>
          <c:tx>
            <c:strRef>
              <c:f>Graphiques!$B$1</c:f>
              <c:strCache>
                <c:ptCount val="1"/>
                <c:pt idx="0">
                  <c:v>2004</c:v>
                </c:pt>
              </c:strCache>
            </c:strRef>
          </c:tx>
          <c:invertIfNegative val="1"/>
          <c:dPt>
            <c:idx val="1"/>
            <c:invertIfNegative val="1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fr-FR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Graphiques!$A$3:$A$8</c:f>
              <c:strCache>
                <c:ptCount val="6"/>
                <c:pt idx="0">
                  <c:v>Cuisine </c:v>
                </c:pt>
                <c:pt idx="1">
                  <c:v>Latrine (WC)</c:v>
                </c:pt>
                <c:pt idx="2">
                  <c:v>Bain moderne ou douche</c:v>
                </c:pt>
                <c:pt idx="3">
                  <c:v>Bain de type local  </c:v>
                </c:pt>
                <c:pt idx="4">
                  <c:v>Réseau de distribution de l’électricité</c:v>
                </c:pt>
                <c:pt idx="5">
                  <c:v>Réseau de distribution de l’eau</c:v>
                </c:pt>
              </c:strCache>
            </c:strRef>
          </c:cat>
          <c:val>
            <c:numRef>
              <c:f>Graphiques!$D$3:$D$8</c:f>
              <c:numCache>
                <c:formatCode>General</c:formatCode>
                <c:ptCount val="6"/>
                <c:pt idx="0">
                  <c:v>84.3</c:v>
                </c:pt>
                <c:pt idx="1">
                  <c:v>81.5</c:v>
                </c:pt>
                <c:pt idx="2">
                  <c:v>26.7</c:v>
                </c:pt>
                <c:pt idx="3">
                  <c:v>13.9</c:v>
                </c:pt>
                <c:pt idx="4">
                  <c:v>71.599999999999994</c:v>
                </c:pt>
                <c:pt idx="5">
                  <c:v>57.5</c:v>
                </c:pt>
              </c:numCache>
            </c:numRef>
          </c:val>
        </c:ser>
        <c:ser>
          <c:idx val="5"/>
          <c:order val="1"/>
          <c:tx>
            <c:strRef>
              <c:f>Graphiques!$E$1</c:f>
              <c:strCache>
                <c:ptCount val="1"/>
                <c:pt idx="0">
                  <c:v>2014</c:v>
                </c:pt>
              </c:strCache>
            </c:strRef>
          </c:tx>
          <c:invertIfNegative val="1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fr-FR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Graphiques!$A$3:$A$8</c:f>
              <c:strCache>
                <c:ptCount val="6"/>
                <c:pt idx="0">
                  <c:v>Cuisine </c:v>
                </c:pt>
                <c:pt idx="1">
                  <c:v>Latrine (WC)</c:v>
                </c:pt>
                <c:pt idx="2">
                  <c:v>Bain moderne ou douche</c:v>
                </c:pt>
                <c:pt idx="3">
                  <c:v>Bain de type local  </c:v>
                </c:pt>
                <c:pt idx="4">
                  <c:v>Réseau de distribution de l’électricité</c:v>
                </c:pt>
                <c:pt idx="5">
                  <c:v>Réseau de distribution de l’eau</c:v>
                </c:pt>
              </c:strCache>
            </c:strRef>
          </c:cat>
          <c:val>
            <c:numRef>
              <c:f>Graphiques!$G$3:$G$8</c:f>
              <c:numCache>
                <c:formatCode>General</c:formatCode>
                <c:ptCount val="6"/>
                <c:pt idx="0">
                  <c:v>93.5</c:v>
                </c:pt>
                <c:pt idx="1">
                  <c:v>93.7</c:v>
                </c:pt>
                <c:pt idx="2">
                  <c:v>39.300000000000004</c:v>
                </c:pt>
                <c:pt idx="3">
                  <c:v>17.2</c:v>
                </c:pt>
                <c:pt idx="4">
                  <c:v>91.9</c:v>
                </c:pt>
                <c:pt idx="5">
                  <c:v>72.900000000000006</c:v>
                </c:pt>
              </c:numCache>
            </c:numRef>
          </c:val>
        </c:ser>
        <c:dLbls>
          <c:showVal val="1"/>
        </c:dLbls>
        <c:axId val="121456128"/>
        <c:axId val="121457664"/>
      </c:barChart>
      <c:catAx>
        <c:axId val="121456128"/>
        <c:scaling>
          <c:orientation val="minMax"/>
        </c:scaling>
        <c:delete val="1"/>
        <c:axPos val="b"/>
        <c:numFmt formatCode="General" sourceLinked="0"/>
        <c:minorTickMark val="cross"/>
        <c:tickLblPos val="none"/>
        <c:crossAx val="121457664"/>
        <c:crosses val="autoZero"/>
        <c:auto val="1"/>
        <c:lblAlgn val="ctr"/>
        <c:lblOffset val="100"/>
        <c:noMultiLvlLbl val="1"/>
      </c:catAx>
      <c:valAx>
        <c:axId val="121457664"/>
        <c:scaling>
          <c:orientation val="minMax"/>
        </c:scaling>
        <c:delete val="1"/>
        <c:axPos val="l"/>
        <c:numFmt formatCode="General" sourceLinked="1"/>
        <c:minorTickMark val="cross"/>
        <c:tickLblPos val="nextTo"/>
        <c:crossAx val="121456128"/>
        <c:crosses val="autoZero"/>
        <c:crossBetween val="between"/>
        <c:majorUnit val="20"/>
      </c:valAx>
    </c:plotArea>
    <c:legend>
      <c:legendPos val="r"/>
      <c:layout>
        <c:manualLayout>
          <c:xMode val="edge"/>
          <c:yMode val="edge"/>
          <c:x val="0.39989897401919139"/>
          <c:y val="0.818364712064375"/>
          <c:w val="0.17062144378138674"/>
          <c:h val="0.13664927266414184"/>
        </c:manualLayout>
      </c:layout>
      <c:txPr>
        <a:bodyPr/>
        <a:lstStyle/>
        <a:p>
          <a:pPr>
            <a:defRPr sz="1400"/>
          </a:pPr>
          <a:endParaRPr lang="fr-FR"/>
        </a:p>
      </c:txPr>
    </c:legend>
    <c:plotVisOnly val="1"/>
    <c:dispBlanksAs val="gap"/>
    <c:showDLblsOverMax val="1"/>
  </c:chart>
  <c:spPr>
    <a:ln>
      <a:solidFill>
        <a:schemeClr val="tx1">
          <a:lumMod val="15000"/>
          <a:lumOff val="85000"/>
        </a:schemeClr>
      </a:solidFill>
    </a:ln>
  </c:spPr>
  <c:txPr>
    <a:bodyPr/>
    <a:lstStyle/>
    <a:p>
      <a:pPr>
        <a:defRPr sz="1200" b="1"/>
      </a:pPr>
      <a:endParaRPr lang="fr-FR"/>
    </a:p>
  </c:txPr>
  <c:externalData r:id="rId2"/>
  <c:userShapes r:id="rId3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plotArea>
      <c:layout/>
      <c:barChart>
        <c:barDir val="col"/>
        <c:grouping val="clustered"/>
        <c:ser>
          <c:idx val="0"/>
          <c:order val="0"/>
          <c:tx>
            <c:strRef>
              <c:f>Feuil1!$C$20</c:f>
              <c:strCache>
                <c:ptCount val="1"/>
                <c:pt idx="0">
                  <c:v>حضري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dLbls>
            <c:showVal val="1"/>
          </c:dLbls>
          <c:cat>
            <c:strRef>
              <c:f>Feuil1!$D$21:$D$24</c:f>
              <c:strCache>
                <c:ptCount val="4"/>
                <c:pt idx="0">
                  <c:v>أقل من 10 سنوات</c:v>
                </c:pt>
                <c:pt idx="1">
                  <c:v>من 10 إلى 20 سنة</c:v>
                </c:pt>
                <c:pt idx="2">
                  <c:v>من 20 إلى50 سنة</c:v>
                </c:pt>
                <c:pt idx="3">
                  <c:v>50 سنة فما فوق</c:v>
                </c:pt>
              </c:strCache>
            </c:strRef>
          </c:cat>
          <c:val>
            <c:numRef>
              <c:f>Feuil1!$C$21:$C$24</c:f>
              <c:numCache>
                <c:formatCode>0.0</c:formatCode>
                <c:ptCount val="4"/>
                <c:pt idx="0">
                  <c:v>19.8</c:v>
                </c:pt>
                <c:pt idx="1">
                  <c:v>23.8</c:v>
                </c:pt>
                <c:pt idx="2">
                  <c:v>40</c:v>
                </c:pt>
                <c:pt idx="3">
                  <c:v>15.2</c:v>
                </c:pt>
              </c:numCache>
            </c:numRef>
          </c:val>
        </c:ser>
        <c:ser>
          <c:idx val="1"/>
          <c:order val="1"/>
          <c:tx>
            <c:strRef>
              <c:f>Feuil1!$B$20</c:f>
              <c:strCache>
                <c:ptCount val="1"/>
                <c:pt idx="0">
                  <c:v>قروي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Lbls>
            <c:showVal val="1"/>
          </c:dLbls>
          <c:cat>
            <c:strRef>
              <c:f>Feuil1!$D$21:$D$24</c:f>
              <c:strCache>
                <c:ptCount val="4"/>
                <c:pt idx="0">
                  <c:v>أقل من 10 سنوات</c:v>
                </c:pt>
                <c:pt idx="1">
                  <c:v>من 10 إلى 20 سنة</c:v>
                </c:pt>
                <c:pt idx="2">
                  <c:v>من 20 إلى50 سنة</c:v>
                </c:pt>
                <c:pt idx="3">
                  <c:v>50 سنة فما فوق</c:v>
                </c:pt>
              </c:strCache>
            </c:strRef>
          </c:cat>
          <c:val>
            <c:numRef>
              <c:f>Feuil1!$B$21:$B$24</c:f>
              <c:numCache>
                <c:formatCode>0.0</c:formatCode>
                <c:ptCount val="4"/>
                <c:pt idx="0">
                  <c:v>18</c:v>
                </c:pt>
                <c:pt idx="1">
                  <c:v>18.399999999999999</c:v>
                </c:pt>
                <c:pt idx="2">
                  <c:v>30.7</c:v>
                </c:pt>
                <c:pt idx="3">
                  <c:v>32.1</c:v>
                </c:pt>
              </c:numCache>
            </c:numRef>
          </c:val>
        </c:ser>
        <c:ser>
          <c:idx val="2"/>
          <c:order val="2"/>
          <c:tx>
            <c:strRef>
              <c:f>Feuil1!$A$20</c:f>
              <c:strCache>
                <c:ptCount val="1"/>
                <c:pt idx="0">
                  <c:v>مجموع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dLbls>
            <c:showVal val="1"/>
          </c:dLbls>
          <c:cat>
            <c:strRef>
              <c:f>Feuil1!$D$21:$D$24</c:f>
              <c:strCache>
                <c:ptCount val="4"/>
                <c:pt idx="0">
                  <c:v>أقل من 10 سنوات</c:v>
                </c:pt>
                <c:pt idx="1">
                  <c:v>من 10 إلى 20 سنة</c:v>
                </c:pt>
                <c:pt idx="2">
                  <c:v>من 20 إلى50 سنة</c:v>
                </c:pt>
                <c:pt idx="3">
                  <c:v>50 سنة فما فوق</c:v>
                </c:pt>
              </c:strCache>
            </c:strRef>
          </c:cat>
          <c:val>
            <c:numRef>
              <c:f>Feuil1!$A$21:$A$24</c:f>
              <c:numCache>
                <c:formatCode>0.0</c:formatCode>
                <c:ptCount val="4"/>
                <c:pt idx="0">
                  <c:v>19.2</c:v>
                </c:pt>
                <c:pt idx="1">
                  <c:v>21.9</c:v>
                </c:pt>
                <c:pt idx="2">
                  <c:v>36.800000000000004</c:v>
                </c:pt>
                <c:pt idx="3">
                  <c:v>21</c:v>
                </c:pt>
              </c:numCache>
            </c:numRef>
          </c:val>
        </c:ser>
        <c:gapWidth val="130"/>
        <c:overlap val="-20"/>
        <c:axId val="121476224"/>
        <c:axId val="121478528"/>
      </c:barChart>
      <c:catAx>
        <c:axId val="121476224"/>
        <c:scaling>
          <c:orientation val="minMax"/>
        </c:scaling>
        <c:axPos val="b"/>
        <c:tickLblPos val="nextTo"/>
        <c:crossAx val="121478528"/>
        <c:crosses val="autoZero"/>
        <c:auto val="1"/>
        <c:lblAlgn val="ctr"/>
        <c:lblOffset val="100"/>
      </c:catAx>
      <c:valAx>
        <c:axId val="121478528"/>
        <c:scaling>
          <c:orientation val="minMax"/>
        </c:scaling>
        <c:delete val="1"/>
        <c:axPos val="l"/>
        <c:numFmt formatCode="0.0" sourceLinked="1"/>
        <c:tickLblPos val="nextTo"/>
        <c:crossAx val="121476224"/>
        <c:crosses val="autoZero"/>
        <c:crossBetween val="between"/>
      </c:valAx>
    </c:plotArea>
    <c:legend>
      <c:legendPos val="r"/>
    </c:legend>
    <c:plotVisOnly val="1"/>
  </c:chart>
  <c:txPr>
    <a:bodyPr/>
    <a:lstStyle/>
    <a:p>
      <a:pPr>
        <a:defRPr sz="1200" b="1"/>
      </a:pPr>
      <a:endParaRPr lang="fr-FR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1402870527260043E-2"/>
          <c:y val="3.8876640419947692E-2"/>
          <c:w val="0.91719425894548412"/>
          <c:h val="0.86996325459318447"/>
        </c:manualLayout>
      </c:layout>
      <c:barChart>
        <c:barDir val="bar"/>
        <c:grouping val="stacked"/>
        <c:ser>
          <c:idx val="0"/>
          <c:order val="0"/>
          <c:tx>
            <c:strRef>
              <c:f>pyramide!$F$3</c:f>
              <c:strCache>
                <c:ptCount val="1"/>
                <c:pt idx="0">
                  <c:v>Femmes</c:v>
                </c:pt>
              </c:strCache>
            </c:strRef>
          </c:tx>
          <c:spPr>
            <a:blipFill dpi="0" rotWithShape="0">
              <a:blip xmlns:r="http://schemas.openxmlformats.org/officeDocument/2006/relationships" r:embed="rId2"/>
              <a:srcRect/>
              <a:tile tx="0" ty="0" sx="100000" sy="100000" flip="none" algn="tl"/>
            </a:blip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FFFF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"/>
            <c:spPr>
              <a:solidFill>
                <a:srgbClr val="FFFF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92D05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92D05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5"/>
            <c:spPr>
              <a:solidFill>
                <a:srgbClr val="92D05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6"/>
            <c:spPr>
              <a:solidFill>
                <a:srgbClr val="92D05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7"/>
            <c:spPr>
              <a:solidFill>
                <a:srgbClr val="92D05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8"/>
            <c:spPr>
              <a:solidFill>
                <a:srgbClr val="92D05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9"/>
            <c:spPr>
              <a:solidFill>
                <a:srgbClr val="92D05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0"/>
            <c:spPr>
              <a:solidFill>
                <a:srgbClr val="92D05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1"/>
            <c:spPr>
              <a:solidFill>
                <a:srgbClr val="92D05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delete val="1"/>
          </c:dLbls>
          <c:cat>
            <c:strRef>
              <c:f>pyramide!$E$4:$E$19</c:f>
              <c:strCache>
                <c:ptCount val="16"/>
                <c:pt idx="0">
                  <c:v>0-4 ans</c:v>
                </c:pt>
                <c:pt idx="1">
                  <c:v>5-9 ans</c:v>
                </c:pt>
                <c:pt idx="2">
                  <c:v>10-14 ans</c:v>
                </c:pt>
                <c:pt idx="3">
                  <c:v>15-19 ans</c:v>
                </c:pt>
                <c:pt idx="4">
                  <c:v>20-24 ans</c:v>
                </c:pt>
                <c:pt idx="5">
                  <c:v>25-29 ans</c:v>
                </c:pt>
                <c:pt idx="6">
                  <c:v>30-34 ans</c:v>
                </c:pt>
                <c:pt idx="7">
                  <c:v>35-39 ans</c:v>
                </c:pt>
                <c:pt idx="8">
                  <c:v>40-44 ans</c:v>
                </c:pt>
                <c:pt idx="9">
                  <c:v>45-49 ans</c:v>
                </c:pt>
                <c:pt idx="10">
                  <c:v>50-54 ans</c:v>
                </c:pt>
                <c:pt idx="11">
                  <c:v>55-59 ans</c:v>
                </c:pt>
                <c:pt idx="12">
                  <c:v>60-64 ans</c:v>
                </c:pt>
                <c:pt idx="13">
                  <c:v>65-69 ans</c:v>
                </c:pt>
                <c:pt idx="14">
                  <c:v>70-74 ans</c:v>
                </c:pt>
                <c:pt idx="15">
                  <c:v>75-79 ans</c:v>
                </c:pt>
              </c:strCache>
            </c:strRef>
          </c:cat>
          <c:val>
            <c:numRef>
              <c:f>pyramide!$F$4:$F$19</c:f>
              <c:numCache>
                <c:formatCode>0</c:formatCode>
                <c:ptCount val="16"/>
                <c:pt idx="0">
                  <c:v>1623119</c:v>
                </c:pt>
                <c:pt idx="1">
                  <c:v>1460840</c:v>
                </c:pt>
                <c:pt idx="2">
                  <c:v>1475241</c:v>
                </c:pt>
                <c:pt idx="3">
                  <c:v>1468114</c:v>
                </c:pt>
                <c:pt idx="4">
                  <c:v>1520770</c:v>
                </c:pt>
                <c:pt idx="5">
                  <c:v>1411583</c:v>
                </c:pt>
                <c:pt idx="6">
                  <c:v>1338721</c:v>
                </c:pt>
                <c:pt idx="7">
                  <c:v>1198986</c:v>
                </c:pt>
                <c:pt idx="8">
                  <c:v>1102280</c:v>
                </c:pt>
                <c:pt idx="9">
                  <c:v>926400</c:v>
                </c:pt>
                <c:pt idx="10">
                  <c:v>925006</c:v>
                </c:pt>
                <c:pt idx="11">
                  <c:v>669610</c:v>
                </c:pt>
                <c:pt idx="12">
                  <c:v>566539</c:v>
                </c:pt>
                <c:pt idx="13">
                  <c:v>321867</c:v>
                </c:pt>
                <c:pt idx="14">
                  <c:v>316576</c:v>
                </c:pt>
                <c:pt idx="15">
                  <c:v>90488</c:v>
                </c:pt>
              </c:numCache>
            </c:numRef>
          </c:val>
        </c:ser>
        <c:ser>
          <c:idx val="1"/>
          <c:order val="1"/>
          <c:tx>
            <c:strRef>
              <c:f>pyramide!$G$3</c:f>
              <c:strCache>
                <c:ptCount val="1"/>
                <c:pt idx="0">
                  <c:v>Homme</c:v>
                </c:pt>
              </c:strCache>
            </c:strRef>
          </c:tx>
          <c:spPr>
            <a:blipFill dpi="0" rotWithShape="0">
              <a:blip xmlns:r="http://schemas.openxmlformats.org/officeDocument/2006/relationships" r:embed="rId3"/>
              <a:srcRect/>
              <a:tile tx="0" ty="0" sx="100000" sy="100000" flip="none" algn="tl"/>
            </a:blip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FFFF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"/>
            <c:spPr>
              <a:solidFill>
                <a:srgbClr val="FFFF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92D05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92D05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5"/>
            <c:spPr>
              <a:solidFill>
                <a:srgbClr val="92D05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6"/>
            <c:spPr>
              <a:solidFill>
                <a:srgbClr val="92D05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7"/>
            <c:spPr>
              <a:solidFill>
                <a:srgbClr val="92D05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8"/>
            <c:spPr>
              <a:solidFill>
                <a:srgbClr val="92D05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9"/>
            <c:spPr>
              <a:solidFill>
                <a:srgbClr val="92D05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0"/>
            <c:spPr>
              <a:solidFill>
                <a:srgbClr val="92D05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1"/>
            <c:spPr>
              <a:solidFill>
                <a:srgbClr val="92D05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delete val="1"/>
          </c:dLbls>
          <c:cat>
            <c:strRef>
              <c:f>pyramide!$E$4:$E$19</c:f>
              <c:strCache>
                <c:ptCount val="16"/>
                <c:pt idx="0">
                  <c:v>0-4 ans</c:v>
                </c:pt>
                <c:pt idx="1">
                  <c:v>5-9 ans</c:v>
                </c:pt>
                <c:pt idx="2">
                  <c:v>10-14 ans</c:v>
                </c:pt>
                <c:pt idx="3">
                  <c:v>15-19 ans</c:v>
                </c:pt>
                <c:pt idx="4">
                  <c:v>20-24 ans</c:v>
                </c:pt>
                <c:pt idx="5">
                  <c:v>25-29 ans</c:v>
                </c:pt>
                <c:pt idx="6">
                  <c:v>30-34 ans</c:v>
                </c:pt>
                <c:pt idx="7">
                  <c:v>35-39 ans</c:v>
                </c:pt>
                <c:pt idx="8">
                  <c:v>40-44 ans</c:v>
                </c:pt>
                <c:pt idx="9">
                  <c:v>45-49 ans</c:v>
                </c:pt>
                <c:pt idx="10">
                  <c:v>50-54 ans</c:v>
                </c:pt>
                <c:pt idx="11">
                  <c:v>55-59 ans</c:v>
                </c:pt>
                <c:pt idx="12">
                  <c:v>60-64 ans</c:v>
                </c:pt>
                <c:pt idx="13">
                  <c:v>65-69 ans</c:v>
                </c:pt>
                <c:pt idx="14">
                  <c:v>70-74 ans</c:v>
                </c:pt>
                <c:pt idx="15">
                  <c:v>75-79 ans</c:v>
                </c:pt>
              </c:strCache>
            </c:strRef>
          </c:cat>
          <c:val>
            <c:numRef>
              <c:f>pyramide!$G$4:$G$19</c:f>
              <c:numCache>
                <c:formatCode>0</c:formatCode>
                <c:ptCount val="16"/>
                <c:pt idx="0">
                  <c:v>-1700796</c:v>
                </c:pt>
                <c:pt idx="1">
                  <c:v>-1524586</c:v>
                </c:pt>
                <c:pt idx="2">
                  <c:v>-1532755</c:v>
                </c:pt>
                <c:pt idx="3">
                  <c:v>-1490344</c:v>
                </c:pt>
                <c:pt idx="4">
                  <c:v>-1495404</c:v>
                </c:pt>
                <c:pt idx="5">
                  <c:v>-1369558</c:v>
                </c:pt>
                <c:pt idx="6">
                  <c:v>-1289375</c:v>
                </c:pt>
                <c:pt idx="7">
                  <c:v>-1137269</c:v>
                </c:pt>
                <c:pt idx="8">
                  <c:v>-1058073</c:v>
                </c:pt>
                <c:pt idx="9">
                  <c:v>-879096</c:v>
                </c:pt>
                <c:pt idx="10">
                  <c:v>-877383</c:v>
                </c:pt>
                <c:pt idx="11">
                  <c:v>-715207</c:v>
                </c:pt>
                <c:pt idx="12">
                  <c:v>-594071</c:v>
                </c:pt>
                <c:pt idx="13">
                  <c:v>-316816</c:v>
                </c:pt>
                <c:pt idx="14">
                  <c:v>-268617</c:v>
                </c:pt>
                <c:pt idx="15">
                  <c:v>-81381</c:v>
                </c:pt>
              </c:numCache>
            </c:numRef>
          </c:val>
        </c:ser>
        <c:dLbls>
          <c:showVal val="1"/>
        </c:dLbls>
        <c:gapWidth val="1"/>
        <c:overlap val="100"/>
        <c:axId val="100873728"/>
        <c:axId val="100875264"/>
      </c:barChart>
      <c:catAx>
        <c:axId val="100873728"/>
        <c:scaling>
          <c:orientation val="minMax"/>
        </c:scaling>
        <c:axPos val="l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r-FR"/>
          </a:p>
        </c:txPr>
        <c:crossAx val="100875264"/>
        <c:crosses val="autoZero"/>
        <c:auto val="1"/>
        <c:lblAlgn val="ctr"/>
        <c:lblOffset val="100"/>
        <c:tickLblSkip val="1"/>
        <c:tickMarkSkip val="1"/>
      </c:catAx>
      <c:valAx>
        <c:axId val="100875264"/>
        <c:scaling>
          <c:orientation val="minMax"/>
        </c:scaling>
        <c:axPos val="b"/>
        <c:majorGridlines>
          <c:spPr>
            <a:ln w="3175">
              <a:solidFill>
                <a:srgbClr val="FFFFFF"/>
              </a:solidFill>
              <a:prstDash val="sysDash"/>
            </a:ln>
          </c:spPr>
        </c:majorGridlines>
        <c:numFmt formatCode="0;[Red]0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aseline="0">
                <a:solidFill>
                  <a:schemeClr val="tx1"/>
                </a:solidFill>
              </a:defRPr>
            </a:pPr>
            <a:endParaRPr lang="fr-FR"/>
          </a:p>
        </c:txPr>
        <c:crossAx val="10087372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blipFill dpi="0" rotWithShape="0">
      <a:blip xmlns:r="http://schemas.openxmlformats.org/officeDocument/2006/relationships" r:embed="rId4"/>
      <a:srcRect/>
      <a:tile tx="0" ty="0" sx="100000" sy="100000" flip="none" algn="tl"/>
    </a:blipFill>
    <a:ln w="3175">
      <a:solidFill>
        <a:srgbClr val="000000"/>
      </a:solidFill>
      <a:prstDash val="solid"/>
    </a:ln>
  </c:spPr>
  <c:txPr>
    <a:bodyPr/>
    <a:lstStyle/>
    <a:p>
      <a:pPr>
        <a:defRPr sz="700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r-FR"/>
    </a:p>
  </c:txPr>
  <c:externalData r:id="rId5"/>
  <c:userShapes r:id="rId6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1402870527260043E-2"/>
          <c:y val="3.8876640419947692E-2"/>
          <c:w val="0.91719425894548445"/>
          <c:h val="0.86996325459318524"/>
        </c:manualLayout>
      </c:layout>
      <c:barChart>
        <c:barDir val="bar"/>
        <c:grouping val="stacked"/>
        <c:ser>
          <c:idx val="0"/>
          <c:order val="0"/>
          <c:tx>
            <c:strRef>
              <c:f>pyramide!$F$29</c:f>
              <c:strCache>
                <c:ptCount val="1"/>
                <c:pt idx="0">
                  <c:v>Femmes</c:v>
                </c:pt>
              </c:strCache>
            </c:strRef>
          </c:tx>
          <c:spPr>
            <a:blipFill dpi="0" rotWithShape="0">
              <a:blip xmlns:r="http://schemas.openxmlformats.org/officeDocument/2006/relationships" r:embed="rId2"/>
              <a:srcRect/>
              <a:tile tx="0" ty="0" sx="100000" sy="100000" flip="none" algn="tl"/>
            </a:blip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FFFF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"/>
            <c:spPr>
              <a:solidFill>
                <a:srgbClr val="FFFF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92D05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92D05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5"/>
            <c:spPr>
              <a:solidFill>
                <a:srgbClr val="92D05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6"/>
            <c:spPr>
              <a:solidFill>
                <a:srgbClr val="92D05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7"/>
            <c:spPr>
              <a:solidFill>
                <a:srgbClr val="92D05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8"/>
            <c:spPr>
              <a:solidFill>
                <a:srgbClr val="92D05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9"/>
            <c:spPr>
              <a:solidFill>
                <a:srgbClr val="92D05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0"/>
            <c:spPr>
              <a:solidFill>
                <a:srgbClr val="92D05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1"/>
            <c:spPr>
              <a:solidFill>
                <a:srgbClr val="92D05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delete val="1"/>
          </c:dLbls>
          <c:cat>
            <c:strRef>
              <c:f>pyramide!$E$30:$E$45</c:f>
              <c:strCache>
                <c:ptCount val="16"/>
                <c:pt idx="0">
                  <c:v>0-4 ans</c:v>
                </c:pt>
                <c:pt idx="1">
                  <c:v>5-9 ans</c:v>
                </c:pt>
                <c:pt idx="2">
                  <c:v>10-14 ans</c:v>
                </c:pt>
                <c:pt idx="3">
                  <c:v>15-19 ans</c:v>
                </c:pt>
                <c:pt idx="4">
                  <c:v>20-24 ans</c:v>
                </c:pt>
                <c:pt idx="5">
                  <c:v>25-29 ans</c:v>
                </c:pt>
                <c:pt idx="6">
                  <c:v>30-34 ans</c:v>
                </c:pt>
                <c:pt idx="7">
                  <c:v>35-39 ans</c:v>
                </c:pt>
                <c:pt idx="8">
                  <c:v>40-44 ans</c:v>
                </c:pt>
                <c:pt idx="9">
                  <c:v>45-49 ans</c:v>
                </c:pt>
                <c:pt idx="10">
                  <c:v>50-54 ans</c:v>
                </c:pt>
                <c:pt idx="11">
                  <c:v>55-59 ans</c:v>
                </c:pt>
                <c:pt idx="12">
                  <c:v>60-64 ans</c:v>
                </c:pt>
                <c:pt idx="13">
                  <c:v>65-69 ans</c:v>
                </c:pt>
                <c:pt idx="14">
                  <c:v>70-74 ans</c:v>
                </c:pt>
                <c:pt idx="15">
                  <c:v>75 ans et +</c:v>
                </c:pt>
              </c:strCache>
            </c:strRef>
          </c:cat>
          <c:val>
            <c:numRef>
              <c:f>pyramide!$F$30:$F$45</c:f>
              <c:numCache>
                <c:formatCode>0</c:formatCode>
                <c:ptCount val="16"/>
                <c:pt idx="0">
                  <c:v>1435833</c:v>
                </c:pt>
                <c:pt idx="1">
                  <c:v>1502718</c:v>
                </c:pt>
                <c:pt idx="2">
                  <c:v>1614368</c:v>
                </c:pt>
                <c:pt idx="3">
                  <c:v>1583690</c:v>
                </c:pt>
                <c:pt idx="4">
                  <c:v>1521526</c:v>
                </c:pt>
                <c:pt idx="5">
                  <c:v>1292162</c:v>
                </c:pt>
                <c:pt idx="6">
                  <c:v>1149302</c:v>
                </c:pt>
                <c:pt idx="7">
                  <c:v>993739</c:v>
                </c:pt>
                <c:pt idx="8">
                  <c:v>968391</c:v>
                </c:pt>
                <c:pt idx="9">
                  <c:v>731635</c:v>
                </c:pt>
                <c:pt idx="10">
                  <c:v>599755</c:v>
                </c:pt>
                <c:pt idx="11">
                  <c:v>388594</c:v>
                </c:pt>
                <c:pt idx="12">
                  <c:v>400169</c:v>
                </c:pt>
                <c:pt idx="13">
                  <c:v>274018</c:v>
                </c:pt>
                <c:pt idx="14">
                  <c:v>267260</c:v>
                </c:pt>
                <c:pt idx="15">
                  <c:v>60327.4</c:v>
                </c:pt>
              </c:numCache>
            </c:numRef>
          </c:val>
        </c:ser>
        <c:ser>
          <c:idx val="1"/>
          <c:order val="1"/>
          <c:tx>
            <c:strRef>
              <c:f>pyramide!$G$29</c:f>
              <c:strCache>
                <c:ptCount val="1"/>
                <c:pt idx="0">
                  <c:v>Homme</c:v>
                </c:pt>
              </c:strCache>
            </c:strRef>
          </c:tx>
          <c:spPr>
            <a:blipFill dpi="0" rotWithShape="0">
              <a:blip xmlns:r="http://schemas.openxmlformats.org/officeDocument/2006/relationships" r:embed="rId3"/>
              <a:srcRect/>
              <a:tile tx="0" ty="0" sx="100000" sy="100000" flip="none" algn="tl"/>
            </a:blip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FFFF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"/>
            <c:spPr>
              <a:solidFill>
                <a:srgbClr val="FFFF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92D05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92D05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5"/>
            <c:spPr>
              <a:solidFill>
                <a:srgbClr val="92D05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6"/>
            <c:spPr>
              <a:solidFill>
                <a:srgbClr val="92D05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7"/>
            <c:spPr>
              <a:solidFill>
                <a:srgbClr val="92D05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8"/>
            <c:spPr>
              <a:solidFill>
                <a:srgbClr val="92D05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9"/>
            <c:spPr>
              <a:solidFill>
                <a:srgbClr val="92D05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0"/>
            <c:spPr>
              <a:solidFill>
                <a:srgbClr val="92D05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1"/>
            <c:spPr>
              <a:solidFill>
                <a:srgbClr val="92D05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delete val="1"/>
          </c:dLbls>
          <c:cat>
            <c:strRef>
              <c:f>pyramide!$E$30:$E$45</c:f>
              <c:strCache>
                <c:ptCount val="16"/>
                <c:pt idx="0">
                  <c:v>0-4 ans</c:v>
                </c:pt>
                <c:pt idx="1">
                  <c:v>5-9 ans</c:v>
                </c:pt>
                <c:pt idx="2">
                  <c:v>10-14 ans</c:v>
                </c:pt>
                <c:pt idx="3">
                  <c:v>15-19 ans</c:v>
                </c:pt>
                <c:pt idx="4">
                  <c:v>20-24 ans</c:v>
                </c:pt>
                <c:pt idx="5">
                  <c:v>25-29 ans</c:v>
                </c:pt>
                <c:pt idx="6">
                  <c:v>30-34 ans</c:v>
                </c:pt>
                <c:pt idx="7">
                  <c:v>35-39 ans</c:v>
                </c:pt>
                <c:pt idx="8">
                  <c:v>40-44 ans</c:v>
                </c:pt>
                <c:pt idx="9">
                  <c:v>45-49 ans</c:v>
                </c:pt>
                <c:pt idx="10">
                  <c:v>50-54 ans</c:v>
                </c:pt>
                <c:pt idx="11">
                  <c:v>55-59 ans</c:v>
                </c:pt>
                <c:pt idx="12">
                  <c:v>60-64 ans</c:v>
                </c:pt>
                <c:pt idx="13">
                  <c:v>65-69 ans</c:v>
                </c:pt>
                <c:pt idx="14">
                  <c:v>70-74 ans</c:v>
                </c:pt>
                <c:pt idx="15">
                  <c:v>75 ans et +</c:v>
                </c:pt>
              </c:strCache>
            </c:strRef>
          </c:cat>
          <c:val>
            <c:numRef>
              <c:f>pyramide!$G$30:$G$45</c:f>
              <c:numCache>
                <c:formatCode>0</c:formatCode>
                <c:ptCount val="16"/>
                <c:pt idx="0">
                  <c:v>-1488631</c:v>
                </c:pt>
                <c:pt idx="1">
                  <c:v>-1552440</c:v>
                </c:pt>
                <c:pt idx="2">
                  <c:v>-1666632</c:v>
                </c:pt>
                <c:pt idx="3">
                  <c:v>-1564900</c:v>
                </c:pt>
                <c:pt idx="4">
                  <c:v>-1426174</c:v>
                </c:pt>
                <c:pt idx="5">
                  <c:v>-1190111</c:v>
                </c:pt>
                <c:pt idx="6">
                  <c:v>-1054069</c:v>
                </c:pt>
                <c:pt idx="7">
                  <c:v>-897812</c:v>
                </c:pt>
                <c:pt idx="8">
                  <c:v>-892083</c:v>
                </c:pt>
                <c:pt idx="9">
                  <c:v>-758044</c:v>
                </c:pt>
                <c:pt idx="10">
                  <c:v>-627433</c:v>
                </c:pt>
                <c:pt idx="11">
                  <c:v>-370969</c:v>
                </c:pt>
                <c:pt idx="12">
                  <c:v>-340722</c:v>
                </c:pt>
                <c:pt idx="13">
                  <c:v>-261046</c:v>
                </c:pt>
                <c:pt idx="14">
                  <c:v>-236107</c:v>
                </c:pt>
                <c:pt idx="15">
                  <c:v>-58932.800000000003</c:v>
                </c:pt>
              </c:numCache>
            </c:numRef>
          </c:val>
        </c:ser>
        <c:dLbls>
          <c:showVal val="1"/>
        </c:dLbls>
        <c:gapWidth val="1"/>
        <c:overlap val="100"/>
        <c:axId val="101052800"/>
        <c:axId val="101054336"/>
      </c:barChart>
      <c:catAx>
        <c:axId val="101052800"/>
        <c:scaling>
          <c:orientation val="minMax"/>
        </c:scaling>
        <c:axPos val="l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r-FR"/>
          </a:p>
        </c:txPr>
        <c:crossAx val="101054336"/>
        <c:crosses val="autoZero"/>
        <c:auto val="1"/>
        <c:lblAlgn val="ctr"/>
        <c:lblOffset val="100"/>
        <c:tickLblSkip val="1"/>
        <c:tickMarkSkip val="1"/>
      </c:catAx>
      <c:valAx>
        <c:axId val="101054336"/>
        <c:scaling>
          <c:orientation val="minMax"/>
        </c:scaling>
        <c:axPos val="b"/>
        <c:majorGridlines>
          <c:spPr>
            <a:ln w="3175">
              <a:solidFill>
                <a:srgbClr val="FFFFFF"/>
              </a:solidFill>
              <a:prstDash val="sysDash"/>
            </a:ln>
          </c:spPr>
        </c:majorGridlines>
        <c:numFmt formatCode="0;[Red]0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/>
            </a:pPr>
            <a:endParaRPr lang="fr-FR"/>
          </a:p>
        </c:txPr>
        <c:crossAx val="10105280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blipFill dpi="0" rotWithShape="0">
      <a:blip xmlns:r="http://schemas.openxmlformats.org/officeDocument/2006/relationships" r:embed="rId4"/>
      <a:srcRect/>
      <a:tile tx="0" ty="0" sx="100000" sy="100000" flip="none" algn="tl"/>
    </a:blipFill>
    <a:ln w="3175">
      <a:solidFill>
        <a:srgbClr val="000000"/>
      </a:solidFill>
      <a:prstDash val="solid"/>
    </a:ln>
  </c:spPr>
  <c:txPr>
    <a:bodyPr/>
    <a:lstStyle/>
    <a:p>
      <a:pPr>
        <a:defRPr sz="700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r-FR"/>
    </a:p>
  </c:txPr>
  <c:externalData r:id="rId5"/>
  <c:userShapes r:id="rId6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plotArea>
      <c:layout/>
      <c:barChart>
        <c:barDir val="col"/>
        <c:grouping val="percentStacked"/>
        <c:ser>
          <c:idx val="0"/>
          <c:order val="0"/>
          <c:tx>
            <c:strRef>
              <c:f>Feuil8!$B$14</c:f>
              <c:strCache>
                <c:ptCount val="1"/>
                <c:pt idx="0">
                  <c:v>60 سنة فما فوق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fr-FR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Feuil8!$A$15:$A$26</c:f>
              <c:strCache>
                <c:ptCount val="12"/>
                <c:pt idx="0">
                  <c:v>الدار البيضاء الكبرى - سطات</c:v>
                </c:pt>
                <c:pt idx="1">
                  <c:v>الشرق</c:v>
                </c:pt>
                <c:pt idx="2">
                  <c:v>الرباط - سلا - القنيطرة</c:v>
                </c:pt>
                <c:pt idx="3">
                  <c:v>فاس - مكناس</c:v>
                </c:pt>
                <c:pt idx="4">
                  <c:v>طنجة - تطوان - الحسيمة</c:v>
                </c:pt>
                <c:pt idx="5">
                  <c:v>مراكش - آسفي</c:v>
                </c:pt>
                <c:pt idx="6">
                  <c:v>بني ملال - خنيفرة</c:v>
                </c:pt>
                <c:pt idx="7">
                  <c:v>كلميم - واد نون</c:v>
                </c:pt>
                <c:pt idx="8">
                  <c:v>سوس - ماسة</c:v>
                </c:pt>
                <c:pt idx="9">
                  <c:v>درعة - تافيلالت</c:v>
                </c:pt>
                <c:pt idx="10">
                  <c:v>العيون -  الساقية الحمراء</c:v>
                </c:pt>
                <c:pt idx="11">
                  <c:v>الداخلة - وادي الذهب</c:v>
                </c:pt>
              </c:strCache>
            </c:strRef>
          </c:cat>
          <c:val>
            <c:numRef>
              <c:f>Feuil8!$B$15:$B$26</c:f>
              <c:numCache>
                <c:formatCode>0.0</c:formatCode>
                <c:ptCount val="12"/>
                <c:pt idx="0">
                  <c:v>9.6207340808536443</c:v>
                </c:pt>
                <c:pt idx="1">
                  <c:v>10.267926816390801</c:v>
                </c:pt>
                <c:pt idx="2">
                  <c:v>9.6915130008640187</c:v>
                </c:pt>
                <c:pt idx="3">
                  <c:v>10.211270915953833</c:v>
                </c:pt>
                <c:pt idx="4">
                  <c:v>9.1402768813811139</c:v>
                </c:pt>
                <c:pt idx="5">
                  <c:v>9.7504379629345053</c:v>
                </c:pt>
                <c:pt idx="6">
                  <c:v>10.595339992073457</c:v>
                </c:pt>
                <c:pt idx="7">
                  <c:v>8.0429761268818982</c:v>
                </c:pt>
                <c:pt idx="8">
                  <c:v>8.0692476524976566</c:v>
                </c:pt>
                <c:pt idx="9">
                  <c:v>8.123342949841371</c:v>
                </c:pt>
                <c:pt idx="10">
                  <c:v>5.3582382160855273</c:v>
                </c:pt>
                <c:pt idx="11">
                  <c:v>3.5099119273025412</c:v>
                </c:pt>
              </c:numCache>
            </c:numRef>
          </c:val>
        </c:ser>
        <c:ser>
          <c:idx val="1"/>
          <c:order val="1"/>
          <c:tx>
            <c:strRef>
              <c:f>Feuil8!$C$14</c:f>
              <c:strCache>
                <c:ptCount val="1"/>
                <c:pt idx="0">
                  <c:v>15 – 59 سنة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fr-FR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Feuil8!$A$15:$A$26</c:f>
              <c:strCache>
                <c:ptCount val="12"/>
                <c:pt idx="0">
                  <c:v>الدار البيضاء الكبرى - سطات</c:v>
                </c:pt>
                <c:pt idx="1">
                  <c:v>الشرق</c:v>
                </c:pt>
                <c:pt idx="2">
                  <c:v>الرباط - سلا - القنيطرة</c:v>
                </c:pt>
                <c:pt idx="3">
                  <c:v>فاس - مكناس</c:v>
                </c:pt>
                <c:pt idx="4">
                  <c:v>طنجة - تطوان - الحسيمة</c:v>
                </c:pt>
                <c:pt idx="5">
                  <c:v>مراكش - آسفي</c:v>
                </c:pt>
                <c:pt idx="6">
                  <c:v>بني ملال - خنيفرة</c:v>
                </c:pt>
                <c:pt idx="7">
                  <c:v>كلميم - واد نون</c:v>
                </c:pt>
                <c:pt idx="8">
                  <c:v>سوس - ماسة</c:v>
                </c:pt>
                <c:pt idx="9">
                  <c:v>درعة - تافيلالت</c:v>
                </c:pt>
                <c:pt idx="10">
                  <c:v>العيون -  الساقية الحمراء</c:v>
                </c:pt>
                <c:pt idx="11">
                  <c:v>الداخلة - وادي الذهب</c:v>
                </c:pt>
              </c:strCache>
            </c:strRef>
          </c:cat>
          <c:val>
            <c:numRef>
              <c:f>Feuil8!$C$15:$C$26</c:f>
              <c:numCache>
                <c:formatCode>0.0</c:formatCode>
                <c:ptCount val="12"/>
                <c:pt idx="0">
                  <c:v>65.621899486573582</c:v>
                </c:pt>
                <c:pt idx="1">
                  <c:v>64.484803888036964</c:v>
                </c:pt>
                <c:pt idx="2">
                  <c:v>65.036929985974638</c:v>
                </c:pt>
                <c:pt idx="3">
                  <c:v>64.058012343918648</c:v>
                </c:pt>
                <c:pt idx="4">
                  <c:v>64.893127025823375</c:v>
                </c:pt>
                <c:pt idx="5">
                  <c:v>63.941154173197525</c:v>
                </c:pt>
                <c:pt idx="6">
                  <c:v>62.990121795661715</c:v>
                </c:pt>
                <c:pt idx="7">
                  <c:v>65.500974336209609</c:v>
                </c:pt>
                <c:pt idx="8">
                  <c:v>64.850735919652536</c:v>
                </c:pt>
                <c:pt idx="9">
                  <c:v>63.03270511472418</c:v>
                </c:pt>
                <c:pt idx="10">
                  <c:v>65.661270341459641</c:v>
                </c:pt>
                <c:pt idx="11">
                  <c:v>63.371354879987194</c:v>
                </c:pt>
              </c:numCache>
            </c:numRef>
          </c:val>
        </c:ser>
        <c:ser>
          <c:idx val="2"/>
          <c:order val="2"/>
          <c:tx>
            <c:strRef>
              <c:f>Feuil8!$D$14</c:f>
              <c:strCache>
                <c:ptCount val="1"/>
                <c:pt idx="0">
                  <c:v>00 – 14 سنة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fr-FR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Feuil8!$A$15:$A$26</c:f>
              <c:strCache>
                <c:ptCount val="12"/>
                <c:pt idx="0">
                  <c:v>الدار البيضاء الكبرى - سطات</c:v>
                </c:pt>
                <c:pt idx="1">
                  <c:v>الشرق</c:v>
                </c:pt>
                <c:pt idx="2">
                  <c:v>الرباط - سلا - القنيطرة</c:v>
                </c:pt>
                <c:pt idx="3">
                  <c:v>فاس - مكناس</c:v>
                </c:pt>
                <c:pt idx="4">
                  <c:v>طنجة - تطوان - الحسيمة</c:v>
                </c:pt>
                <c:pt idx="5">
                  <c:v>مراكش - آسفي</c:v>
                </c:pt>
                <c:pt idx="6">
                  <c:v>بني ملال - خنيفرة</c:v>
                </c:pt>
                <c:pt idx="7">
                  <c:v>كلميم - واد نون</c:v>
                </c:pt>
                <c:pt idx="8">
                  <c:v>سوس - ماسة</c:v>
                </c:pt>
                <c:pt idx="9">
                  <c:v>درعة - تافيلالت</c:v>
                </c:pt>
                <c:pt idx="10">
                  <c:v>العيون -  الساقية الحمراء</c:v>
                </c:pt>
                <c:pt idx="11">
                  <c:v>الداخلة - وادي الذهب</c:v>
                </c:pt>
              </c:strCache>
            </c:strRef>
          </c:cat>
          <c:val>
            <c:numRef>
              <c:f>Feuil8!$D$15:$D$26</c:f>
              <c:numCache>
                <c:formatCode>0.0</c:formatCode>
                <c:ptCount val="12"/>
                <c:pt idx="0">
                  <c:v>24.757366432572766</c:v>
                </c:pt>
                <c:pt idx="1">
                  <c:v>25.247269295572174</c:v>
                </c:pt>
                <c:pt idx="2">
                  <c:v>25.271557013161686</c:v>
                </c:pt>
                <c:pt idx="3">
                  <c:v>25.730716740127384</c:v>
                </c:pt>
                <c:pt idx="4">
                  <c:v>25.966596092795456</c:v>
                </c:pt>
                <c:pt idx="5">
                  <c:v>26.308407863867789</c:v>
                </c:pt>
                <c:pt idx="6">
                  <c:v>26.414538212264826</c:v>
                </c:pt>
                <c:pt idx="7">
                  <c:v>26.456049536908068</c:v>
                </c:pt>
                <c:pt idx="8">
                  <c:v>27.080016427849475</c:v>
                </c:pt>
                <c:pt idx="9">
                  <c:v>28.843951935434635</c:v>
                </c:pt>
                <c:pt idx="10">
                  <c:v>28.980491442454568</c:v>
                </c:pt>
                <c:pt idx="11">
                  <c:v>33.118733192710259</c:v>
                </c:pt>
              </c:numCache>
            </c:numRef>
          </c:val>
        </c:ser>
        <c:gapWidth val="56"/>
        <c:overlap val="100"/>
        <c:axId val="101122048"/>
        <c:axId val="101123584"/>
      </c:barChart>
      <c:catAx>
        <c:axId val="101122048"/>
        <c:scaling>
          <c:orientation val="minMax"/>
        </c:scaling>
        <c:axPos val="b"/>
        <c:numFmt formatCode="General" sourceLinked="1"/>
        <c:tickLblPos val="nextTo"/>
        <c:txPr>
          <a:bodyPr rot="1500000"/>
          <a:lstStyle/>
          <a:p>
            <a:pPr>
              <a:defRPr sz="1400"/>
            </a:pPr>
            <a:endParaRPr lang="fr-FR"/>
          </a:p>
        </c:txPr>
        <c:crossAx val="101123584"/>
        <c:crosses val="autoZero"/>
        <c:auto val="1"/>
        <c:lblAlgn val="ctr"/>
        <c:lblOffset val="100"/>
      </c:catAx>
      <c:valAx>
        <c:axId val="101123584"/>
        <c:scaling>
          <c:orientation val="minMax"/>
          <c:min val="0"/>
        </c:scaling>
        <c:delete val="1"/>
        <c:axPos val="l"/>
        <c:majorGridlines/>
        <c:numFmt formatCode="0%" sourceLinked="1"/>
        <c:tickLblPos val="nextTo"/>
        <c:crossAx val="101122048"/>
        <c:crosses val="autoZero"/>
        <c:crossBetween val="between"/>
        <c:majorUnit val="0.2"/>
      </c:valAx>
    </c:plotArea>
    <c:legend>
      <c:legendPos val="b"/>
      <c:layout/>
      <c:txPr>
        <a:bodyPr/>
        <a:lstStyle/>
        <a:p>
          <a:pPr>
            <a:defRPr sz="1050" b="1"/>
          </a:pPr>
          <a:endParaRPr lang="fr-FR"/>
        </a:p>
      </c:txPr>
    </c:legend>
    <c:plotVisOnly val="1"/>
    <c:dispBlanksAs val="gap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style val="26"/>
  <c:clrMapOvr bg1="lt1" tx1="dk1" bg2="lt2" tx2="dk2" accent1="accent1" accent2="accent2" accent3="accent3" accent4="accent4" accent5="accent5" accent6="accent6" hlink="hlink" folHlink="folHlink"/>
  <c:chart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0.25999565674463126"/>
                  <c:y val="-4.6569320580541564E-2"/>
                </c:manualLayout>
              </c:layout>
              <c:tx>
                <c:rich>
                  <a:bodyPr/>
                  <a:lstStyle/>
                  <a:p>
                    <a:r>
                      <a:rPr lang="ar-SA" smtClean="0"/>
                      <a:t>ذكور</a:t>
                    </a:r>
                    <a:r>
                      <a:t>
49%</a:t>
                    </a:r>
                  </a:p>
                </c:rich>
              </c:tx>
              <c:showCatName val="1"/>
              <c:showPercent val="1"/>
            </c:dLbl>
            <c:dLbl>
              <c:idx val="1"/>
              <c:layout>
                <c:manualLayout>
                  <c:x val="0.24538241211899867"/>
                  <c:y val="-1.0885995832112935E-2"/>
                </c:manualLayout>
              </c:layout>
              <c:tx>
                <c:rich>
                  <a:bodyPr/>
                  <a:lstStyle/>
                  <a:p>
                    <a:r>
                      <a:rPr lang="ar-SA" dirty="0" smtClean="0"/>
                      <a:t>إناث</a:t>
                    </a:r>
                    <a:r>
                      <a:t>
51%</a:t>
                    </a:r>
                  </a:p>
                </c:rich>
              </c:tx>
              <c:showCatName val="1"/>
              <c:showPercent val="1"/>
              <c:extLst>
                <c:ext xmlns:c15="http://schemas.microsoft.com/office/drawing/2012/chart" uri="{CE6537A1-D6FC-4f65-9D91-7224C49458BB}">
                  <c15:layout>
                    <c:manualLayout>
                      <c:w val="0.21432747816444817"/>
                      <c:h val="0.21885825817333426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showCatName val="1"/>
            <c:showPercent val="1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Group_Ages!$J$24:$J$25</c:f>
              <c:strCache>
                <c:ptCount val="2"/>
                <c:pt idx="0">
                  <c:v>Hommes</c:v>
                </c:pt>
                <c:pt idx="1">
                  <c:v>Femmes</c:v>
                </c:pt>
              </c:strCache>
            </c:strRef>
          </c:cat>
          <c:val>
            <c:numRef>
              <c:f>Group_Ages!$K$24:$K$25</c:f>
              <c:numCache>
                <c:formatCode>General</c:formatCode>
                <c:ptCount val="2"/>
                <c:pt idx="0">
                  <c:v>49</c:v>
                </c:pt>
                <c:pt idx="1">
                  <c:v>51</c:v>
                </c:pt>
              </c:numCache>
            </c:numRef>
          </c:val>
        </c:ser>
        <c:firstSliceAng val="0"/>
      </c:pieChart>
    </c:plotArea>
    <c:plotVisOnly val="1"/>
    <c:dispBlanksAs val="zero"/>
  </c:chart>
  <c:txPr>
    <a:bodyPr/>
    <a:lstStyle/>
    <a:p>
      <a:pPr>
        <a:defRPr lang="fr-FR" sz="1600" b="1" kern="1200" dirty="0">
          <a:solidFill>
            <a:schemeClr val="tx1"/>
          </a:solidFill>
          <a:latin typeface="Arial" charset="0"/>
          <a:ea typeface="+mn-ea"/>
          <a:cs typeface="Arial" charset="0"/>
        </a:defRPr>
      </a:pPr>
      <a:endParaRPr lang="fr-FR"/>
    </a:p>
  </c:txPr>
  <c:externalData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style val="26"/>
  <c:clrMapOvr bg1="lt1" tx1="dk1" bg2="lt2" tx2="dk2" accent1="accent1" accent2="accent2" accent3="accent3" accent4="accent4" accent5="accent5" accent6="accent6" hlink="hlink" folHlink="folHlink"/>
  <c:chart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0.22065785463928375"/>
                  <c:y val="-8.3455794474014702E-2"/>
                </c:manualLayout>
              </c:layout>
              <c:tx>
                <c:rich>
                  <a:bodyPr/>
                  <a:lstStyle/>
                  <a:p>
                    <a:pPr>
                      <a:defRPr sz="1200"/>
                    </a:pPr>
                    <a:r>
                      <a:rPr lang="ar-SA" sz="1200" dirty="0" smtClean="0"/>
                      <a:t>حضري</a:t>
                    </a:r>
                    <a:r>
                      <a:rPr lang="en-US" sz="1200" dirty="0"/>
                      <a:t>
59%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8033494921345947"/>
                  <c:y val="4.1997437995104935E-2"/>
                </c:manualLayout>
              </c:layout>
              <c:tx>
                <c:rich>
                  <a:bodyPr/>
                  <a:lstStyle/>
                  <a:p>
                    <a:pPr>
                      <a:defRPr sz="1400"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ar-SA" sz="1400" smtClean="0">
                        <a:latin typeface="Arial" pitchFamily="34" charset="0"/>
                        <a:cs typeface="Arial" pitchFamily="34" charset="0"/>
                      </a:rPr>
                      <a:t>قروي</a:t>
                    </a:r>
                    <a:r>
                      <a:rPr lang="en-US" sz="1400" dirty="0">
                        <a:latin typeface="Arial" pitchFamily="34" charset="0"/>
                        <a:cs typeface="Arial" pitchFamily="34" charset="0"/>
                      </a:rPr>
                      <a:t>
41%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CatName val="1"/>
              <c:showPercent val="1"/>
            </c:dLbl>
            <c:spPr>
              <a:noFill/>
              <a:ln>
                <a:noFill/>
              </a:ln>
              <a:effectLst/>
            </c:spPr>
            <c:showCatName val="1"/>
            <c:showPercent val="1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Group_Ages!$A$37:$A$38</c:f>
              <c:strCache>
                <c:ptCount val="2"/>
                <c:pt idx="0">
                  <c:v>urbain</c:v>
                </c:pt>
                <c:pt idx="1">
                  <c:v>rural</c:v>
                </c:pt>
              </c:strCache>
            </c:strRef>
          </c:cat>
          <c:val>
            <c:numRef>
              <c:f>Group_Ages!$B$37:$B$38</c:f>
              <c:numCache>
                <c:formatCode>0.0</c:formatCode>
                <c:ptCount val="2"/>
                <c:pt idx="0">
                  <c:v>59.154345587054294</c:v>
                </c:pt>
                <c:pt idx="1">
                  <c:v>40.845654412945578</c:v>
                </c:pt>
              </c:numCache>
            </c:numRef>
          </c:val>
        </c:ser>
        <c:firstSliceAng val="0"/>
      </c:pieChart>
    </c:plotArea>
    <c:plotVisOnly val="1"/>
    <c:dispBlanksAs val="zero"/>
  </c:chart>
  <c:txPr>
    <a:bodyPr/>
    <a:lstStyle/>
    <a:p>
      <a:pPr>
        <a:defRPr b="1"/>
      </a:pPr>
      <a:endParaRPr lang="fr-FR"/>
    </a:p>
  </c:txPr>
  <c:externalData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style val="26"/>
  <c:clrMapOvr bg1="lt1" tx1="dk1" bg2="lt2" tx2="dk2" accent1="accent1" accent2="accent2" accent3="accent3" accent4="accent4" accent5="accent5" accent6="accent6" hlink="hlink" folHlink="folHlink"/>
  <c:chart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0.21494766535625132"/>
                  <c:y val="-3.4298272414176323E-2"/>
                </c:manualLayout>
              </c:layout>
              <c:tx>
                <c:rich>
                  <a:bodyPr/>
                  <a:lstStyle/>
                  <a:p>
                    <a:r>
                      <a:rPr lang="ar-SA" dirty="0" smtClean="0"/>
                      <a:t>أقل</a:t>
                    </a:r>
                    <a:r>
                      <a:rPr lang="ar-SA" baseline="0" dirty="0" smtClean="0"/>
                      <a:t> من 70 سنة</a:t>
                    </a:r>
                    <a:r>
                      <a:rPr lang="fr-FR" dirty="0"/>
                      <a:t>
55%</a:t>
                    </a:r>
                  </a:p>
                </c:rich>
              </c:tx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20979132904836298"/>
                  <c:y val="-0.131026674119542"/>
                </c:manualLayout>
              </c:layout>
              <c:tx>
                <c:rich>
                  <a:bodyPr/>
                  <a:lstStyle/>
                  <a:p>
                    <a:r>
                      <a:rPr lang="ar-SA" smtClean="0"/>
                      <a:t>من 70 إلى 79 سنة </a:t>
                    </a:r>
                    <a:r>
                      <a:rPr lang="en-US" smtClean="0"/>
                      <a:t> </a:t>
                    </a:r>
                    <a:endParaRPr lang="ar-SA" smtClean="0"/>
                  </a:p>
                  <a:p>
                    <a:r>
                      <a:rPr lang="en-US" smtClean="0"/>
                      <a:t>28</a:t>
                    </a:r>
                    <a:r>
                      <a:rPr lang="en-US" dirty="0"/>
                      <a:t>%</a:t>
                    </a:r>
                  </a:p>
                </c:rich>
              </c:tx>
              <c:showCatName val="1"/>
              <c:showPercent val="1"/>
            </c:dLbl>
            <c:dLbl>
              <c:idx val="2"/>
              <c:tx>
                <c:rich>
                  <a:bodyPr/>
                  <a:lstStyle/>
                  <a:p>
                    <a:r>
                      <a:rPr lang="ar-SA" smtClean="0"/>
                      <a:t>80 سنة فما فوق</a:t>
                    </a:r>
                    <a:r>
                      <a:rPr lang="fr-FR" dirty="0"/>
                      <a:t>
17%</a:t>
                    </a:r>
                  </a:p>
                </c:rich>
              </c:tx>
              <c:showCatName val="1"/>
              <c:showPercent val="1"/>
            </c:dLbl>
            <c:spPr>
              <a:noFill/>
              <a:ln>
                <a:noFill/>
              </a:ln>
              <a:effectLst/>
            </c:spPr>
            <c:showCatName val="1"/>
            <c:showPercent val="1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Group_Ages!$A$42:$A$44</c:f>
              <c:strCache>
                <c:ptCount val="3"/>
                <c:pt idx="0">
                  <c:v>moins de 70 ans</c:v>
                </c:pt>
                <c:pt idx="1">
                  <c:v>70 - 79 ans</c:v>
                </c:pt>
                <c:pt idx="2">
                  <c:v>80 ans et plus</c:v>
                </c:pt>
              </c:strCache>
            </c:strRef>
          </c:cat>
          <c:val>
            <c:numRef>
              <c:f>Group_Ages!$B$42:$B$44</c:f>
              <c:numCache>
                <c:formatCode>0.0</c:formatCode>
                <c:ptCount val="3"/>
                <c:pt idx="0">
                  <c:v>55.4</c:v>
                </c:pt>
                <c:pt idx="1">
                  <c:v>28</c:v>
                </c:pt>
                <c:pt idx="2" formatCode="General">
                  <c:v>16.600000000000001</c:v>
                </c:pt>
              </c:numCache>
            </c:numRef>
          </c:val>
        </c:ser>
        <c:firstSliceAng val="0"/>
      </c:pieChart>
    </c:plotArea>
    <c:plotVisOnly val="1"/>
    <c:dispBlanksAs val="zero"/>
  </c:chart>
  <c:txPr>
    <a:bodyPr/>
    <a:lstStyle/>
    <a:p>
      <a:pPr>
        <a:defRPr b="1"/>
      </a:pPr>
      <a:endParaRPr lang="fr-FR"/>
    </a:p>
  </c:txPr>
  <c:externalData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0.92179</cdr:x>
      <cdr:y>0.24362</cdr:y>
    </cdr:from>
    <cdr:to>
      <cdr:x>0.98464</cdr:x>
      <cdr:y>0.74826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6286544" y="1000132"/>
          <a:ext cx="428628" cy="20717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vert270" wrap="square" rtlCol="0"/>
        <a:lstStyle xmlns:a="http://schemas.openxmlformats.org/drawingml/2006/main"/>
        <a:p xmlns:a="http://schemas.openxmlformats.org/drawingml/2006/main">
          <a:pPr algn="ctr" rtl="1"/>
          <a:r>
            <a:rPr lang="ar-SA" sz="1600" dirty="0" smtClean="0">
              <a:solidFill>
                <a:srgbClr val="C00000"/>
              </a:solidFill>
            </a:rPr>
            <a:t>معدل التزايد السنوي (بالمائة)</a:t>
          </a:r>
          <a:endParaRPr lang="fr-FR" sz="1600" dirty="0">
            <a:solidFill>
              <a:srgbClr val="C00000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0.77193</cdr:x>
      <cdr:y>0.23202</cdr:y>
    </cdr:from>
    <cdr:to>
      <cdr:x>0.93094</cdr:x>
      <cdr:y>0.28889</cdr:y>
    </cdr:to>
    <cdr:sp macro="" textlink="">
      <cdr:nvSpPr>
        <cdr:cNvPr id="16386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143273" y="745877"/>
          <a:ext cx="647484" cy="18281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1">
            <a:defRPr sz="1000"/>
          </a:pPr>
          <a:r>
            <a:rPr lang="ar-MA" sz="1000" b="1" i="0" strike="noStrike" dirty="0" smtClean="0">
              <a:solidFill>
                <a:srgbClr val="000000"/>
              </a:solidFill>
              <a:latin typeface="Arial"/>
              <a:cs typeface="Arial"/>
            </a:rPr>
            <a:t>إناث</a:t>
          </a:r>
          <a:endParaRPr lang="fr-FR" sz="900" b="1" i="0" strike="noStrike" dirty="0">
            <a:solidFill>
              <a:srgbClr val="000000"/>
            </a:solidFill>
            <a:latin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0.08772</cdr:x>
      <cdr:y>0.23452</cdr:y>
    </cdr:from>
    <cdr:to>
      <cdr:x>0.27455</cdr:x>
      <cdr:y>0.28889</cdr:y>
    </cdr:to>
    <cdr:sp macro="" textlink="">
      <cdr:nvSpPr>
        <cdr:cNvPr id="16387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57191" y="753914"/>
          <a:ext cx="760768" cy="17478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1">
            <a:defRPr sz="1000"/>
          </a:pPr>
          <a:r>
            <a:rPr lang="ar-MA" sz="1000" b="1" i="0" strike="noStrike" dirty="0" smtClean="0">
              <a:solidFill>
                <a:srgbClr val="000000"/>
              </a:solidFill>
              <a:latin typeface="Arial"/>
              <a:cs typeface="Arial"/>
            </a:rPr>
            <a:t>ذكور</a:t>
          </a:r>
          <a:endParaRPr lang="fr-FR" sz="900" b="1" i="0" strike="noStrike" dirty="0">
            <a:solidFill>
              <a:srgbClr val="000000"/>
            </a:solidFill>
            <a:latin typeface="Arial"/>
            <a:cs typeface="Arial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0.77791</cdr:x>
      <cdr:y>0.23202</cdr:y>
    </cdr:from>
    <cdr:to>
      <cdr:x>0.93094</cdr:x>
      <cdr:y>0.28593</cdr:y>
    </cdr:to>
    <cdr:sp macro="" textlink="">
      <cdr:nvSpPr>
        <cdr:cNvPr id="16386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286148" y="753608"/>
          <a:ext cx="646465" cy="17508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1">
            <a:defRPr sz="1000"/>
          </a:pPr>
          <a:r>
            <a:rPr lang="ar-MA" sz="1000" b="1" i="0" strike="noStrike" dirty="0" smtClean="0">
              <a:solidFill>
                <a:srgbClr val="000000"/>
              </a:solidFill>
              <a:latin typeface="Arial"/>
              <a:cs typeface="Arial"/>
            </a:rPr>
            <a:t>إناث</a:t>
          </a:r>
          <a:endParaRPr lang="fr-FR" sz="900" b="1" i="0" strike="noStrike" dirty="0">
            <a:solidFill>
              <a:srgbClr val="000000"/>
            </a:solidFill>
            <a:latin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0.11838</cdr:x>
      <cdr:y>0.23452</cdr:y>
    </cdr:from>
    <cdr:to>
      <cdr:x>0.27455</cdr:x>
      <cdr:y>0.28592</cdr:y>
    </cdr:to>
    <cdr:sp macro="" textlink="">
      <cdr:nvSpPr>
        <cdr:cNvPr id="16387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0067" y="761728"/>
          <a:ext cx="659728" cy="16696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1">
            <a:defRPr sz="1000"/>
          </a:pPr>
          <a:r>
            <a:rPr lang="ar-MA" sz="1000" b="1" i="0" strike="noStrike" dirty="0" smtClean="0">
              <a:solidFill>
                <a:srgbClr val="000000"/>
              </a:solidFill>
              <a:latin typeface="Arial"/>
              <a:cs typeface="Arial"/>
            </a:rPr>
            <a:t>ذكور</a:t>
          </a:r>
          <a:endParaRPr lang="fr-FR" sz="900" b="1" i="0" strike="noStrike" dirty="0">
            <a:solidFill>
              <a:srgbClr val="000000"/>
            </a:solidFill>
            <a:latin typeface="Arial"/>
            <a:cs typeface="Arial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0.77778</cdr:x>
      <cdr:y>0.72955</cdr:y>
    </cdr:from>
    <cdr:to>
      <cdr:x>0.9086</cdr:x>
      <cdr:y>0.928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6500858" y="2357454"/>
          <a:ext cx="1093426" cy="6412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ar-MA" sz="1100" b="1" dirty="0" smtClean="0"/>
            <a:t>شبكة لتوزيع الماء</a:t>
          </a:r>
          <a:endParaRPr lang="fr-FR" sz="1100" b="1" dirty="0"/>
        </a:p>
      </cdr:txBody>
    </cdr:sp>
  </cdr:relSizeAnchor>
  <cdr:relSizeAnchor xmlns:cdr="http://schemas.openxmlformats.org/drawingml/2006/chartDrawing">
    <cdr:from>
      <cdr:x>0.61538</cdr:x>
      <cdr:y>0.72955</cdr:y>
    </cdr:from>
    <cdr:to>
      <cdr:x>0.77558</cdr:x>
      <cdr:y>0.928</cdr:y>
    </cdr:to>
    <cdr:sp macro="" textlink="">
      <cdr:nvSpPr>
        <cdr:cNvPr id="3" name="ZoneTexte 1"/>
        <cdr:cNvSpPr txBox="1"/>
      </cdr:nvSpPr>
      <cdr:spPr>
        <a:xfrm xmlns:a="http://schemas.openxmlformats.org/drawingml/2006/main">
          <a:off x="5143536" y="2357454"/>
          <a:ext cx="1338981" cy="6412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 rtl="1"/>
          <a:r>
            <a:rPr lang="ar-MA" sz="1100" b="1" dirty="0" smtClean="0"/>
            <a:t>شبكة لتوزيع الكهرباء</a:t>
          </a:r>
          <a:endParaRPr lang="fr-FR" sz="1100" b="1" dirty="0"/>
        </a:p>
      </cdr:txBody>
    </cdr:sp>
  </cdr:relSizeAnchor>
  <cdr:relSizeAnchor xmlns:cdr="http://schemas.openxmlformats.org/drawingml/2006/chartDrawing">
    <cdr:from>
      <cdr:x>0.49573</cdr:x>
      <cdr:y>0.72955</cdr:y>
    </cdr:from>
    <cdr:to>
      <cdr:x>0.62656</cdr:x>
      <cdr:y>0.928</cdr:y>
    </cdr:to>
    <cdr:sp macro="" textlink="">
      <cdr:nvSpPr>
        <cdr:cNvPr id="4" name="ZoneTexte 1"/>
        <cdr:cNvSpPr txBox="1"/>
      </cdr:nvSpPr>
      <cdr:spPr>
        <a:xfrm xmlns:a="http://schemas.openxmlformats.org/drawingml/2006/main">
          <a:off x="4143404" y="2357454"/>
          <a:ext cx="1093509" cy="6412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 rtl="1"/>
          <a:r>
            <a:rPr lang="ar-MA" sz="1200" b="1" dirty="0" smtClean="0"/>
            <a:t>حمام محلي</a:t>
          </a:r>
          <a:endParaRPr lang="fr-FR" sz="1200" b="1" dirty="0"/>
        </a:p>
      </cdr:txBody>
    </cdr:sp>
  </cdr:relSizeAnchor>
  <cdr:relSizeAnchor xmlns:cdr="http://schemas.openxmlformats.org/drawingml/2006/chartDrawing">
    <cdr:from>
      <cdr:x>0.32479</cdr:x>
      <cdr:y>0.72955</cdr:y>
    </cdr:from>
    <cdr:to>
      <cdr:x>0.47969</cdr:x>
      <cdr:y>0.928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2714644" y="2357454"/>
          <a:ext cx="1294723" cy="6412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 rtl="1"/>
          <a:r>
            <a:rPr lang="ar-MA" sz="1100" b="1" dirty="0" smtClean="0"/>
            <a:t>حمام </a:t>
          </a:r>
          <a:r>
            <a:rPr lang="ar-MA" b="1" dirty="0" smtClean="0"/>
            <a:t>عصري أو رشاشة</a:t>
          </a:r>
          <a:endParaRPr lang="fr-FR" sz="1100" b="1" dirty="0"/>
        </a:p>
      </cdr:txBody>
    </cdr:sp>
  </cdr:relSizeAnchor>
  <cdr:relSizeAnchor xmlns:cdr="http://schemas.openxmlformats.org/drawingml/2006/chartDrawing">
    <cdr:from>
      <cdr:x>0.20513</cdr:x>
      <cdr:y>0.72955</cdr:y>
    </cdr:from>
    <cdr:to>
      <cdr:x>0.33595</cdr:x>
      <cdr:y>0.928</cdr:y>
    </cdr:to>
    <cdr:sp macro="" textlink="">
      <cdr:nvSpPr>
        <cdr:cNvPr id="6" name="ZoneTexte 1"/>
        <cdr:cNvSpPr txBox="1"/>
      </cdr:nvSpPr>
      <cdr:spPr>
        <a:xfrm xmlns:a="http://schemas.openxmlformats.org/drawingml/2006/main">
          <a:off x="1714512" y="2357454"/>
          <a:ext cx="1093426" cy="6412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 rtl="1"/>
          <a:r>
            <a:rPr lang="ar-MA" sz="1100" b="1" dirty="0" smtClean="0"/>
            <a:t>مرحاض</a:t>
          </a:r>
          <a:endParaRPr lang="fr-FR" sz="1100" b="1" dirty="0"/>
        </a:p>
      </cdr:txBody>
    </cdr:sp>
  </cdr:relSizeAnchor>
  <cdr:relSizeAnchor xmlns:cdr="http://schemas.openxmlformats.org/drawingml/2006/chartDrawing">
    <cdr:from>
      <cdr:x>0.06838</cdr:x>
      <cdr:y>0.72955</cdr:y>
    </cdr:from>
    <cdr:to>
      <cdr:x>0.19921</cdr:x>
      <cdr:y>0.928</cdr:y>
    </cdr:to>
    <cdr:sp macro="" textlink="">
      <cdr:nvSpPr>
        <cdr:cNvPr id="7" name="ZoneTexte 1"/>
        <cdr:cNvSpPr txBox="1"/>
      </cdr:nvSpPr>
      <cdr:spPr>
        <a:xfrm xmlns:a="http://schemas.openxmlformats.org/drawingml/2006/main">
          <a:off x="571504" y="2357454"/>
          <a:ext cx="1093509" cy="6412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 rtl="1"/>
          <a:r>
            <a:rPr lang="ar-MA" sz="1100" b="1" dirty="0" smtClean="0"/>
            <a:t>مطبخ</a:t>
          </a:r>
          <a:endParaRPr lang="fr-FR" sz="11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975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7788" y="0"/>
            <a:ext cx="2974975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ECB7978-FBDA-46BE-9A73-56FC9D50FBAF}" type="datetimeFigureOut">
              <a:rPr lang="fr-FR"/>
              <a:pPr>
                <a:defRPr/>
              </a:pPr>
              <a:t>14/10/2015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213850"/>
            <a:ext cx="2974975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7788" y="9213850"/>
            <a:ext cx="2974975" cy="4857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</a:defRPr>
            </a:lvl1pPr>
          </a:lstStyle>
          <a:p>
            <a:fld id="{3D5DF385-EDBA-4B58-8C3A-EC5FA1A6492C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49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7788" y="0"/>
            <a:ext cx="29749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6475" y="727075"/>
            <a:ext cx="4851400" cy="3638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608513"/>
            <a:ext cx="5492750" cy="436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13850"/>
            <a:ext cx="29749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7788" y="9213850"/>
            <a:ext cx="29749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</a:defRPr>
            </a:lvl1pPr>
          </a:lstStyle>
          <a:p>
            <a:fld id="{24B7E966-5BB5-4949-A41C-40B1382B6020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altLang="fr-FR" smtClean="0"/>
          </a:p>
        </p:txBody>
      </p:sp>
      <p:sp>
        <p:nvSpPr>
          <p:cNvPr id="614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2563E1-39F2-4660-9B98-BB5E4AEB208E}" type="slidenum">
              <a:rPr lang="fr-FR" altLang="fr-FR"/>
              <a:pPr/>
              <a:t>1</a:t>
            </a:fld>
            <a:endParaRPr lang="fr-FR" alt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altLang="fr-FR" smtClean="0"/>
          </a:p>
        </p:txBody>
      </p:sp>
      <p:sp>
        <p:nvSpPr>
          <p:cNvPr id="30724" name="Espace réservé du numéro de diapositive 3"/>
          <p:cNvSpPr txBox="1">
            <a:spLocks noGrp="1"/>
          </p:cNvSpPr>
          <p:nvPr/>
        </p:nvSpPr>
        <p:spPr bwMode="auto">
          <a:xfrm>
            <a:off x="3887789" y="9213852"/>
            <a:ext cx="29749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 anchor="b"/>
          <a:lstStyle/>
          <a:p>
            <a:pPr algn="r" eaLnBrk="1" hangingPunct="1"/>
            <a:fld id="{4E18FA38-D047-4B5A-8A96-67AF6ED33865}" type="slidenum">
              <a:rPr lang="fr-FR" altLang="fr-FR" sz="1200"/>
              <a:pPr algn="r" eaLnBrk="1" hangingPunct="1"/>
              <a:t>23</a:t>
            </a:fld>
            <a:endParaRPr lang="fr-FR" altLang="fr-FR" sz="1200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altLang="fr-FR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964" name="Espace réservé du numéro de diapositive 3"/>
          <p:cNvSpPr txBox="1">
            <a:spLocks noGrp="1"/>
          </p:cNvSpPr>
          <p:nvPr/>
        </p:nvSpPr>
        <p:spPr bwMode="auto">
          <a:xfrm>
            <a:off x="3887239" y="9214136"/>
            <a:ext cx="2975477" cy="485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659" tIns="47329" rIns="94659" bIns="47329" anchor="b"/>
          <a:lstStyle/>
          <a:p>
            <a:pPr algn="r" eaLnBrk="1" hangingPunct="1"/>
            <a:fld id="{260DD8C7-086C-4FA0-A02B-DA1B12B6D4E8}" type="slidenum">
              <a:rPr lang="fr-FR" altLang="fr-FR" sz="1200">
                <a:solidFill>
                  <a:schemeClr val="tx1"/>
                </a:solidFill>
              </a:rPr>
              <a:pPr algn="r" eaLnBrk="1" hangingPunct="1"/>
              <a:t>26</a:t>
            </a:fld>
            <a:endParaRPr lang="fr-FR" altLang="fr-FR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altLang="fr-FR" smtClean="0"/>
          </a:p>
        </p:txBody>
      </p:sp>
      <p:sp>
        <p:nvSpPr>
          <p:cNvPr id="3482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5C65C6-FA91-40F2-A095-5E0F170CEA2E}" type="slidenum">
              <a:rPr lang="fr-FR" altLang="fr-FR"/>
              <a:pPr/>
              <a:t>27</a:t>
            </a:fld>
            <a:endParaRPr lang="fr-FR" alt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altLang="fr-FR" smtClean="0"/>
          </a:p>
        </p:txBody>
      </p:sp>
      <p:sp>
        <p:nvSpPr>
          <p:cNvPr id="4096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BF8195-5B47-4AE8-AF1C-45856782CC84}" type="slidenum">
              <a:rPr lang="fr-FR" altLang="fr-FR"/>
              <a:pPr/>
              <a:t>29</a:t>
            </a:fld>
            <a:endParaRPr lang="fr-FR" alt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F8C150-4F43-49F3-8187-158FB3DD6459}" type="slidenum">
              <a:rPr lang="fr-FR" altLang="fr-FR"/>
              <a:pPr/>
              <a:t>32</a:t>
            </a:fld>
            <a:endParaRPr lang="fr-FR" altLang="fr-FR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altLang="fr-FR" smtClean="0"/>
          </a:p>
        </p:txBody>
      </p:sp>
      <p:sp>
        <p:nvSpPr>
          <p:cNvPr id="58372" name="Espace réservé du numéro de diapositive 3"/>
          <p:cNvSpPr txBox="1">
            <a:spLocks noGrp="1"/>
          </p:cNvSpPr>
          <p:nvPr/>
        </p:nvSpPr>
        <p:spPr bwMode="auto">
          <a:xfrm>
            <a:off x="3887788" y="9213850"/>
            <a:ext cx="29749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D728B371-6376-4CEA-9EAC-6CCE2E98A427}" type="slidenum">
              <a:rPr lang="fr-FR" altLang="fr-FR" sz="1200">
                <a:solidFill>
                  <a:schemeClr val="tx1"/>
                </a:solidFill>
              </a:rPr>
              <a:pPr algn="r" eaLnBrk="1" hangingPunct="1"/>
              <a:t>46</a:t>
            </a:fld>
            <a:endParaRPr lang="fr-FR" altLang="fr-FR" sz="12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altLang="fr-FR" smtClean="0"/>
          </a:p>
        </p:txBody>
      </p:sp>
      <p:sp>
        <p:nvSpPr>
          <p:cNvPr id="60420" name="Espace réservé du numéro de diapositive 3"/>
          <p:cNvSpPr txBox="1">
            <a:spLocks noGrp="1"/>
          </p:cNvSpPr>
          <p:nvPr/>
        </p:nvSpPr>
        <p:spPr bwMode="auto">
          <a:xfrm>
            <a:off x="3887788" y="9213850"/>
            <a:ext cx="29749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7C58757A-6FE4-4C31-87DE-755F0FFCBBEE}" type="slidenum">
              <a:rPr lang="fr-FR" altLang="fr-FR" sz="1200">
                <a:solidFill>
                  <a:schemeClr val="tx1"/>
                </a:solidFill>
              </a:rPr>
              <a:pPr algn="r" eaLnBrk="1" hangingPunct="1"/>
              <a:t>47</a:t>
            </a:fld>
            <a:endParaRPr lang="fr-FR" altLang="fr-FR" sz="12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altLang="fr-FR" smtClean="0"/>
          </a:p>
        </p:txBody>
      </p:sp>
      <p:sp>
        <p:nvSpPr>
          <p:cNvPr id="64516" name="Espace réservé du numéro de diapositive 3"/>
          <p:cNvSpPr txBox="1">
            <a:spLocks noGrp="1"/>
          </p:cNvSpPr>
          <p:nvPr/>
        </p:nvSpPr>
        <p:spPr bwMode="auto">
          <a:xfrm>
            <a:off x="3887788" y="9213850"/>
            <a:ext cx="29749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905D7D7A-E9D4-4C00-AB48-38CC12FCEE72}" type="slidenum">
              <a:rPr lang="fr-FR" altLang="fr-FR" sz="1200">
                <a:solidFill>
                  <a:schemeClr val="tx1"/>
                </a:solidFill>
              </a:rPr>
              <a:pPr algn="r" eaLnBrk="1" hangingPunct="1"/>
              <a:t>48</a:t>
            </a:fld>
            <a:endParaRPr lang="fr-FR" altLang="fr-FR" sz="12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altLang="fr-FR" smtClean="0"/>
          </a:p>
        </p:txBody>
      </p:sp>
      <p:sp>
        <p:nvSpPr>
          <p:cNvPr id="84996" name="Espace réservé du numéro de diapositive 3"/>
          <p:cNvSpPr txBox="1">
            <a:spLocks noGrp="1"/>
          </p:cNvSpPr>
          <p:nvPr/>
        </p:nvSpPr>
        <p:spPr bwMode="auto">
          <a:xfrm>
            <a:off x="3887788" y="9213850"/>
            <a:ext cx="29749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639E8438-5BD0-4663-891B-9B54CBFD5BA1}" type="slidenum">
              <a:rPr lang="fr-FR" altLang="fr-FR" sz="1200">
                <a:solidFill>
                  <a:schemeClr val="tx1"/>
                </a:solidFill>
              </a:rPr>
              <a:pPr algn="r" eaLnBrk="1" hangingPunct="1"/>
              <a:t>49</a:t>
            </a:fld>
            <a:endParaRPr lang="fr-FR" altLang="fr-FR" sz="12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altLang="fr-FR" smtClean="0"/>
          </a:p>
        </p:txBody>
      </p:sp>
      <p:sp>
        <p:nvSpPr>
          <p:cNvPr id="9216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E6FA3C-8684-4527-B22A-48A00EC3E09F}" type="slidenum">
              <a:rPr lang="fr-FR" altLang="fr-FR"/>
              <a:pPr/>
              <a:t>52</a:t>
            </a:fld>
            <a:endParaRPr lang="fr-FR" alt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6475" y="725488"/>
            <a:ext cx="4852988" cy="3640137"/>
          </a:xfrm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1" y="4610101"/>
            <a:ext cx="5492750" cy="4365625"/>
          </a:xfrm>
          <a:noFill/>
          <a:ln/>
        </p:spPr>
        <p:txBody>
          <a:bodyPr/>
          <a:lstStyle/>
          <a:p>
            <a:endParaRPr lang="fr-FR" altLang="fr-FR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altLang="fr-FR" dirty="0" smtClean="0"/>
          </a:p>
        </p:txBody>
      </p:sp>
      <p:sp>
        <p:nvSpPr>
          <p:cNvPr id="90116" name="Espace réservé du numéro de diapositive 3"/>
          <p:cNvSpPr txBox="1">
            <a:spLocks noGrp="1"/>
          </p:cNvSpPr>
          <p:nvPr/>
        </p:nvSpPr>
        <p:spPr bwMode="auto">
          <a:xfrm>
            <a:off x="3887789" y="9213852"/>
            <a:ext cx="29749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 anchor="b"/>
          <a:lstStyle/>
          <a:p>
            <a:pPr algn="r" eaLnBrk="1" hangingPunct="1"/>
            <a:fld id="{C4DDF991-5A3B-487B-ACEC-714A082192B2}" type="slidenum">
              <a:rPr lang="fr-FR" altLang="fr-FR" sz="1200"/>
              <a:pPr algn="r" eaLnBrk="1" hangingPunct="1"/>
              <a:t>59</a:t>
            </a:fld>
            <a:endParaRPr lang="fr-FR" altLang="fr-FR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altLang="fr-FR" smtClean="0"/>
          </a:p>
        </p:txBody>
      </p:sp>
      <p:sp>
        <p:nvSpPr>
          <p:cNvPr id="1434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BE9D4B-A51B-4C24-BF51-80396AEFE0A5}" type="slidenum">
              <a:rPr lang="fr-FR" altLang="fr-FR"/>
              <a:pPr/>
              <a:t>7</a:t>
            </a:fld>
            <a:endParaRPr lang="fr-FR" alt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DFEEF-CA54-4A8A-9983-E4B869782B52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altLang="fr-FR" smtClean="0"/>
          </a:p>
        </p:txBody>
      </p:sp>
      <p:sp>
        <p:nvSpPr>
          <p:cNvPr id="24580" name="Espace réservé du numéro de diapositive 3"/>
          <p:cNvSpPr txBox="1">
            <a:spLocks noGrp="1"/>
          </p:cNvSpPr>
          <p:nvPr/>
        </p:nvSpPr>
        <p:spPr bwMode="auto">
          <a:xfrm>
            <a:off x="3887788" y="9213850"/>
            <a:ext cx="29749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040FC4B1-EBDA-48C4-9463-0F29294AF204}" type="slidenum">
              <a:rPr lang="fr-FR" altLang="fr-FR" sz="1200">
                <a:solidFill>
                  <a:schemeClr val="tx1"/>
                </a:solidFill>
              </a:rPr>
              <a:pPr algn="r" eaLnBrk="1" hangingPunct="1"/>
              <a:t>14</a:t>
            </a:fld>
            <a:endParaRPr lang="fr-FR" altLang="fr-FR" sz="12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altLang="fr-FR" smtClean="0"/>
          </a:p>
        </p:txBody>
      </p:sp>
      <p:sp>
        <p:nvSpPr>
          <p:cNvPr id="2662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69318D-3F43-40AD-8623-0F582703EE77}" type="slidenum">
              <a:rPr lang="fr-FR" altLang="fr-FR"/>
              <a:pPr/>
              <a:t>15</a:t>
            </a:fld>
            <a:endParaRPr lang="fr-FR" alt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altLang="fr-FR" smtClean="0"/>
          </a:p>
        </p:txBody>
      </p:sp>
      <p:sp>
        <p:nvSpPr>
          <p:cNvPr id="22532" name="Espace réservé du numéro de diapositive 3"/>
          <p:cNvSpPr txBox="1">
            <a:spLocks noGrp="1"/>
          </p:cNvSpPr>
          <p:nvPr/>
        </p:nvSpPr>
        <p:spPr bwMode="auto">
          <a:xfrm>
            <a:off x="3887788" y="9213850"/>
            <a:ext cx="29749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058BB914-9651-42C3-BFDD-815761C96EDA}" type="slidenum">
              <a:rPr lang="fr-FR" altLang="fr-FR" sz="1200">
                <a:solidFill>
                  <a:schemeClr val="tx1"/>
                </a:solidFill>
              </a:rPr>
              <a:pPr algn="r" eaLnBrk="1" hangingPunct="1"/>
              <a:t>19</a:t>
            </a:fld>
            <a:endParaRPr lang="fr-FR" altLang="fr-FR" sz="12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7E966-5BB5-4949-A41C-40B1382B6020}" type="slidenum">
              <a:rPr lang="fr-FR" altLang="fr-FR" smtClean="0"/>
              <a:pPr/>
              <a:t>20</a:t>
            </a:fld>
            <a:endParaRPr lang="fr-FR" alt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5" name="Picture 3" descr="contenu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 Box 4"/>
            <p:cNvSpPr txBox="1">
              <a:spLocks noChangeArrowheads="1"/>
            </p:cNvSpPr>
            <p:nvPr userDrawn="1"/>
          </p:nvSpPr>
          <p:spPr bwMode="auto">
            <a:xfrm>
              <a:off x="2200" y="4103"/>
              <a:ext cx="136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F18E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rgbClr val="F18E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rgbClr val="F18E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rgbClr val="F18E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rgbClr val="F18E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18E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18E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18E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18E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fr-FR" altLang="fr-FR" sz="1400" b="1" smtClean="0">
                  <a:latin typeface="Century Gothic" panose="020B0502020202020204" pitchFamily="34" charset="0"/>
                </a:rPr>
                <a:t>www.hcp.ma</a:t>
              </a:r>
            </a:p>
          </p:txBody>
        </p:sp>
      </p:grp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419475" y="6453188"/>
            <a:ext cx="1873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F18E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rgbClr val="F18E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rgbClr val="F18E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rgbClr val="F18E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rgbClr val="F18E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18E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18E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18E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18E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fr-FR" altLang="fr-FR" smtClean="0"/>
          </a:p>
        </p:txBody>
      </p:sp>
      <p:sp>
        <p:nvSpPr>
          <p:cNvPr id="9626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9626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800" b="1">
                <a:solidFill>
                  <a:srgbClr val="F18E00"/>
                </a:solidFill>
              </a:defRPr>
            </a:lvl1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41275" y="6513513"/>
            <a:ext cx="1055688" cy="274637"/>
          </a:xfrm>
        </p:spPr>
        <p:txBody>
          <a:bodyPr/>
          <a:lstStyle>
            <a:lvl1pPr algn="r" rtl="1">
              <a:defRPr/>
            </a:lvl1pPr>
          </a:lstStyle>
          <a:p>
            <a:pPr>
              <a:defRPr/>
            </a:pPr>
            <a:fld id="{2CE707A0-ACB1-40E9-B7A0-3987D4A63114}" type="datetime1">
              <a:rPr lang="fr-FR"/>
              <a:pPr>
                <a:defRPr/>
              </a:pPr>
              <a:t>14/10/2015</a:t>
            </a:fld>
            <a:endParaRPr lang="fr-FR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737475" y="6513513"/>
            <a:ext cx="1385888" cy="319087"/>
          </a:xfrm>
        </p:spPr>
        <p:txBody>
          <a:bodyPr/>
          <a:lstStyle>
            <a:lvl1pPr>
              <a:defRPr/>
            </a:lvl1pPr>
          </a:lstStyle>
          <a:p>
            <a:fld id="{A78154EC-06C5-425E-BDA1-24792E56EA09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884F2-E32A-4650-BE19-5D7D71FC9E44}" type="datetime1">
              <a:rPr lang="fr-FR"/>
              <a:pPr>
                <a:defRPr/>
              </a:pPr>
              <a:t>14/10/2015</a:t>
            </a:fld>
            <a:endParaRPr lang="fr-F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57306E-7F50-40C9-B5F5-529EFFCAD2B2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765175"/>
            <a:ext cx="2057400" cy="5360988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765175"/>
            <a:ext cx="6019800" cy="536098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17ED9-5F1E-4034-9355-88173A4DF8E2}" type="datetime1">
              <a:rPr lang="fr-FR"/>
              <a:pPr>
                <a:defRPr/>
              </a:pPr>
              <a:t>14/10/2015</a:t>
            </a:fld>
            <a:endParaRPr lang="fr-F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8B99B8-8E2F-4516-9957-894E3025AD79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87450" y="765175"/>
            <a:ext cx="69850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2133600"/>
            <a:ext cx="4038600" cy="39925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4038600" cy="39925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EF282A-CC7F-46FC-A1E4-E97CF47C3976}" type="datetime1">
              <a:rPr lang="fr-FR"/>
              <a:pPr>
                <a:defRPr/>
              </a:pPr>
              <a:t>14/10/2015</a:t>
            </a:fld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80DCAD-0CA1-41EB-9169-3780C47F8215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0" y="765175"/>
            <a:ext cx="8229600" cy="53609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A4B1D-26CA-4DC2-885C-84C596882D8B}" type="datetime1">
              <a:rPr lang="fr-FR"/>
              <a:pPr>
                <a:defRPr/>
              </a:pPr>
              <a:t>14/10/2015</a:t>
            </a:fld>
            <a:endParaRPr lang="fr-F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62D9EE-0E12-4DD3-92BF-41C8116DDEA6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87C9AC-E5C8-42A6-AA30-2F63E294C2E4}" type="datetime1">
              <a:rPr lang="fr-FR"/>
              <a:pPr>
                <a:defRPr/>
              </a:pPr>
              <a:t>14/10/2015</a:t>
            </a:fld>
            <a:endParaRPr lang="fr-F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C37C34-027F-4AED-8C65-F36CAA93A001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re et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87450" y="765175"/>
            <a:ext cx="69850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idx="1"/>
          </p:nvPr>
        </p:nvSpPr>
        <p:spPr>
          <a:xfrm>
            <a:off x="457200" y="2133600"/>
            <a:ext cx="8229600" cy="3992563"/>
          </a:xfrm>
        </p:spPr>
        <p:txBody>
          <a:bodyPr/>
          <a:lstStyle/>
          <a:p>
            <a:pPr lvl="0"/>
            <a:endParaRPr lang="fr-FR" noProof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67BB9-81FD-4D65-8C87-D9B6D45790FD}" type="datetime1">
              <a:rPr lang="fr-FR"/>
              <a:pPr>
                <a:defRPr/>
              </a:pPr>
              <a:t>14/10/2015</a:t>
            </a:fld>
            <a:endParaRPr lang="fr-F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F74E6F-58DD-4A72-8DB9-819AB39C621A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87450" y="765175"/>
            <a:ext cx="69850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457200" y="2133600"/>
            <a:ext cx="8229600" cy="3992563"/>
          </a:xfrm>
        </p:spPr>
        <p:txBody>
          <a:bodyPr/>
          <a:lstStyle/>
          <a:p>
            <a:pPr lvl="0"/>
            <a:endParaRPr lang="fr-FR" noProof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1E6184-8ED2-4CDE-9302-56895AD1247D}" type="datetime1">
              <a:rPr lang="fr-FR"/>
              <a:pPr>
                <a:defRPr/>
              </a:pPr>
              <a:t>14/10/2015</a:t>
            </a:fld>
            <a:endParaRPr lang="fr-F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D5DD93-D777-453A-8EBA-1111F7F0CB53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7379C-D393-4F9E-A693-173399B83912}" type="datetime1">
              <a:rPr lang="fr-FR"/>
              <a:pPr>
                <a:defRPr/>
              </a:pPr>
              <a:t>14/10/2015</a:t>
            </a:fld>
            <a:endParaRPr lang="fr-F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7EB61E-1CB1-4069-A7FD-43171A78DECC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43EBD-D0F1-4770-8F92-241BDF980C53}" type="datetime1">
              <a:rPr lang="fr-FR"/>
              <a:pPr>
                <a:defRPr/>
              </a:pPr>
              <a:t>14/10/2015</a:t>
            </a:fld>
            <a:endParaRPr lang="fr-F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490DD1-0648-4AB0-9B55-6B3E3BB11D8A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4038600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4038600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CFE244-1C39-4E64-B597-7625F5070000}" type="datetime1">
              <a:rPr lang="fr-FR"/>
              <a:pPr>
                <a:defRPr/>
              </a:pPr>
              <a:t>14/10/2015</a:t>
            </a:fld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4FE8A6-1BFF-4E1D-9FFC-AD2142DE7AEB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7F02A4-2435-4B59-8D3A-32484868E369}" type="datetime1">
              <a:rPr lang="fr-FR"/>
              <a:pPr>
                <a:defRPr/>
              </a:pPr>
              <a:t>14/10/2015</a:t>
            </a:fld>
            <a:endParaRPr lang="fr-FR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A20B97-0961-4B82-8FE4-4FC80AA4CC02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311F0F-2F35-4056-9161-D92A57C699FB}" type="datetime1">
              <a:rPr lang="fr-FR"/>
              <a:pPr>
                <a:defRPr/>
              </a:pPr>
              <a:t>14/10/2015</a:t>
            </a:fld>
            <a:endParaRPr lang="fr-F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AD5B88-EB7B-4E52-ABC9-A8D680DEA203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3D797-73CC-4A01-8A0B-7C142AAB1E6F}" type="datetime1">
              <a:rPr lang="fr-FR"/>
              <a:pPr>
                <a:defRPr/>
              </a:pPr>
              <a:t>14/10/2015</a:t>
            </a:fld>
            <a:endParaRPr lang="fr-FR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4DF0FF-F484-4893-ACD3-DE40E4B25721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0657FD-0661-4FFB-8653-B875167A0653}" type="datetime1">
              <a:rPr lang="fr-FR"/>
              <a:pPr>
                <a:defRPr/>
              </a:pPr>
              <a:t>14/10/2015</a:t>
            </a:fld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1A1FC9-BF41-4CD1-9F19-3A16D29E3C53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73CFA-ACA0-46F5-9A75-27FBFE160A53}" type="datetime1">
              <a:rPr lang="fr-FR"/>
              <a:pPr>
                <a:defRPr/>
              </a:pPr>
              <a:t>14/10/2015</a:t>
            </a:fld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D6285E-0AB0-4922-950B-48CD4D9951E2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031" name="Picture 3" descr="contenu"/>
            <p:cNvPicPr>
              <a:picLocks noChangeAspect="1" noChangeArrowheads="1"/>
            </p:cNvPicPr>
            <p:nvPr userDrawn="1"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2" name="Text Box 4"/>
            <p:cNvSpPr txBox="1">
              <a:spLocks noChangeArrowheads="1"/>
            </p:cNvSpPr>
            <p:nvPr userDrawn="1"/>
          </p:nvSpPr>
          <p:spPr bwMode="auto">
            <a:xfrm>
              <a:off x="2200" y="4103"/>
              <a:ext cx="136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F18E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rgbClr val="F18E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rgbClr val="F18E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rgbClr val="F18E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rgbClr val="F18E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18E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18E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18E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18E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fr-FR" altLang="fr-FR" sz="1400" b="1" smtClean="0">
                  <a:latin typeface="Century Gothic" panose="020B0502020202020204" pitchFamily="34" charset="0"/>
                </a:rPr>
                <a:t>www.hcp.ma</a:t>
              </a:r>
            </a:p>
          </p:txBody>
        </p:sp>
      </p:grpSp>
      <p:sp>
        <p:nvSpPr>
          <p:cNvPr id="102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765175"/>
            <a:ext cx="6985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133600"/>
            <a:ext cx="8229600" cy="399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</p:txBody>
      </p:sp>
      <p:sp>
        <p:nvSpPr>
          <p:cNvPr id="9523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13513"/>
            <a:ext cx="10556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1" hangingPunct="1">
              <a:defRPr sz="1200" b="1"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76E2A2E0-F718-40FB-95C9-31B6F34FD467}" type="datetime1">
              <a:rPr lang="fr-FR"/>
              <a:pPr>
                <a:defRPr/>
              </a:pPr>
              <a:t>14/10/2015</a:t>
            </a:fld>
            <a:endParaRPr lang="fr-FR"/>
          </a:p>
        </p:txBody>
      </p:sp>
      <p:sp>
        <p:nvSpPr>
          <p:cNvPr id="9524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37475" y="6513513"/>
            <a:ext cx="138588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latin typeface="Calibri" pitchFamily="34" charset="0"/>
              </a:defRPr>
            </a:lvl1pPr>
          </a:lstStyle>
          <a:p>
            <a:fld id="{19C85F64-ED27-441B-8F75-D4B86C06D373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3" r:id="rId1"/>
    <p:sldLayoutId id="2147484128" r:id="rId2"/>
    <p:sldLayoutId id="2147484129" r:id="rId3"/>
    <p:sldLayoutId id="2147484130" r:id="rId4"/>
    <p:sldLayoutId id="2147484131" r:id="rId5"/>
    <p:sldLayoutId id="2147484132" r:id="rId6"/>
    <p:sldLayoutId id="2147484133" r:id="rId7"/>
    <p:sldLayoutId id="2147484134" r:id="rId8"/>
    <p:sldLayoutId id="2147484135" r:id="rId9"/>
    <p:sldLayoutId id="2147484136" r:id="rId10"/>
    <p:sldLayoutId id="2147484137" r:id="rId11"/>
    <p:sldLayoutId id="2147484138" r:id="rId12"/>
    <p:sldLayoutId id="2147484139" r:id="rId13"/>
    <p:sldLayoutId id="2147484140" r:id="rId14"/>
    <p:sldLayoutId id="2147484141" r:id="rId15"/>
    <p:sldLayoutId id="2147484142" r:id="rId1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7B003B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7B003B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7B003B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7B003B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7B003B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7B003B"/>
          </a:solidFill>
          <a:latin typeface="Edwardian Script ITC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7B003B"/>
          </a:solidFill>
          <a:latin typeface="Edwardian Script ITC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7B003B"/>
          </a:solidFill>
          <a:latin typeface="Edwardian Script ITC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7B003B"/>
          </a:solidFill>
          <a:latin typeface="Edwardian Script ITC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7B003B"/>
        </a:buClr>
        <a:buSzPct val="120000"/>
        <a:buBlip>
          <a:blip r:embed="rId19"/>
        </a:buBlip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18E00"/>
        </a:buClr>
        <a:buSzPct val="120000"/>
        <a:buFont typeface="Arial" charset="0"/>
        <a:buBlip>
          <a:blip r:embed="rId20"/>
        </a:buBlip>
        <a:defRPr sz="2000">
          <a:solidFill>
            <a:schemeClr val="bg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120000"/>
        <a:buBlip>
          <a:blip r:embed="rId21"/>
        </a:buBlip>
        <a:defRPr sz="1600">
          <a:solidFill>
            <a:schemeClr val="bg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2.xml"/><Relationship Id="rId4" Type="http://schemas.openxmlformats.org/officeDocument/2006/relationships/image" Target="../media/image4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3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8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BD6E9D4-E47E-4EAC-AAD5-47DD3DCD3BFA}" type="slidenum">
              <a:rPr lang="fr-FR" altLang="fr-FR"/>
              <a:pPr/>
              <a:t>1</a:t>
            </a:fld>
            <a:endParaRPr lang="fr-FR" altLang="fr-FR" dirty="0"/>
          </a:p>
        </p:txBody>
      </p:sp>
      <p:sp>
        <p:nvSpPr>
          <p:cNvPr id="5123" name="Titre 1"/>
          <p:cNvSpPr>
            <a:spLocks noGrp="1"/>
          </p:cNvSpPr>
          <p:nvPr>
            <p:ph type="ctrTitle"/>
          </p:nvPr>
        </p:nvSpPr>
        <p:spPr>
          <a:xfrm>
            <a:off x="755650" y="1446213"/>
            <a:ext cx="7773988" cy="2217737"/>
          </a:xfrm>
        </p:spPr>
        <p:txBody>
          <a:bodyPr/>
          <a:lstStyle/>
          <a:p>
            <a:pPr rtl="1">
              <a:spcBef>
                <a:spcPts val="1200"/>
              </a:spcBef>
            </a:pPr>
            <a:r>
              <a:rPr lang="ar-SA" sz="3200" dirty="0" err="1" smtClean="0"/>
              <a:t>الإحصا</a:t>
            </a:r>
            <a:r>
              <a:rPr lang="ar-MA" sz="3200" dirty="0" smtClean="0"/>
              <a:t>ء العام للسكان والسكنى 2014</a:t>
            </a:r>
            <a:r>
              <a:rPr lang="fr-FR" sz="3200" dirty="0" smtClean="0"/>
              <a:t/>
            </a:r>
            <a:br>
              <a:rPr lang="fr-FR" sz="3200" dirty="0" smtClean="0"/>
            </a:br>
            <a:r>
              <a:rPr lang="ar-SA" sz="3200" dirty="0" smtClean="0"/>
              <a:t>النتائج الرئيسية</a:t>
            </a:r>
            <a:endParaRPr lang="fr-FR" altLang="fr-FR" sz="3200" dirty="0" smtClean="0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805113" y="6021388"/>
            <a:ext cx="34544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7B003B"/>
              </a:buClr>
              <a:buSzPct val="120000"/>
              <a:buBlip>
                <a:blip r:embed="rId3"/>
              </a:buBlip>
              <a:defRPr sz="240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18E00"/>
              </a:buClr>
              <a:buSzPct val="120000"/>
              <a:buFont typeface="Arial" panose="020B0604020202020204" pitchFamily="34" charset="0"/>
              <a:buBlip>
                <a:blip r:embed="rId4"/>
              </a:buBlip>
              <a:defRPr sz="200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120000"/>
              <a:buBlip>
                <a:blip r:embed="rId5"/>
              </a:buBlip>
              <a:defRPr sz="1600">
                <a:solidFill>
                  <a:schemeClr val="bg2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1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ar-SA" altLang="fr-FR" sz="1400" b="1" dirty="0" smtClean="0">
                <a:solidFill>
                  <a:srgbClr val="7B003B"/>
                </a:solidFill>
                <a:latin typeface="+mj-lt"/>
                <a:ea typeface="+mj-ea"/>
                <a:cs typeface="+mj-cs"/>
              </a:rPr>
              <a:t>الرباط، 13 </a:t>
            </a:r>
            <a:r>
              <a:rPr lang="ar-MA" altLang="fr-FR" sz="1400" b="1" dirty="0" smtClean="0">
                <a:solidFill>
                  <a:srgbClr val="7B003B"/>
                </a:solidFill>
                <a:latin typeface="+mj-lt"/>
                <a:ea typeface="+mj-ea"/>
                <a:cs typeface="+mj-cs"/>
              </a:rPr>
              <a:t>أكتوبر 2015</a:t>
            </a:r>
            <a:endParaRPr lang="fr-FR" altLang="fr-FR" sz="1400" b="1" dirty="0">
              <a:solidFill>
                <a:srgbClr val="7B003B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BB6BE60-09E6-4AB8-BBC8-5EC48DF9CF3D}" type="slidenum">
              <a:rPr lang="fr-FR" altLang="fr-FR"/>
              <a:pPr/>
              <a:t>10</a:t>
            </a:fld>
            <a:endParaRPr lang="fr-FR" altLang="fr-FR"/>
          </a:p>
        </p:txBody>
      </p:sp>
      <p:sp>
        <p:nvSpPr>
          <p:cNvPr id="7" name="Rectangle 6"/>
          <p:cNvSpPr/>
          <p:nvPr/>
        </p:nvSpPr>
        <p:spPr>
          <a:xfrm>
            <a:off x="1142976" y="785794"/>
            <a:ext cx="72152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MA" b="1" dirty="0">
                <a:solidFill>
                  <a:schemeClr val="accent6">
                    <a:lumMod val="75000"/>
                  </a:schemeClr>
                </a:solidFill>
              </a:rPr>
              <a:t>توزيع الأشخاص البالغين من العمر 60 سنة فما فوق حسب وسط الإقامة والجنس ونوع النشاط </a:t>
            </a:r>
            <a:endParaRPr lang="fr-F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571472" y="5286388"/>
            <a:ext cx="814386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ar-M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18,8</a:t>
            </a: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%</a:t>
            </a:r>
            <a:r>
              <a:rPr kumimoji="0" lang="ar-M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من الأشخاص البالغين 60 سنة فما فوق نشيطين مشتغلين وتمثل هذه النسبة</a:t>
            </a:r>
            <a:endParaRPr kumimoji="0" lang="ar-SA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97200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ar-M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34,8</a:t>
            </a: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%</a:t>
            </a:r>
            <a:r>
              <a:rPr kumimoji="0" lang="ar-M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من بين الرجال و3,4</a:t>
            </a: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%</a:t>
            </a:r>
            <a:r>
              <a:rPr kumimoji="0" lang="ar-M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من بين النساء ؛</a:t>
            </a:r>
            <a:endParaRPr kumimoji="0" lang="fr-F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97200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ar-M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15,1</a:t>
            </a: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%</a:t>
            </a:r>
            <a:r>
              <a:rPr kumimoji="0" lang="ar-M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بالوسط الحضري و24,0</a:t>
            </a: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%</a:t>
            </a:r>
            <a:r>
              <a:rPr kumimoji="0" lang="ar-M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بالوسط القروي.</a:t>
            </a:r>
            <a:endParaRPr lang="ar-SA" sz="1600" b="1" dirty="0" smtClean="0">
              <a:solidFill>
                <a:schemeClr val="tx1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algn="r" rtl="1" eaLnBrk="1" hangingPunct="1">
              <a:buFont typeface="Wingdings" pitchFamily="2" charset="2"/>
              <a:buChar char="v"/>
            </a:pPr>
            <a:r>
              <a:rPr lang="ar-SA" sz="1600" b="1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16</a:t>
            </a:r>
            <a:r>
              <a:rPr lang="ar-MA" sz="1600" b="1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,</a:t>
            </a:r>
            <a:r>
              <a:rPr lang="ar-SA" sz="1600" b="1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6</a:t>
            </a:r>
            <a:r>
              <a:rPr lang="fr-FR" sz="1600" b="1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%</a:t>
            </a:r>
            <a:r>
              <a:rPr lang="ar-MA" sz="1600" b="1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من الأشخاص البالغين 60 سنة فما فوق</a:t>
            </a:r>
            <a:r>
              <a:rPr lang="ar-SA" sz="1600" b="1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هم متقاعدون.</a:t>
            </a:r>
          </a:p>
        </p:txBody>
      </p:sp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571476" y="1357295"/>
          <a:ext cx="8072493" cy="3714784"/>
        </p:xfrm>
        <a:graphic>
          <a:graphicData uri="http://schemas.openxmlformats.org/drawingml/2006/table">
            <a:tbl>
              <a:tblPr/>
              <a:tblGrid>
                <a:gridCol w="733863"/>
                <a:gridCol w="733863"/>
                <a:gridCol w="733863"/>
                <a:gridCol w="733863"/>
                <a:gridCol w="733863"/>
                <a:gridCol w="733863"/>
                <a:gridCol w="733863"/>
                <a:gridCol w="733863"/>
                <a:gridCol w="733863"/>
                <a:gridCol w="733863"/>
                <a:gridCol w="733863"/>
              </a:tblGrid>
              <a:tr h="525445">
                <a:tc>
                  <a:txBody>
                    <a:bodyPr/>
                    <a:lstStyle/>
                    <a:p>
                      <a:pPr algn="ctr" rtl="0" fontAlgn="b"/>
                      <a:r>
                        <a:rPr lang="ar-SA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مجموع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SA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غير مصرح </a:t>
                      </a:r>
                      <a:r>
                        <a:rPr lang="ar-SA" sz="1200" b="1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به</a:t>
                      </a:r>
                      <a:endParaRPr lang="ar-SA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SA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غير نشيط آخر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SA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مسن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SA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مريض أو عاجز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SA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متقاعد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SA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ملاك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SA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ربة بيت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SA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عاطل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SA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نشيط مشتغل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 rtl="0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algn="r" rtl="0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6614">
                <a:tc gridSpan="10">
                  <a:txBody>
                    <a:bodyPr/>
                    <a:lstStyle/>
                    <a:p>
                      <a:pPr algn="ctr" rtl="0" fontAlgn="b"/>
                      <a:r>
                        <a:rPr lang="ar-SA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حضري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 rtl="0" fontAlgn="b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8833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18,7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44,3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27,3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ar-SA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ذكور</a:t>
                      </a:r>
                    </a:p>
                  </a:txBody>
                  <a:tcPr marL="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8833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41,5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40,3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ar-SA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إناث</a:t>
                      </a:r>
                    </a:p>
                  </a:txBody>
                  <a:tcPr marL="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8833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30,4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24,9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15,1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ar-SA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مجموع</a:t>
                      </a:r>
                    </a:p>
                  </a:txBody>
                  <a:tcPr marL="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6614">
                <a:tc gridSpan="10">
                  <a:txBody>
                    <a:bodyPr/>
                    <a:lstStyle/>
                    <a:p>
                      <a:pPr algn="ctr" rtl="0" fontAlgn="b"/>
                      <a:r>
                        <a:rPr lang="ar-SA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قروي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8833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32,7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11,0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ar-SA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ذكور</a:t>
                      </a:r>
                    </a:p>
                  </a:txBody>
                  <a:tcPr marL="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8833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48,0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37,2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ar-SA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إناث</a:t>
                      </a:r>
                    </a:p>
                  </a:txBody>
                  <a:tcPr marL="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8833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40,5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18,9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24,0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ar-SA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مجموع</a:t>
                      </a:r>
                    </a:p>
                  </a:txBody>
                  <a:tcPr marL="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6614">
                <a:tc gridSpan="10">
                  <a:txBody>
                    <a:bodyPr/>
                    <a:lstStyle/>
                    <a:p>
                      <a:pPr algn="ctr" rtl="0" fontAlgn="b"/>
                      <a:r>
                        <a:rPr lang="ar-SA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مجموع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8833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24,5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29,7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34,8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ar-SA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ذكور</a:t>
                      </a:r>
                    </a:p>
                  </a:txBody>
                  <a:tcPr marL="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8833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44,2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7,9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39,1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ar-SA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إناث</a:t>
                      </a:r>
                    </a:p>
                  </a:txBody>
                  <a:tcPr marL="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8833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34,5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16,6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18,8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ar-SA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مجموع</a:t>
                      </a:r>
                    </a:p>
                  </a:txBody>
                  <a:tcPr marL="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8E06C14-EACC-4E34-BE25-8995A1F3C5C9}" type="slidenum">
              <a:rPr lang="fr-FR" altLang="fr-FR"/>
              <a:pPr/>
              <a:t>11</a:t>
            </a:fld>
            <a:endParaRPr lang="fr-FR" altLang="fr-FR"/>
          </a:p>
        </p:txBody>
      </p:sp>
      <p:graphicFrame>
        <p:nvGraphicFramePr>
          <p:cNvPr id="9" name="Graphique 8"/>
          <p:cNvGraphicFramePr/>
          <p:nvPr/>
        </p:nvGraphicFramePr>
        <p:xfrm>
          <a:off x="1187624" y="1268760"/>
          <a:ext cx="7056784" cy="3517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143108" y="714356"/>
            <a:ext cx="53094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MA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Simplified Arabic" pitchFamily="18" charset="-78"/>
                <a:ea typeface="Calibri" pitchFamily="34" charset="0"/>
                <a:cs typeface="Simplified Arabic" pitchFamily="18" charset="-78"/>
              </a:rPr>
              <a:t>السكان البالغون من العمر 60 سنة فما فوق حسب المستوى الدراسي</a:t>
            </a:r>
            <a:endParaRPr kumimoji="0" lang="ar-MA" sz="2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2143108" y="4857760"/>
            <a:ext cx="5000660" cy="152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ar-M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70,5</a:t>
            </a: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%</a:t>
            </a:r>
            <a:r>
              <a:rPr kumimoji="0" lang="ar-M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من الأشخاص البالغين 60 سنة فما فوق بدون مستوى ؛</a:t>
            </a:r>
            <a:endParaRPr kumimoji="0" lang="fr-F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ar-M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11,9</a:t>
            </a: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%</a:t>
            </a:r>
            <a:r>
              <a:rPr kumimoji="0" lang="ar-M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لديهم مستوى ابتدائي ؛</a:t>
            </a:r>
            <a:endParaRPr kumimoji="0" lang="fr-F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ar-M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9</a:t>
            </a: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%</a:t>
            </a:r>
            <a:r>
              <a:rPr kumimoji="0" lang="ar-M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لديهم مستوى ثانوي ؛</a:t>
            </a:r>
            <a:endParaRPr kumimoji="0" lang="fr-F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ar-M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2,4</a:t>
            </a: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%</a:t>
            </a:r>
            <a:r>
              <a:rPr kumimoji="0" lang="ar-M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لديهم مستوى عالي.</a:t>
            </a:r>
            <a:endParaRPr kumimoji="0" lang="ar-MA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4DF0FF-F484-4893-ACD3-DE40E4B25721}" type="slidenum">
              <a:rPr lang="fr-FR" altLang="fr-FR" smtClean="0"/>
              <a:pPr/>
              <a:t>12</a:t>
            </a:fld>
            <a:endParaRPr lang="fr-FR" altLang="fr-FR"/>
          </a:p>
        </p:txBody>
      </p:sp>
      <p:pic>
        <p:nvPicPr>
          <p:cNvPr id="3" name="Imag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313" y="765175"/>
            <a:ext cx="4067175" cy="574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82C1C3F-594C-4052-9AF7-74431C4990A2}" type="slidenum">
              <a:rPr lang="fr-FR" altLang="fr-FR"/>
              <a:pPr/>
              <a:t>13</a:t>
            </a:fld>
            <a:endParaRPr lang="fr-FR" altLang="fr-FR"/>
          </a:p>
        </p:txBody>
      </p:sp>
      <p:sp>
        <p:nvSpPr>
          <p:cNvPr id="6" name="Rectangle 5"/>
          <p:cNvSpPr/>
          <p:nvPr/>
        </p:nvSpPr>
        <p:spPr>
          <a:xfrm>
            <a:off x="2571736" y="714356"/>
            <a:ext cx="44502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MA" b="1" dirty="0">
                <a:solidFill>
                  <a:schemeClr val="accent6">
                    <a:lumMod val="75000"/>
                  </a:schemeClr>
                </a:solidFill>
              </a:rPr>
              <a:t>الأشخاص المسنون الذين يعيشون بمفردهم حسب الجنس </a:t>
            </a:r>
            <a:endParaRPr lang="fr-F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357158" y="5643578"/>
            <a:ext cx="82867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rtl="1" fontAlgn="base">
              <a:spcBef>
                <a:spcPct val="0"/>
              </a:spcBef>
              <a:spcAft>
                <a:spcPct val="0"/>
              </a:spcAft>
            </a:pPr>
            <a:r>
              <a:rPr kumimoji="0" lang="ar-M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5,2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%</a:t>
            </a:r>
            <a:r>
              <a:rPr kumimoji="0" lang="ar-M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من الأشخاص المسنين يعيشون بمفردهم</a:t>
            </a:r>
            <a:r>
              <a:rPr kumimoji="0" lang="ar-S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M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(أي 170</a:t>
            </a:r>
            <a:r>
              <a:rPr kumimoji="0" lang="ar-MA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r>
              <a:rPr kumimoji="0" lang="ar-M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130) ، 73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%</a:t>
            </a:r>
            <a:r>
              <a:rPr kumimoji="0" lang="ar-M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منهم نساء (أي 124</a:t>
            </a:r>
            <a:r>
              <a:rPr kumimoji="0" lang="ar-MA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r>
              <a:rPr kumimoji="0" lang="ar-M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615).</a:t>
            </a:r>
            <a:endParaRPr kumimoji="0" lang="ar-MA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Graphique 7"/>
          <p:cNvGraphicFramePr/>
          <p:nvPr/>
        </p:nvGraphicFramePr>
        <p:xfrm>
          <a:off x="642910" y="1462087"/>
          <a:ext cx="7715303" cy="3933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8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FC3CBC6-7A62-420D-B7A4-0EDAA455073E}" type="slidenum">
              <a:rPr lang="fr-FR" altLang="fr-FR"/>
              <a:pPr/>
              <a:t>14</a:t>
            </a:fld>
            <a:endParaRPr lang="fr-FR" altLang="fr-FR"/>
          </a:p>
        </p:txBody>
      </p:sp>
      <p:sp>
        <p:nvSpPr>
          <p:cNvPr id="23555" name="Text Box 4"/>
          <p:cNvSpPr txBox="1">
            <a:spLocks noChangeArrowheads="1"/>
          </p:cNvSpPr>
          <p:nvPr/>
        </p:nvSpPr>
        <p:spPr bwMode="auto">
          <a:xfrm>
            <a:off x="179388" y="809625"/>
            <a:ext cx="84963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lnSpc>
                <a:spcPct val="90000"/>
              </a:lnSpc>
              <a:spcBef>
                <a:spcPct val="50000"/>
              </a:spcBef>
            </a:pPr>
            <a:endParaRPr lang="fr-FR" altLang="fr-FR" sz="2400" b="1">
              <a:solidFill>
                <a:srgbClr val="FF9933"/>
              </a:solidFill>
              <a:latin typeface="Calibri" pitchFamily="34" charset="0"/>
            </a:endParaRPr>
          </a:p>
        </p:txBody>
      </p:sp>
      <p:sp>
        <p:nvSpPr>
          <p:cNvPr id="2355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1475656" y="857250"/>
            <a:ext cx="63367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1"/>
            <a:r>
              <a:rPr lang="ar-MA" sz="1600" b="1" dirty="0" smtClean="0"/>
              <a:t>المعدل التركيبي للخصوبة</a:t>
            </a:r>
            <a:endParaRPr lang="fr-FR" sz="1600" b="1" dirty="0"/>
          </a:p>
        </p:txBody>
      </p:sp>
      <p:graphicFrame>
        <p:nvGraphicFramePr>
          <p:cNvPr id="7" name="Graphique 6"/>
          <p:cNvGraphicFramePr/>
          <p:nvPr/>
        </p:nvGraphicFramePr>
        <p:xfrm>
          <a:off x="1357290" y="1357298"/>
          <a:ext cx="6448426" cy="3357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785786" y="5214950"/>
            <a:ext cx="77867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buFont typeface="Wingdings" pitchFamily="2" charset="2"/>
              <a:buChar char="v"/>
            </a:pPr>
            <a:r>
              <a:rPr lang="ar-SA" b="1" dirty="0" smtClean="0">
                <a:solidFill>
                  <a:schemeClr val="tx1"/>
                </a:solidFill>
              </a:rPr>
              <a:t>بلغ متوسط عدد الأطفال </a:t>
            </a:r>
            <a:r>
              <a:rPr lang="fr-FR" b="1" dirty="0" smtClean="0">
                <a:solidFill>
                  <a:schemeClr val="tx1"/>
                </a:solidFill>
              </a:rPr>
              <a:t>2,2</a:t>
            </a:r>
            <a:r>
              <a:rPr lang="ar-SA" b="1" dirty="0" smtClean="0">
                <a:solidFill>
                  <a:schemeClr val="tx1"/>
                </a:solidFill>
              </a:rPr>
              <a:t> طفل لكل </a:t>
            </a:r>
            <a:r>
              <a:rPr lang="ar-SA" b="1" dirty="0" err="1" smtClean="0">
                <a:solidFill>
                  <a:schemeClr val="tx1"/>
                </a:solidFill>
              </a:rPr>
              <a:t>إمرأة</a:t>
            </a:r>
            <a:r>
              <a:rPr lang="ar-SA" b="1" dirty="0" smtClean="0">
                <a:solidFill>
                  <a:schemeClr val="tx1"/>
                </a:solidFill>
              </a:rPr>
              <a:t> سنة 2014 مقابل  </a:t>
            </a:r>
            <a:r>
              <a:rPr lang="fr-FR" b="1" dirty="0" smtClean="0">
                <a:solidFill>
                  <a:schemeClr val="tx1"/>
                </a:solidFill>
              </a:rPr>
              <a:t>2,47</a:t>
            </a:r>
            <a:r>
              <a:rPr lang="ar-SA" b="1" dirty="0" smtClean="0">
                <a:solidFill>
                  <a:schemeClr val="tx1"/>
                </a:solidFill>
              </a:rPr>
              <a:t> سنة 2004.</a:t>
            </a:r>
          </a:p>
          <a:p>
            <a:pPr algn="just" rtl="1">
              <a:buFont typeface="Wingdings" pitchFamily="2" charset="2"/>
              <a:buChar char="v"/>
            </a:pPr>
            <a:r>
              <a:rPr lang="ar-SA" b="1" dirty="0" smtClean="0">
                <a:solidFill>
                  <a:schemeClr val="tx1"/>
                </a:solidFill>
              </a:rPr>
              <a:t> هذا المعدل يساوي 01</a:t>
            </a:r>
            <a:r>
              <a:rPr lang="fr-FR" b="1" dirty="0" smtClean="0">
                <a:solidFill>
                  <a:schemeClr val="tx1"/>
                </a:solidFill>
              </a:rPr>
              <a:t>,</a:t>
            </a:r>
            <a:r>
              <a:rPr lang="ar-SA" b="1" dirty="0" smtClean="0">
                <a:solidFill>
                  <a:schemeClr val="tx1"/>
                </a:solidFill>
              </a:rPr>
              <a:t>2 في المدن </a:t>
            </a:r>
            <a:r>
              <a:rPr lang="ar-SA" b="1" dirty="0" err="1" smtClean="0">
                <a:solidFill>
                  <a:schemeClr val="tx1"/>
                </a:solidFill>
              </a:rPr>
              <a:t>و</a:t>
            </a:r>
            <a:r>
              <a:rPr lang="fr-FR" b="1" dirty="0" smtClean="0">
                <a:solidFill>
                  <a:schemeClr val="tx1"/>
                </a:solidFill>
              </a:rPr>
              <a:t> </a:t>
            </a:r>
            <a:r>
              <a:rPr lang="ar-SA" b="1" dirty="0" smtClean="0">
                <a:solidFill>
                  <a:schemeClr val="tx1"/>
                </a:solidFill>
              </a:rPr>
              <a:t>55</a:t>
            </a:r>
            <a:r>
              <a:rPr lang="fr-FR" b="1" dirty="0" smtClean="0">
                <a:solidFill>
                  <a:schemeClr val="tx1"/>
                </a:solidFill>
              </a:rPr>
              <a:t>,</a:t>
            </a:r>
            <a:r>
              <a:rPr lang="ar-SA" b="1" dirty="0" smtClean="0">
                <a:solidFill>
                  <a:schemeClr val="tx1"/>
                </a:solidFill>
              </a:rPr>
              <a:t>2</a:t>
            </a:r>
            <a:r>
              <a:rPr lang="fr-FR" b="1" dirty="0" smtClean="0">
                <a:solidFill>
                  <a:schemeClr val="tx1"/>
                </a:solidFill>
              </a:rPr>
              <a:t> </a:t>
            </a:r>
            <a:r>
              <a:rPr lang="ar-SA" b="1" dirty="0" smtClean="0">
                <a:solidFill>
                  <a:schemeClr val="tx1"/>
                </a:solidFill>
              </a:rPr>
              <a:t>في القرى.</a:t>
            </a:r>
          </a:p>
          <a:p>
            <a:pPr algn="r" rtl="1">
              <a:buFont typeface="Wingdings" pitchFamily="2" charset="2"/>
              <a:buChar char="v"/>
            </a:pPr>
            <a:r>
              <a:rPr lang="ar-SA" b="1" dirty="0" smtClean="0">
                <a:solidFill>
                  <a:schemeClr val="tx1"/>
                </a:solidFill>
              </a:rPr>
              <a:t> في الوسط الحضري، سجلت الخصوبة معدلا أقل من عتبة تجديد الأجيال.</a:t>
            </a:r>
            <a:endParaRPr lang="fr-F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8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63A41AF-A9F8-43FB-8AD1-7C7CC33C6960}" type="slidenum">
              <a:rPr lang="fr-FR" altLang="fr-FR"/>
              <a:pPr/>
              <a:t>15</a:t>
            </a:fld>
            <a:endParaRPr lang="fr-FR" altLang="fr-FR"/>
          </a:p>
        </p:txBody>
      </p:sp>
      <p:sp>
        <p:nvSpPr>
          <p:cNvPr id="2560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25605" name="Rectangle 6"/>
          <p:cNvSpPr>
            <a:spLocks noChangeArrowheads="1"/>
          </p:cNvSpPr>
          <p:nvPr/>
        </p:nvSpPr>
        <p:spPr bwMode="auto">
          <a:xfrm>
            <a:off x="0" y="857042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ar-MA" b="1" dirty="0" smtClean="0">
                <a:cs typeface="Times New Roman" pitchFamily="18" charset="0"/>
              </a:rPr>
              <a:t>معدل الخصوبة حسب السن و وسط الإقامة مابين 2004 و 2014</a:t>
            </a:r>
            <a:endParaRPr lang="fr-FR" b="1" dirty="0">
              <a:cs typeface="Times New Roman" pitchFamily="18" charset="0"/>
            </a:endParaRPr>
          </a:p>
        </p:txBody>
      </p:sp>
      <p:graphicFrame>
        <p:nvGraphicFramePr>
          <p:cNvPr id="7" name="Graphique 6"/>
          <p:cNvGraphicFramePr/>
          <p:nvPr/>
        </p:nvGraphicFramePr>
        <p:xfrm>
          <a:off x="857224" y="1484784"/>
          <a:ext cx="7531200" cy="3381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8"/>
          <p:cNvSpPr/>
          <p:nvPr/>
        </p:nvSpPr>
        <p:spPr>
          <a:xfrm>
            <a:off x="500034" y="5214950"/>
            <a:ext cx="8143932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rtl="1">
              <a:defRPr/>
            </a:pPr>
            <a:r>
              <a:rPr lang="ar-SA" b="1" dirty="0" smtClean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في الوسط القروي، يعد التراجع الذي سجلته ا</a:t>
            </a:r>
            <a:r>
              <a:rPr lang="ar-MA" b="1" dirty="0" smtClean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لخصوبة </a:t>
            </a:r>
            <a:r>
              <a:rPr lang="ar-SA" b="1" dirty="0" smtClean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أكثر أهمية في صفوف</a:t>
            </a:r>
            <a:r>
              <a:rPr lang="ar-MA" b="1" dirty="0" smtClean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 النساء البالغات من العمر ما بين </a:t>
            </a:r>
            <a:r>
              <a:rPr lang="ar-SA" b="1" dirty="0" smtClean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ar-MA" b="1" dirty="0" smtClean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20 </a:t>
            </a:r>
            <a:r>
              <a:rPr lang="ar-SA" b="1" dirty="0" smtClean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و </a:t>
            </a:r>
            <a:r>
              <a:rPr lang="ar-MA" b="1" dirty="0" smtClean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39</a:t>
            </a:r>
            <a:r>
              <a:rPr lang="ar-SA" b="1" dirty="0" smtClean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ar-MA" b="1" dirty="0" smtClean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 سنة.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ce réservé du numéro de diapositive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60A8C27-5514-4CF8-BEFE-71ED66F99B1B}" type="slidenum">
              <a:rPr lang="fr-FR" altLang="fr-FR"/>
              <a:pPr/>
              <a:t>16</a:t>
            </a:fld>
            <a:endParaRPr lang="fr-FR" altLang="fr-FR"/>
          </a:p>
        </p:txBody>
      </p:sp>
      <p:sp>
        <p:nvSpPr>
          <p:cNvPr id="27652" name="Rectangle 3"/>
          <p:cNvSpPr>
            <a:spLocks noChangeArrowheads="1"/>
          </p:cNvSpPr>
          <p:nvPr/>
        </p:nvSpPr>
        <p:spPr bwMode="auto">
          <a:xfrm>
            <a:off x="1714480" y="785794"/>
            <a:ext cx="58326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ar-MA" b="1" dirty="0" smtClean="0"/>
              <a:t>المعدل التركيبي للخصوبة حسب الجهات </a:t>
            </a:r>
          </a:p>
        </p:txBody>
      </p:sp>
      <p:graphicFrame>
        <p:nvGraphicFramePr>
          <p:cNvPr id="6" name="Graphique 5"/>
          <p:cNvGraphicFramePr/>
          <p:nvPr/>
        </p:nvGraphicFramePr>
        <p:xfrm>
          <a:off x="323528" y="1124745"/>
          <a:ext cx="8568952" cy="4090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500034" y="5357826"/>
            <a:ext cx="7858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buFont typeface="Wingdings" pitchFamily="2" charset="2"/>
              <a:buChar char="v"/>
            </a:pPr>
            <a:r>
              <a:rPr lang="ar-SA" sz="1600" b="1" dirty="0" smtClean="0">
                <a:solidFill>
                  <a:schemeClr val="tx1"/>
                </a:solidFill>
              </a:rPr>
              <a:t>سجلت جهات الشرق </a:t>
            </a:r>
            <a:r>
              <a:rPr lang="ar-SA" sz="1600" b="1" dirty="0" err="1" smtClean="0">
                <a:solidFill>
                  <a:schemeClr val="tx1"/>
                </a:solidFill>
              </a:rPr>
              <a:t>و</a:t>
            </a:r>
            <a:r>
              <a:rPr lang="ar-SA" sz="1600" b="1" dirty="0" smtClean="0">
                <a:solidFill>
                  <a:schemeClr val="tx1"/>
                </a:solidFill>
              </a:rPr>
              <a:t> سوس-ماسة </a:t>
            </a:r>
            <a:r>
              <a:rPr lang="ar-SA" sz="1600" b="1" dirty="0" err="1" smtClean="0">
                <a:solidFill>
                  <a:schemeClr val="tx1"/>
                </a:solidFill>
              </a:rPr>
              <a:t>و</a:t>
            </a:r>
            <a:r>
              <a:rPr lang="ar-SA" sz="1600" b="1" dirty="0" smtClean="0">
                <a:solidFill>
                  <a:schemeClr val="tx1"/>
                </a:solidFill>
              </a:rPr>
              <a:t> </a:t>
            </a:r>
            <a:r>
              <a:rPr lang="ar-SA" sz="1600" b="1" dirty="0" err="1" smtClean="0">
                <a:solidFill>
                  <a:schemeClr val="tx1"/>
                </a:solidFill>
              </a:rPr>
              <a:t>كلميم</a:t>
            </a:r>
            <a:r>
              <a:rPr lang="ar-SA" sz="1600" b="1" dirty="0" smtClean="0">
                <a:solidFill>
                  <a:schemeClr val="tx1"/>
                </a:solidFill>
              </a:rPr>
              <a:t>-واد-نون </a:t>
            </a:r>
            <a:r>
              <a:rPr lang="ar-SA" sz="1600" b="1" dirty="0" err="1" smtClean="0">
                <a:solidFill>
                  <a:schemeClr val="tx1"/>
                </a:solidFill>
              </a:rPr>
              <a:t>و</a:t>
            </a:r>
            <a:r>
              <a:rPr lang="ar-SA" sz="1600" b="1" dirty="0" smtClean="0">
                <a:solidFill>
                  <a:schemeClr val="tx1"/>
                </a:solidFill>
              </a:rPr>
              <a:t> الرباط-سلا-القنيطرة معدلات خصوبة نسبيا ضئيلة</a:t>
            </a:r>
          </a:p>
          <a:p>
            <a:pPr algn="r" rtl="1">
              <a:buFont typeface="Wingdings" pitchFamily="2" charset="2"/>
              <a:buChar char="v"/>
            </a:pPr>
            <a:r>
              <a:rPr lang="ar-SA" sz="1600" b="1" dirty="0" smtClean="0">
                <a:solidFill>
                  <a:schemeClr val="tx1"/>
                </a:solidFill>
              </a:rPr>
              <a:t>وعرفت جهات الداخلة-</a:t>
            </a:r>
            <a:r>
              <a:rPr lang="ar-SA" sz="1600" b="1" dirty="0" err="1" smtClean="0">
                <a:solidFill>
                  <a:schemeClr val="tx1"/>
                </a:solidFill>
              </a:rPr>
              <a:t>وادالدهب</a:t>
            </a:r>
            <a:r>
              <a:rPr lang="ar-SA" sz="1600" b="1" dirty="0" smtClean="0">
                <a:solidFill>
                  <a:schemeClr val="tx1"/>
                </a:solidFill>
              </a:rPr>
              <a:t> و مراكش-</a:t>
            </a:r>
            <a:r>
              <a:rPr lang="ar-SA" sz="1600" b="1" dirty="0" err="1" smtClean="0">
                <a:solidFill>
                  <a:schemeClr val="tx1"/>
                </a:solidFill>
              </a:rPr>
              <a:t>آسفي</a:t>
            </a:r>
            <a:r>
              <a:rPr lang="ar-SA" sz="1600" b="1" dirty="0" smtClean="0">
                <a:solidFill>
                  <a:schemeClr val="tx1"/>
                </a:solidFill>
              </a:rPr>
              <a:t> و بني </a:t>
            </a:r>
            <a:r>
              <a:rPr lang="ar-SA" sz="1600" b="1" dirty="0" err="1" smtClean="0">
                <a:solidFill>
                  <a:schemeClr val="tx1"/>
                </a:solidFill>
              </a:rPr>
              <a:t>ملال</a:t>
            </a:r>
            <a:r>
              <a:rPr lang="ar-SA" sz="1600" b="1" dirty="0" smtClean="0">
                <a:solidFill>
                  <a:schemeClr val="tx1"/>
                </a:solidFill>
              </a:rPr>
              <a:t>-</a:t>
            </a:r>
            <a:r>
              <a:rPr lang="ar-SA" sz="1600" b="1" dirty="0" err="1" smtClean="0">
                <a:solidFill>
                  <a:schemeClr val="tx1"/>
                </a:solidFill>
              </a:rPr>
              <a:t>خنيفرة</a:t>
            </a:r>
            <a:r>
              <a:rPr lang="ar-SA" sz="1600" b="1" dirty="0" smtClean="0">
                <a:solidFill>
                  <a:schemeClr val="tx1"/>
                </a:solidFill>
              </a:rPr>
              <a:t> و العيون-الساقية الحمراء معدلات مهمة.</a:t>
            </a:r>
            <a:endParaRPr lang="fr-FR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4DF0FF-F484-4893-ACD3-DE40E4B25721}" type="slidenum">
              <a:rPr lang="fr-FR" altLang="fr-FR" smtClean="0"/>
              <a:pPr/>
              <a:t>17</a:t>
            </a:fld>
            <a:endParaRPr lang="fr-FR" alt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875" y="692150"/>
            <a:ext cx="4075113" cy="576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8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FE647B1-CED4-42DE-91E5-40131F90B755}" type="slidenum">
              <a:rPr lang="fr-FR" altLang="fr-FR"/>
              <a:pPr/>
              <a:t>18</a:t>
            </a:fld>
            <a:endParaRPr lang="fr-FR" altLang="fr-FR"/>
          </a:p>
        </p:txBody>
      </p:sp>
      <p:sp>
        <p:nvSpPr>
          <p:cNvPr id="1638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16450" name="Rectangle 7"/>
          <p:cNvSpPr>
            <a:spLocks noChangeArrowheads="1"/>
          </p:cNvSpPr>
          <p:nvPr/>
        </p:nvSpPr>
        <p:spPr bwMode="auto">
          <a:xfrm>
            <a:off x="899592" y="1087229"/>
            <a:ext cx="72728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49263" algn="ctr"/>
            <a:r>
              <a:rPr lang="ar-MA" sz="1600" b="1" dirty="0" smtClean="0">
                <a:cs typeface="Times New Roman" pitchFamily="18" charset="0"/>
              </a:rPr>
              <a:t>توزيع السكان الدين يبلغون من العمر 15 سنة فما فوق حسب الحالة </a:t>
            </a:r>
            <a:r>
              <a:rPr lang="ar-MA" sz="1600" b="1" dirty="0" err="1" smtClean="0">
                <a:cs typeface="Times New Roman" pitchFamily="18" charset="0"/>
              </a:rPr>
              <a:t>الزواجية </a:t>
            </a:r>
            <a:r>
              <a:rPr lang="ar-MA" sz="1600" b="1" dirty="0" smtClean="0">
                <a:cs typeface="Times New Roman" pitchFamily="18" charset="0"/>
              </a:rPr>
              <a:t>(بالنسبة المئوية</a:t>
            </a:r>
            <a:r>
              <a:rPr lang="ar-MA" sz="1600" b="1" dirty="0" err="1" smtClean="0">
                <a:cs typeface="Times New Roman" pitchFamily="18" charset="0"/>
              </a:rPr>
              <a:t>)</a:t>
            </a:r>
            <a:endParaRPr lang="ar-MA" sz="1600" b="1" dirty="0" smtClean="0"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0034" y="4214818"/>
            <a:ext cx="8358187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>
              <a:defRPr/>
            </a:pPr>
            <a:r>
              <a:rPr lang="ar-SA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ما بين 2004 </a:t>
            </a:r>
            <a:r>
              <a:rPr lang="ar-SA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و</a:t>
            </a:r>
            <a:r>
              <a:rPr lang="ar-SA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2014 :</a:t>
            </a:r>
          </a:p>
          <a:p>
            <a:pPr algn="r" rtl="1">
              <a:buFont typeface="Wingdings" pitchFamily="2" charset="2"/>
              <a:buChar char="v"/>
              <a:defRPr/>
            </a:pPr>
            <a:r>
              <a:rPr lang="ar-SA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تراجعت نسبة </a:t>
            </a:r>
            <a:r>
              <a:rPr lang="ar-SA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العازبين</a:t>
            </a:r>
            <a:r>
              <a:rPr lang="ar-SA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SA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من </a:t>
            </a:r>
            <a:r>
              <a:rPr lang="fr-FR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39,7</a:t>
            </a:r>
            <a:r>
              <a:rPr lang="ar-SA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٪</a:t>
            </a:r>
            <a:r>
              <a:rPr lang="ar-SA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إلى </a:t>
            </a:r>
            <a:r>
              <a:rPr lang="fr-FR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34,8 </a:t>
            </a:r>
            <a:r>
              <a:rPr lang="fr-FR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٪</a:t>
            </a:r>
            <a:r>
              <a:rPr lang="ar-SA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ar-SA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r" rtl="1">
              <a:buFont typeface="Wingdings" pitchFamily="2" charset="2"/>
              <a:buChar char="v"/>
              <a:defRPr/>
            </a:pPr>
            <a:r>
              <a:rPr lang="ar-SA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ارتفعت نسبة المتزوجين من </a:t>
            </a:r>
            <a:r>
              <a:rPr lang="fr-F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52,7٪</a:t>
            </a:r>
            <a:r>
              <a:rPr lang="ar-SA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إلى </a:t>
            </a:r>
            <a:r>
              <a:rPr lang="fr-F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57,5 ٪</a:t>
            </a:r>
            <a:r>
              <a:rPr lang="ar-SA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r" rtl="1">
              <a:spcBef>
                <a:spcPts val="1200"/>
              </a:spcBef>
              <a:defRPr/>
            </a:pPr>
            <a:r>
              <a:rPr lang="ar-SA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الزواج المبكر عند الإناث : </a:t>
            </a:r>
          </a:p>
          <a:p>
            <a:pPr algn="r" rtl="1">
              <a:spcBef>
                <a:spcPts val="1200"/>
              </a:spcBef>
              <a:buFont typeface="Wingdings" pitchFamily="2" charset="2"/>
              <a:buChar char="v"/>
              <a:defRPr/>
            </a:pPr>
            <a:r>
              <a:rPr lang="ar-SA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سجلت سنة 2014، زواج حوالي 102.197 فتاة ما دون 18 سنة (44.541 في الوسط الحضري و57.656 في الوسط القروي).</a:t>
            </a:r>
            <a:endParaRPr lang="fr-FR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571472" y="1500174"/>
          <a:ext cx="7992887" cy="2592290"/>
        </p:xfrm>
        <a:graphic>
          <a:graphicData uri="http://schemas.openxmlformats.org/drawingml/2006/table">
            <a:tbl>
              <a:tblPr/>
              <a:tblGrid>
                <a:gridCol w="1141841"/>
                <a:gridCol w="1141841"/>
                <a:gridCol w="1141841"/>
                <a:gridCol w="1141841"/>
                <a:gridCol w="1141841"/>
                <a:gridCol w="1141841"/>
                <a:gridCol w="1141841"/>
              </a:tblGrid>
              <a:tr h="450833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ar-MA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إحصاء 2014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ar-MA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إحصاء 2004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r" fontAlgn="t"/>
                      <a:r>
                        <a:rPr lang="fr-FR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25602">
                <a:tc>
                  <a:txBody>
                    <a:bodyPr/>
                    <a:lstStyle/>
                    <a:p>
                      <a:pPr algn="ctr" rtl="0" fontAlgn="ctr"/>
                      <a:r>
                        <a:rPr lang="ar-MA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مجموع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MA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إناث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MA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ذكور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MA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مجموع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MA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إناث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MA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ذكور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63171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34,8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28,9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40,9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39,7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34,0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45,7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ar-MA" sz="16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عازب</a:t>
                      </a:r>
                      <a:endParaRPr lang="ar-MA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63171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57,5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57,8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57,3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52,7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52,8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52,7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ar-MA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متزوج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63171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2,2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3,4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0,9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2,0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3,1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0,7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ar-MA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مطلق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63171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5,5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10,0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0,8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5,6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10,1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0,9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ar-MA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أرمل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63171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ar-MA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مجموع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8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0FB426E-D78C-445B-845F-4408E508C9EF}" type="slidenum">
              <a:rPr lang="fr-FR" altLang="fr-FR"/>
              <a:pPr/>
              <a:t>19</a:t>
            </a:fld>
            <a:endParaRPr lang="fr-FR" altLang="fr-FR"/>
          </a:p>
        </p:txBody>
      </p:sp>
      <p:sp>
        <p:nvSpPr>
          <p:cNvPr id="21508" name="Text Box 3"/>
          <p:cNvSpPr txBox="1">
            <a:spLocks noChangeArrowheads="1"/>
          </p:cNvSpPr>
          <p:nvPr/>
        </p:nvSpPr>
        <p:spPr bwMode="auto">
          <a:xfrm>
            <a:off x="468313" y="981075"/>
            <a:ext cx="6048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fr-FR" altLang="fr-FR"/>
          </a:p>
        </p:txBody>
      </p:sp>
      <p:sp>
        <p:nvSpPr>
          <p:cNvPr id="2150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971600" y="857250"/>
            <a:ext cx="66967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ar-MA" b="1" dirty="0" smtClean="0"/>
              <a:t>معدل العزوبة في سن 55 سنة حسب وسط الإقامة والجنس (بالنسبة المئوية)</a:t>
            </a:r>
          </a:p>
        </p:txBody>
      </p:sp>
      <p:graphicFrame>
        <p:nvGraphicFramePr>
          <p:cNvPr id="9" name="Graphique 8"/>
          <p:cNvGraphicFramePr/>
          <p:nvPr/>
        </p:nvGraphicFramePr>
        <p:xfrm>
          <a:off x="642910" y="1357299"/>
          <a:ext cx="7929618" cy="3714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1214414" y="5357826"/>
            <a:ext cx="7429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buFont typeface="Wingdings" pitchFamily="2" charset="2"/>
              <a:buChar char="v"/>
            </a:pPr>
            <a:r>
              <a:rPr lang="ar-SA" b="1" dirty="0" smtClean="0">
                <a:solidFill>
                  <a:schemeClr val="tx1"/>
                </a:solidFill>
              </a:rPr>
              <a:t>انتقل معدل العزوبة النهائية من 3 بالمائة</a:t>
            </a:r>
            <a:r>
              <a:rPr lang="fr-FR" b="1" dirty="0" smtClean="0">
                <a:solidFill>
                  <a:schemeClr val="tx1"/>
                </a:solidFill>
              </a:rPr>
              <a:t> </a:t>
            </a:r>
            <a:r>
              <a:rPr lang="ar-SA" b="1" dirty="0" smtClean="0">
                <a:solidFill>
                  <a:schemeClr val="tx1"/>
                </a:solidFill>
              </a:rPr>
              <a:t> سنة 2004 إلى </a:t>
            </a:r>
            <a:r>
              <a:rPr lang="fr-FR" b="1" dirty="0" smtClean="0">
                <a:solidFill>
                  <a:schemeClr val="tx1"/>
                </a:solidFill>
              </a:rPr>
              <a:t>5,9 </a:t>
            </a:r>
            <a:r>
              <a:rPr lang="ar-SA" b="1" dirty="0" smtClean="0">
                <a:solidFill>
                  <a:schemeClr val="tx1"/>
                </a:solidFill>
              </a:rPr>
              <a:t> بالمائة سنة 2014.</a:t>
            </a:r>
          </a:p>
          <a:p>
            <a:pPr algn="ctr" rtl="1">
              <a:buFont typeface="Wingdings" pitchFamily="2" charset="2"/>
              <a:buChar char="v"/>
            </a:pPr>
            <a:r>
              <a:rPr lang="ar-SA" b="1" dirty="0" smtClean="0">
                <a:solidFill>
                  <a:schemeClr val="tx1"/>
                </a:solidFill>
              </a:rPr>
              <a:t>وتسجل النساء معدلا أكبر من الذي يسجله الرجال ويبرز الفرق أكثر بالوسط الحضري.</a:t>
            </a:r>
            <a:endParaRPr lang="fr-F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8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CD672BF-5422-4DD2-8C45-2A459E33D101}" type="slidenum">
              <a:rPr lang="fr-FR" altLang="fr-FR"/>
              <a:pPr/>
              <a:t>2</a:t>
            </a:fld>
            <a:endParaRPr lang="fr-FR" altLang="fr-FR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57250" y="2357438"/>
            <a:ext cx="7561263" cy="1219200"/>
          </a:xfrm>
        </p:spPr>
        <p:txBody>
          <a:bodyPr/>
          <a:lstStyle/>
          <a:p>
            <a:r>
              <a:rPr lang="ar-MA" sz="3200" dirty="0" smtClean="0"/>
              <a:t/>
            </a:r>
            <a:br>
              <a:rPr lang="ar-MA" sz="3200" dirty="0" smtClean="0"/>
            </a:br>
            <a:r>
              <a:rPr lang="ar-MA" sz="3200" dirty="0" smtClean="0"/>
              <a:t> الخاصيات </a:t>
            </a:r>
            <a:r>
              <a:rPr lang="ar-SA" sz="3200" dirty="0" err="1" smtClean="0"/>
              <a:t>الديموغرافية</a:t>
            </a:r>
            <a:r>
              <a:rPr lang="ar-SA" sz="3200" dirty="0" smtClean="0"/>
              <a:t> </a:t>
            </a:r>
            <a:r>
              <a:rPr lang="ar-MA" sz="3200" dirty="0" smtClean="0"/>
              <a:t/>
            </a:r>
            <a:br>
              <a:rPr lang="ar-MA" sz="3200" dirty="0" smtClean="0"/>
            </a:br>
            <a:endParaRPr lang="fr-FR" altLang="fr-FR" sz="3200" dirty="0" smtClean="0">
              <a:solidFill>
                <a:srgbClr val="FF99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0BEE99E-6365-4A53-9FCD-98E329961287}" type="slidenum">
              <a:rPr lang="fr-FR" altLang="fr-FR"/>
              <a:pPr/>
              <a:t>20</a:t>
            </a:fld>
            <a:endParaRPr lang="fr-FR" altLang="fr-FR"/>
          </a:p>
        </p:txBody>
      </p:sp>
      <p:sp>
        <p:nvSpPr>
          <p:cNvPr id="20483" name="Rectangle 6"/>
          <p:cNvSpPr>
            <a:spLocks noChangeArrowheads="1"/>
          </p:cNvSpPr>
          <p:nvPr/>
        </p:nvSpPr>
        <p:spPr bwMode="auto">
          <a:xfrm>
            <a:off x="1259632" y="764704"/>
            <a:ext cx="66967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1"/>
            <a:r>
              <a:rPr lang="ar-MA" b="1" dirty="0" smtClean="0">
                <a:cs typeface="Times New Roman" pitchFamily="18" charset="0"/>
              </a:rPr>
              <a:t>متوسط </a:t>
            </a:r>
            <a:r>
              <a:rPr lang="ar-SA" b="1" dirty="0" err="1" smtClean="0">
                <a:cs typeface="Times New Roman" pitchFamily="18" charset="0"/>
              </a:rPr>
              <a:t>ال</a:t>
            </a:r>
            <a:r>
              <a:rPr lang="ar-MA" b="1" dirty="0" smtClean="0">
                <a:cs typeface="Times New Roman" pitchFamily="18" charset="0"/>
              </a:rPr>
              <a:t>سن عند الزواج الأول</a:t>
            </a:r>
            <a:r>
              <a:rPr lang="ar-SA" b="1" dirty="0" smtClean="0">
                <a:cs typeface="Times New Roman" pitchFamily="18" charset="0"/>
              </a:rPr>
              <a:t> </a:t>
            </a:r>
            <a:r>
              <a:rPr lang="ar-MA" b="1" dirty="0" smtClean="0">
                <a:cs typeface="Times New Roman" pitchFamily="18" charset="0"/>
              </a:rPr>
              <a:t>حسب </a:t>
            </a:r>
            <a:r>
              <a:rPr lang="ar-SA" b="1" dirty="0" smtClean="0">
                <a:cs typeface="Times New Roman" pitchFamily="18" charset="0"/>
              </a:rPr>
              <a:t>وسط الإقامة </a:t>
            </a:r>
            <a:r>
              <a:rPr lang="ar-SA" b="1" dirty="0" err="1" smtClean="0">
                <a:cs typeface="Times New Roman" pitchFamily="18" charset="0"/>
              </a:rPr>
              <a:t>و</a:t>
            </a:r>
            <a:r>
              <a:rPr lang="ar-SA" b="1" dirty="0" smtClean="0">
                <a:cs typeface="Times New Roman" pitchFamily="18" charset="0"/>
              </a:rPr>
              <a:t> الجنس</a:t>
            </a:r>
            <a:endParaRPr lang="ar-MA" b="1" dirty="0" smtClean="0">
              <a:cs typeface="Times New Roman" pitchFamily="18" charset="0"/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857224" y="1357298"/>
          <a:ext cx="7560840" cy="2286018"/>
        </p:xfrm>
        <a:graphic>
          <a:graphicData uri="http://schemas.openxmlformats.org/drawingml/2006/table">
            <a:tbl>
              <a:tblPr/>
              <a:tblGrid>
                <a:gridCol w="1050732"/>
                <a:gridCol w="1050732"/>
                <a:gridCol w="1050732"/>
                <a:gridCol w="1050732"/>
                <a:gridCol w="1050732"/>
                <a:gridCol w="759566"/>
                <a:gridCol w="1547614"/>
              </a:tblGrid>
              <a:tr h="468152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ar-MA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إحصاء 2014</a:t>
                      </a:r>
                    </a:p>
                  </a:txBody>
                  <a:tcPr marL="7658" marR="7658" marT="76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ar-MA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إحصاء 2004</a:t>
                      </a:r>
                    </a:p>
                  </a:txBody>
                  <a:tcPr marL="7658" marR="7658" marT="76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r" rtl="0" fontAlgn="t"/>
                      <a:r>
                        <a:rPr lang="fr-FR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58" marR="7658" marT="76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</a:tr>
              <a:tr h="413410">
                <a:tc>
                  <a:txBody>
                    <a:bodyPr/>
                    <a:lstStyle/>
                    <a:p>
                      <a:pPr algn="ctr" rtl="0" fontAlgn="ctr"/>
                      <a:r>
                        <a:rPr lang="ar-MA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مجموع</a:t>
                      </a:r>
                    </a:p>
                  </a:txBody>
                  <a:tcPr marL="7658" marR="7658" marT="76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MA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إناث</a:t>
                      </a:r>
                    </a:p>
                  </a:txBody>
                  <a:tcPr marL="7658" marR="7658" marT="76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MA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ذكور</a:t>
                      </a:r>
                    </a:p>
                  </a:txBody>
                  <a:tcPr marL="7658" marR="7658" marT="76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MA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مجموع</a:t>
                      </a:r>
                    </a:p>
                  </a:txBody>
                  <a:tcPr marL="7658" marR="7658" marT="76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MA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إناث</a:t>
                      </a:r>
                    </a:p>
                  </a:txBody>
                  <a:tcPr marL="7658" marR="7658" marT="76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MA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ذكور</a:t>
                      </a:r>
                    </a:p>
                  </a:txBody>
                  <a:tcPr marL="7658" marR="7658" marT="76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468152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29,2</a:t>
                      </a:r>
                    </a:p>
                  </a:txBody>
                  <a:tcPr marL="7658" marR="7658" marT="76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26,4</a:t>
                      </a:r>
                    </a:p>
                  </a:txBody>
                  <a:tcPr marL="7658" marR="7658" marT="76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32,1</a:t>
                      </a:r>
                    </a:p>
                  </a:txBody>
                  <a:tcPr marL="7658" marR="7658" marT="76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29,5</a:t>
                      </a:r>
                    </a:p>
                  </a:txBody>
                  <a:tcPr marL="7658" marR="7658" marT="76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27,1</a:t>
                      </a:r>
                    </a:p>
                  </a:txBody>
                  <a:tcPr marL="7658" marR="7658" marT="76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32,2</a:t>
                      </a:r>
                    </a:p>
                  </a:txBody>
                  <a:tcPr marL="7658" marR="7658" marT="76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ar-MA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الوسط الحضري</a:t>
                      </a:r>
                    </a:p>
                  </a:txBody>
                  <a:tcPr marL="7658" marR="7658" marT="76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</a:tr>
              <a:tr h="468152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27,6</a:t>
                      </a:r>
                    </a:p>
                  </a:txBody>
                  <a:tcPr marL="7658" marR="7658" marT="76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24,9</a:t>
                      </a:r>
                    </a:p>
                  </a:txBody>
                  <a:tcPr marL="7658" marR="7658" marT="76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30,3</a:t>
                      </a:r>
                    </a:p>
                  </a:txBody>
                  <a:tcPr marL="7658" marR="7658" marT="76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27,5</a:t>
                      </a:r>
                    </a:p>
                  </a:txBody>
                  <a:tcPr marL="7658" marR="7658" marT="76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25,5</a:t>
                      </a:r>
                    </a:p>
                  </a:txBody>
                  <a:tcPr marL="7658" marR="7658" marT="76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29,5</a:t>
                      </a:r>
                    </a:p>
                  </a:txBody>
                  <a:tcPr marL="7658" marR="7658" marT="76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ar-MA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الوسط القروي</a:t>
                      </a:r>
                    </a:p>
                  </a:txBody>
                  <a:tcPr marL="7658" marR="7658" marT="76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</a:tr>
              <a:tr h="468152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28,6</a:t>
                      </a:r>
                    </a:p>
                  </a:txBody>
                  <a:tcPr marL="7658" marR="7658" marT="76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25,8</a:t>
                      </a:r>
                    </a:p>
                  </a:txBody>
                  <a:tcPr marL="7658" marR="7658" marT="76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31,4</a:t>
                      </a:r>
                    </a:p>
                  </a:txBody>
                  <a:tcPr marL="7658" marR="7658" marT="76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28,7</a:t>
                      </a:r>
                    </a:p>
                  </a:txBody>
                  <a:tcPr marL="7658" marR="7658" marT="76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26,3</a:t>
                      </a:r>
                    </a:p>
                  </a:txBody>
                  <a:tcPr marL="7658" marR="7658" marT="76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31,2</a:t>
                      </a:r>
                    </a:p>
                  </a:txBody>
                  <a:tcPr marL="7658" marR="7658" marT="76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ar-MA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المجموع</a:t>
                      </a:r>
                    </a:p>
                  </a:txBody>
                  <a:tcPr marL="7658" marR="7658" marT="76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1071538" y="4071942"/>
            <a:ext cx="72152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dirty="0" smtClean="0">
                <a:solidFill>
                  <a:schemeClr val="tx1"/>
                </a:solidFill>
              </a:rPr>
              <a:t>ما بين 2004 </a:t>
            </a:r>
            <a:r>
              <a:rPr lang="ar-SA" dirty="0" err="1" smtClean="0">
                <a:solidFill>
                  <a:schemeClr val="tx1"/>
                </a:solidFill>
              </a:rPr>
              <a:t>و</a:t>
            </a:r>
            <a:r>
              <a:rPr lang="ar-SA" dirty="0" smtClean="0">
                <a:solidFill>
                  <a:schemeClr val="tx1"/>
                </a:solidFill>
              </a:rPr>
              <a:t> 2014 :</a:t>
            </a:r>
          </a:p>
          <a:p>
            <a:pPr algn="r" rtl="1">
              <a:buFont typeface="Wingdings" pitchFamily="2" charset="2"/>
              <a:buChar char="v"/>
            </a:pPr>
            <a:r>
              <a:rPr lang="ar-SA" dirty="0" smtClean="0">
                <a:solidFill>
                  <a:schemeClr val="tx1"/>
                </a:solidFill>
              </a:rPr>
              <a:t>انخفض متوسط السن عند الزواج الأول لدى النساء من 26،3 إلى 25،8.</a:t>
            </a:r>
          </a:p>
          <a:p>
            <a:pPr algn="r" rtl="1">
              <a:buFont typeface="Wingdings" pitchFamily="2" charset="2"/>
              <a:buChar char="v"/>
            </a:pPr>
            <a:r>
              <a:rPr lang="ar-SA" dirty="0" smtClean="0">
                <a:solidFill>
                  <a:schemeClr val="tx1"/>
                </a:solidFill>
              </a:rPr>
              <a:t>استقر متوسط السن عند الزواج الأول في 31 سنة لدى الذكور.</a:t>
            </a:r>
          </a:p>
          <a:p>
            <a:pPr algn="r" rtl="1">
              <a:buFont typeface="Wingdings" pitchFamily="2" charset="2"/>
              <a:buChar char="v"/>
            </a:pPr>
            <a:r>
              <a:rPr lang="ar-SA" dirty="0" smtClean="0">
                <a:solidFill>
                  <a:schemeClr val="tx1"/>
                </a:solidFill>
              </a:rPr>
              <a:t>ارتفع فارق متوسط السن عند الزواج الأول بين الذكور </a:t>
            </a:r>
            <a:r>
              <a:rPr lang="ar-SA" dirty="0" err="1" smtClean="0">
                <a:solidFill>
                  <a:schemeClr val="tx1"/>
                </a:solidFill>
              </a:rPr>
              <a:t>و</a:t>
            </a:r>
            <a:r>
              <a:rPr lang="ar-SA" dirty="0" smtClean="0">
                <a:solidFill>
                  <a:schemeClr val="tx1"/>
                </a:solidFill>
              </a:rPr>
              <a:t> الإناث من 4.9 إلى 5.6.</a:t>
            </a:r>
            <a:endParaRPr lang="fr-F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4DF0FF-F484-4893-ACD3-DE40E4B25721}" type="slidenum">
              <a:rPr lang="fr-FR" altLang="fr-FR" smtClean="0"/>
              <a:pPr/>
              <a:t>21</a:t>
            </a:fld>
            <a:endParaRPr lang="fr-FR" altLang="fr-FR"/>
          </a:p>
        </p:txBody>
      </p:sp>
      <p:pic>
        <p:nvPicPr>
          <p:cNvPr id="3" name="Imag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875" y="765175"/>
            <a:ext cx="4067175" cy="574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8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1F5DD06-F373-4B7A-8EC5-5869367AA6BE}" type="slidenum">
              <a:rPr lang="fr-FR" altLang="fr-FR"/>
              <a:pPr/>
              <a:t>22</a:t>
            </a:fld>
            <a:endParaRPr lang="fr-FR" altLang="fr-FR"/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1152525" y="2724150"/>
            <a:ext cx="698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altLang="fr-FR" sz="2800" b="1" i="0" u="none" strike="noStrike" kern="120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rPr>
              <a:t>التعليم و الأمية</a:t>
            </a:r>
            <a:r>
              <a:rPr kumimoji="0" lang="ar-SA" altLang="fr-FR" sz="2800" b="1" i="0" u="none" strike="noStrike" kern="120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rPr>
              <a:t> و اللغات</a:t>
            </a:r>
            <a:endParaRPr kumimoji="0" lang="fr-FR" altLang="fr-FR" sz="2800" b="1" i="0" u="none" strike="noStrike" kern="0" cap="none" spc="0" normalizeH="0" baseline="0" noProof="0" dirty="0" smtClean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8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00F7A45-BE75-47C5-854E-18A8BD9ED4FB}" type="slidenum">
              <a:rPr lang="fr-FR" altLang="fr-FR"/>
              <a:pPr/>
              <a:t>23</a:t>
            </a:fld>
            <a:endParaRPr lang="fr-FR" altLang="fr-FR"/>
          </a:p>
        </p:txBody>
      </p:sp>
      <p:sp>
        <p:nvSpPr>
          <p:cNvPr id="29699" name="Rectangle 5"/>
          <p:cNvSpPr>
            <a:spLocks noChangeArrowheads="1"/>
          </p:cNvSpPr>
          <p:nvPr/>
        </p:nvSpPr>
        <p:spPr bwMode="auto">
          <a:xfrm>
            <a:off x="642910" y="785794"/>
            <a:ext cx="79295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ar-MA" altLang="fr-FR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معدل الأمية حسب الجنس ووسط الإقامة ما بين 2004 و 2014</a:t>
            </a:r>
            <a:endParaRPr lang="fr-FR" altLang="fr-FR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Graphique 6"/>
          <p:cNvGraphicFramePr/>
          <p:nvPr/>
        </p:nvGraphicFramePr>
        <p:xfrm>
          <a:off x="214282" y="1500174"/>
          <a:ext cx="8640960" cy="4000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B3AD8E9-155F-4111-A777-0B3A6802E1C2}" type="slidenum">
              <a:rPr lang="fr-FR" altLang="fr-FR"/>
              <a:pPr/>
              <a:t>24</a:t>
            </a:fld>
            <a:endParaRPr lang="fr-FR" altLang="fr-FR"/>
          </a:p>
        </p:txBody>
      </p:sp>
      <p:graphicFrame>
        <p:nvGraphicFramePr>
          <p:cNvPr id="6" name="Graphique 5"/>
          <p:cNvGraphicFramePr/>
          <p:nvPr/>
        </p:nvGraphicFramePr>
        <p:xfrm>
          <a:off x="452437" y="1357298"/>
          <a:ext cx="8239125" cy="4429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42910" y="714356"/>
            <a:ext cx="79295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rtl="1"/>
            <a:r>
              <a:rPr lang="ar-MA" altLang="fr-FR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معدل الأمية حسب الجنس </a:t>
            </a:r>
            <a:r>
              <a:rPr lang="ar-MA" altLang="fr-FR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و</a:t>
            </a:r>
            <a:r>
              <a:rPr lang="ar-MA" altLang="fr-FR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الجهة</a:t>
            </a:r>
            <a:endParaRPr lang="fr-FR" altLang="fr-FR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4DF0FF-F484-4893-ACD3-DE40E4B25721}" type="slidenum">
              <a:rPr lang="fr-FR" altLang="fr-FR" smtClean="0"/>
              <a:pPr/>
              <a:t>25</a:t>
            </a:fld>
            <a:endParaRPr lang="fr-FR" altLang="fr-FR"/>
          </a:p>
        </p:txBody>
      </p:sp>
      <p:pic>
        <p:nvPicPr>
          <p:cNvPr id="3" name="Imag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4438" y="692150"/>
            <a:ext cx="4117975" cy="582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8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E88B6E2-03B1-48AF-89EE-ED492499B11A}" type="slidenum">
              <a:rPr lang="fr-FR" altLang="fr-FR"/>
              <a:pPr/>
              <a:t>26</a:t>
            </a:fld>
            <a:endParaRPr lang="fr-FR" altLang="fr-FR"/>
          </a:p>
        </p:txBody>
      </p:sp>
      <p:graphicFrame>
        <p:nvGraphicFramePr>
          <p:cNvPr id="6" name="Graphique 5"/>
          <p:cNvGraphicFramePr/>
          <p:nvPr/>
        </p:nvGraphicFramePr>
        <p:xfrm>
          <a:off x="357158" y="1285860"/>
          <a:ext cx="8424936" cy="3857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/>
          <p:cNvSpPr/>
          <p:nvPr/>
        </p:nvSpPr>
        <p:spPr>
          <a:xfrm>
            <a:off x="1428728" y="642918"/>
            <a:ext cx="63579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MA" b="1" dirty="0" smtClean="0">
                <a:solidFill>
                  <a:schemeClr val="accent6">
                    <a:lumMod val="75000"/>
                  </a:schemeClr>
                </a:solidFill>
              </a:rPr>
              <a:t>السكان المتعلمين الذين يبلغون 10 سنوات فما فوق حسب اللغات التي يقرؤون ويكتبون </a:t>
            </a:r>
            <a:r>
              <a:rPr lang="ar-MA" b="1" dirty="0" err="1" smtClean="0">
                <a:solidFill>
                  <a:schemeClr val="accent6">
                    <a:lumMod val="75000"/>
                  </a:schemeClr>
                </a:solidFill>
              </a:rPr>
              <a:t>بها</a:t>
            </a:r>
            <a:r>
              <a:rPr lang="ar-MA" b="1" dirty="0" smtClean="0">
                <a:solidFill>
                  <a:schemeClr val="accent6">
                    <a:lumMod val="75000"/>
                  </a:schemeClr>
                </a:solidFill>
              </a:rPr>
              <a:t> و حسب الجنس ووسط الإقامة سنة </a:t>
            </a:r>
            <a:endParaRPr lang="fr-F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1472" y="5357826"/>
            <a:ext cx="80724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 rtl="1">
              <a:buFont typeface="Wingdings" pitchFamily="2" charset="2"/>
              <a:buChar char="§"/>
            </a:pPr>
            <a:r>
              <a:rPr lang="fr-FR" altLang="fr-FR" dirty="0" smtClean="0">
                <a:solidFill>
                  <a:schemeClr val="tx1"/>
                </a:solidFill>
                <a:cs typeface="Times New Roman" pitchFamily="18" charset="0"/>
              </a:rPr>
              <a:t>99,4%</a:t>
            </a:r>
            <a:r>
              <a:rPr lang="ar-MA" altLang="fr-FR" dirty="0" smtClean="0">
                <a:solidFill>
                  <a:schemeClr val="tx1"/>
                </a:solidFill>
                <a:cs typeface="Times New Roman" pitchFamily="18" charset="0"/>
              </a:rPr>
              <a:t> من الأشخاص المتعلمين والبالغين من العمر 10 سنوات وأكثر يقرؤون ويكتبون بالعربية.</a:t>
            </a:r>
            <a:endParaRPr lang="fr-FR" altLang="fr-FR" dirty="0" smtClean="0">
              <a:solidFill>
                <a:schemeClr val="tx1"/>
              </a:solidFill>
            </a:endParaRPr>
          </a:p>
          <a:p>
            <a:pPr marL="285750" indent="-285750" algn="r" rtl="1">
              <a:buFont typeface="Wingdings" pitchFamily="2" charset="2"/>
              <a:buChar char="§"/>
            </a:pPr>
            <a:r>
              <a:rPr lang="fr-FR" altLang="fr-FR" dirty="0" smtClean="0">
                <a:solidFill>
                  <a:schemeClr val="tx1"/>
                </a:solidFill>
                <a:cs typeface="Times New Roman" pitchFamily="18" charset="0"/>
              </a:rPr>
              <a:t> 66,0%</a:t>
            </a:r>
            <a:r>
              <a:rPr lang="ar-MA" altLang="fr-FR" dirty="0" smtClean="0">
                <a:solidFill>
                  <a:schemeClr val="tx1"/>
                </a:solidFill>
                <a:cs typeface="Times New Roman" pitchFamily="18" charset="0"/>
              </a:rPr>
              <a:t>من الأشخاص المتعلمين والبالغين من العمر 10 سنوات وأكثر يقرؤون ويكتبون بالفرنسية.</a:t>
            </a:r>
            <a:endParaRPr lang="fr-FR" altLang="fr-FR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marL="285750" indent="-285750" algn="r" rtl="1">
              <a:buFont typeface="Wingdings" pitchFamily="2" charset="2"/>
              <a:buChar char="§"/>
            </a:pPr>
            <a:r>
              <a:rPr lang="fr-FR" altLang="fr-FR" dirty="0" smtClean="0">
                <a:solidFill>
                  <a:schemeClr val="tx1"/>
                </a:solidFill>
                <a:cs typeface="Times New Roman" pitchFamily="18" charset="0"/>
              </a:rPr>
              <a:t>18,3%</a:t>
            </a:r>
            <a:r>
              <a:rPr lang="ar-MA" altLang="fr-FR" dirty="0" smtClean="0">
                <a:solidFill>
                  <a:schemeClr val="tx1"/>
                </a:solidFill>
                <a:cs typeface="Times New Roman" pitchFamily="18" charset="0"/>
              </a:rPr>
              <a:t> من الأشخاص المتعلمين والبالغين من العمر 10 سنوات وأكثر يقرؤون ويكتبون بالإنجليزية.</a:t>
            </a:r>
            <a:endParaRPr lang="fr-FR" altLang="fr-F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8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374D19B-730E-4C32-8E73-CE011C3228CF}" type="slidenum">
              <a:rPr lang="fr-FR" altLang="fr-FR"/>
              <a:pPr/>
              <a:t>27</a:t>
            </a:fld>
            <a:endParaRPr lang="fr-FR" altLang="fr-FR"/>
          </a:p>
        </p:txBody>
      </p:sp>
      <p:sp>
        <p:nvSpPr>
          <p:cNvPr id="33795" name="Text Box 90"/>
          <p:cNvSpPr txBox="1">
            <a:spLocks noChangeArrowheads="1"/>
          </p:cNvSpPr>
          <p:nvPr/>
        </p:nvSpPr>
        <p:spPr bwMode="auto">
          <a:xfrm>
            <a:off x="468313" y="1125538"/>
            <a:ext cx="82296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50000"/>
              </a:spcBef>
            </a:pPr>
            <a:endParaRPr lang="fr-FR" altLang="fr-FR" sz="2400" b="1">
              <a:solidFill>
                <a:srgbClr val="FF9933"/>
              </a:solidFill>
              <a:latin typeface="Calibri" pitchFamily="34" charset="0"/>
            </a:endParaRPr>
          </a:p>
        </p:txBody>
      </p:sp>
      <p:sp>
        <p:nvSpPr>
          <p:cNvPr id="33797" name="Rectangle 7"/>
          <p:cNvSpPr>
            <a:spLocks noChangeArrowheads="1"/>
          </p:cNvSpPr>
          <p:nvPr/>
        </p:nvSpPr>
        <p:spPr bwMode="auto">
          <a:xfrm>
            <a:off x="1000100" y="714356"/>
            <a:ext cx="71437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rtl="1"/>
            <a:r>
              <a:rPr lang="ar-MA" altLang="fr-FR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معدل </a:t>
            </a:r>
            <a:r>
              <a:rPr lang="ar-MA" altLang="fr-FR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تمدرس</a:t>
            </a:r>
            <a:r>
              <a:rPr lang="ar-MA" altLang="fr-FR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الأطفال الذين يبلغون من العمر ما بين </a:t>
            </a:r>
            <a:r>
              <a:rPr lang="ar-MA" altLang="fr-FR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7و</a:t>
            </a:r>
            <a:r>
              <a:rPr lang="ar-MA" altLang="fr-FR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12  سنة حسب الجنس </a:t>
            </a:r>
          </a:p>
          <a:p>
            <a:pPr algn="ctr" rtl="1"/>
            <a:r>
              <a:rPr lang="ar-MA" altLang="fr-FR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ووسط الإقامة </a:t>
            </a:r>
            <a:endParaRPr lang="fr-FR" altLang="fr-FR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1472" y="4857760"/>
            <a:ext cx="778674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altLang="fr-FR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ولوج شبه معمم إلى التعليم </a:t>
            </a:r>
            <a:r>
              <a:rPr lang="ar-SA" altLang="fr-F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ar-MA" altLang="fr-FR" dirty="0" smtClean="0">
                <a:solidFill>
                  <a:schemeClr val="tx1"/>
                </a:solidFill>
                <a:latin typeface="Arial" pitchFamily="34" charset="0"/>
                <a:cs typeface="+mj-cs"/>
              </a:rPr>
              <a:t>بلغ معدل </a:t>
            </a:r>
            <a:r>
              <a:rPr lang="ar-MA" altLang="fr-FR" dirty="0" err="1" smtClean="0">
                <a:solidFill>
                  <a:schemeClr val="tx1"/>
                </a:solidFill>
                <a:latin typeface="Arial" pitchFamily="34" charset="0"/>
                <a:cs typeface="+mj-cs"/>
              </a:rPr>
              <a:t>تمدرس</a:t>
            </a:r>
            <a:r>
              <a:rPr lang="ar-MA" altLang="fr-FR" dirty="0" smtClean="0">
                <a:solidFill>
                  <a:schemeClr val="tx1"/>
                </a:solidFill>
                <a:latin typeface="Arial" pitchFamily="34" charset="0"/>
                <a:cs typeface="+mj-cs"/>
              </a:rPr>
              <a:t> الأطفال الذين تتراوح أعمارهم ما بين 7 سنوات </a:t>
            </a:r>
            <a:r>
              <a:rPr lang="ar-MA" altLang="fr-FR" dirty="0" smtClean="0">
                <a:solidFill>
                  <a:schemeClr val="tx1"/>
                </a:solidFill>
                <a:cs typeface="+mj-cs"/>
              </a:rPr>
              <a:t>و12 سنة </a:t>
            </a:r>
            <a:r>
              <a:rPr lang="fr-FR" altLang="fr-FR" dirty="0" smtClean="0">
                <a:solidFill>
                  <a:schemeClr val="tx1"/>
                </a:solidFill>
                <a:cs typeface="+mj-cs"/>
              </a:rPr>
              <a:t>94,7% </a:t>
            </a:r>
            <a:r>
              <a:rPr lang="ar-MA" altLang="fr-FR" dirty="0" smtClean="0">
                <a:solidFill>
                  <a:schemeClr val="tx1"/>
                </a:solidFill>
                <a:cs typeface="+mj-cs"/>
              </a:rPr>
              <a:t> (</a:t>
            </a:r>
            <a:r>
              <a:rPr lang="fr-FR" altLang="fr-FR" dirty="0" smtClean="0">
                <a:solidFill>
                  <a:schemeClr val="tx1"/>
                </a:solidFill>
                <a:cs typeface="+mj-cs"/>
              </a:rPr>
              <a:t>80,4%</a:t>
            </a:r>
            <a:r>
              <a:rPr lang="ar-MA" altLang="fr-FR" dirty="0" smtClean="0">
                <a:solidFill>
                  <a:schemeClr val="tx1"/>
                </a:solidFill>
                <a:cs typeface="+mj-cs"/>
              </a:rPr>
              <a:t> في 2004).</a:t>
            </a:r>
            <a:endParaRPr lang="fr-FR" altLang="fr-FR" dirty="0" smtClean="0">
              <a:solidFill>
                <a:schemeClr val="tx1"/>
              </a:solidFill>
              <a:cs typeface="+mj-cs"/>
            </a:endParaRPr>
          </a:p>
          <a:p>
            <a:pPr marL="432000" algn="r" rtl="1">
              <a:spcBef>
                <a:spcPts val="0"/>
              </a:spcBef>
              <a:buFont typeface="Wingdings" pitchFamily="2" charset="2"/>
              <a:buChar char="v"/>
            </a:pPr>
            <a:r>
              <a:rPr lang="fr-FR" altLang="fr-FR" dirty="0" smtClean="0">
                <a:solidFill>
                  <a:schemeClr val="tx1"/>
                </a:solidFill>
              </a:rPr>
              <a:t> </a:t>
            </a:r>
            <a:r>
              <a:rPr lang="ar-MA" altLang="fr-FR" dirty="0" smtClean="0">
                <a:solidFill>
                  <a:schemeClr val="tx1"/>
                </a:solidFill>
              </a:rPr>
              <a:t> بلغت نسبة هذا المعدل بالوسط الحضري </a:t>
            </a:r>
            <a:r>
              <a:rPr lang="fr-FR" altLang="fr-FR" dirty="0" smtClean="0">
                <a:solidFill>
                  <a:schemeClr val="tx1"/>
                </a:solidFill>
              </a:rPr>
              <a:t>97,1%</a:t>
            </a:r>
            <a:r>
              <a:rPr lang="ar-MA" altLang="fr-FR" dirty="0" smtClean="0">
                <a:solidFill>
                  <a:schemeClr val="tx1"/>
                </a:solidFill>
              </a:rPr>
              <a:t> (</a:t>
            </a:r>
            <a:r>
              <a:rPr lang="fr-FR" altLang="fr-FR" dirty="0" smtClean="0">
                <a:solidFill>
                  <a:schemeClr val="tx1"/>
                </a:solidFill>
              </a:rPr>
              <a:t>92,0%</a:t>
            </a:r>
            <a:r>
              <a:rPr lang="ar-MA" altLang="fr-FR" dirty="0" smtClean="0">
                <a:solidFill>
                  <a:schemeClr val="tx1"/>
                </a:solidFill>
              </a:rPr>
              <a:t> في 2004).</a:t>
            </a:r>
            <a:endParaRPr lang="fr-FR" altLang="fr-FR" dirty="0" smtClean="0">
              <a:solidFill>
                <a:schemeClr val="tx1"/>
              </a:solidFill>
            </a:endParaRPr>
          </a:p>
          <a:p>
            <a:pPr marL="432000" algn="r" rtl="1">
              <a:spcBef>
                <a:spcPts val="0"/>
              </a:spcBef>
              <a:buFont typeface="Wingdings" pitchFamily="2" charset="2"/>
              <a:buChar char="v"/>
            </a:pPr>
            <a:r>
              <a:rPr lang="fr-FR" altLang="fr-FR" dirty="0" smtClean="0">
                <a:solidFill>
                  <a:schemeClr val="tx1"/>
                </a:solidFill>
              </a:rPr>
              <a:t> </a:t>
            </a:r>
            <a:r>
              <a:rPr lang="ar-MA" altLang="fr-FR" dirty="0" smtClean="0">
                <a:solidFill>
                  <a:schemeClr val="tx1"/>
                </a:solidFill>
              </a:rPr>
              <a:t>بلغت نسبة هذا المعدل بالوسط القروي </a:t>
            </a:r>
            <a:r>
              <a:rPr lang="fr-FR" altLang="fr-FR" dirty="0" smtClean="0">
                <a:solidFill>
                  <a:schemeClr val="tx1"/>
                </a:solidFill>
              </a:rPr>
              <a:t>91,5%</a:t>
            </a:r>
            <a:r>
              <a:rPr lang="ar-MA" altLang="fr-FR" dirty="0" smtClean="0">
                <a:solidFill>
                  <a:schemeClr val="tx1"/>
                </a:solidFill>
              </a:rPr>
              <a:t> (</a:t>
            </a:r>
            <a:r>
              <a:rPr lang="fr-FR" altLang="fr-FR" dirty="0" smtClean="0">
                <a:solidFill>
                  <a:schemeClr val="tx1"/>
                </a:solidFill>
              </a:rPr>
              <a:t>68,9% </a:t>
            </a:r>
            <a:r>
              <a:rPr lang="ar-MA" altLang="fr-FR" dirty="0" smtClean="0">
                <a:solidFill>
                  <a:schemeClr val="tx1"/>
                </a:solidFill>
              </a:rPr>
              <a:t> في 2004).</a:t>
            </a:r>
            <a:endParaRPr lang="fr-FR" altLang="fr-FR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Graphique 7"/>
          <p:cNvGraphicFramePr/>
          <p:nvPr/>
        </p:nvGraphicFramePr>
        <p:xfrm>
          <a:off x="833437" y="1772816"/>
          <a:ext cx="7477125" cy="3027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51FD948-6A65-4549-8089-C1EE0452B5CA}" type="slidenum">
              <a:rPr lang="fr-FR" altLang="fr-FR"/>
              <a:pPr/>
              <a:t>28</a:t>
            </a:fld>
            <a:endParaRPr lang="fr-FR" altLang="fr-FR"/>
          </a:p>
        </p:txBody>
      </p:sp>
      <p:sp>
        <p:nvSpPr>
          <p:cNvPr id="44035" name="Rectangle 4"/>
          <p:cNvSpPr>
            <a:spLocks noChangeArrowheads="1"/>
          </p:cNvSpPr>
          <p:nvPr/>
        </p:nvSpPr>
        <p:spPr bwMode="auto">
          <a:xfrm>
            <a:off x="1000100" y="642918"/>
            <a:ext cx="7143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1"/>
            <a:r>
              <a:rPr lang="ar-SA" altLang="fr-FR" b="1" dirty="0" smtClean="0">
                <a:solidFill>
                  <a:srgbClr val="E51B2E"/>
                </a:solidFill>
                <a:latin typeface="Times New Roman" pitchFamily="18" charset="0"/>
                <a:cs typeface="Times New Roman" pitchFamily="18" charset="0"/>
              </a:rPr>
              <a:t>معدل </a:t>
            </a:r>
            <a:r>
              <a:rPr lang="ar-SA" altLang="fr-FR" b="1" dirty="0" err="1" smtClean="0">
                <a:solidFill>
                  <a:srgbClr val="E51B2E"/>
                </a:solidFill>
                <a:latin typeface="Times New Roman" pitchFamily="18" charset="0"/>
                <a:cs typeface="Times New Roman" pitchFamily="18" charset="0"/>
              </a:rPr>
              <a:t>تمدرس</a:t>
            </a:r>
            <a:r>
              <a:rPr lang="ar-SA" altLang="fr-FR" b="1" dirty="0" smtClean="0">
                <a:solidFill>
                  <a:srgbClr val="E51B2E"/>
                </a:solidFill>
                <a:latin typeface="Times New Roman" pitchFamily="18" charset="0"/>
                <a:cs typeface="Times New Roman" pitchFamily="18" charset="0"/>
              </a:rPr>
              <a:t> الأطفال البالغين بين 7 </a:t>
            </a:r>
            <a:r>
              <a:rPr lang="ar-SA" altLang="fr-FR" b="1" dirty="0" err="1" smtClean="0">
                <a:solidFill>
                  <a:srgbClr val="E51B2E"/>
                </a:solidFill>
                <a:latin typeface="Times New Roman" pitchFamily="18" charset="0"/>
                <a:cs typeface="Times New Roman" pitchFamily="18" charset="0"/>
              </a:rPr>
              <a:t>و</a:t>
            </a:r>
            <a:r>
              <a:rPr lang="ar-SA" altLang="fr-FR" b="1" dirty="0" smtClean="0">
                <a:solidFill>
                  <a:srgbClr val="E51B2E"/>
                </a:solidFill>
                <a:latin typeface="Times New Roman" pitchFamily="18" charset="0"/>
                <a:cs typeface="Times New Roman" pitchFamily="18" charset="0"/>
              </a:rPr>
              <a:t> 12 سنة حسب الجنس </a:t>
            </a:r>
            <a:r>
              <a:rPr lang="ar-SA" altLang="fr-FR" b="1" dirty="0" err="1" smtClean="0">
                <a:solidFill>
                  <a:srgbClr val="E51B2E"/>
                </a:solidFill>
                <a:latin typeface="Times New Roman" pitchFamily="18" charset="0"/>
                <a:cs typeface="Times New Roman" pitchFamily="18" charset="0"/>
              </a:rPr>
              <a:t>و</a:t>
            </a:r>
            <a:r>
              <a:rPr lang="ar-SA" altLang="fr-FR" b="1" dirty="0" smtClean="0">
                <a:solidFill>
                  <a:srgbClr val="E51B2E"/>
                </a:solidFill>
                <a:latin typeface="Times New Roman" pitchFamily="18" charset="0"/>
                <a:cs typeface="Times New Roman" pitchFamily="18" charset="0"/>
              </a:rPr>
              <a:t> الجهات ( </a:t>
            </a:r>
            <a:r>
              <a:rPr lang="fr-FR" altLang="fr-FR" b="1" dirty="0" smtClean="0">
                <a:solidFill>
                  <a:srgbClr val="E51B2E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r>
              <a:rPr lang="ar-SA" altLang="fr-FR" b="1" dirty="0" smtClean="0">
                <a:solidFill>
                  <a:srgbClr val="E51B2E"/>
                </a:solidFill>
                <a:latin typeface="Times New Roman" pitchFamily="18" charset="0"/>
                <a:cs typeface="Times New Roman" pitchFamily="18" charset="0"/>
              </a:rPr>
              <a:t> )</a:t>
            </a:r>
            <a:endParaRPr lang="fr-FR" altLang="fr-FR" b="1" dirty="0">
              <a:solidFill>
                <a:srgbClr val="E51B2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Graphique 4"/>
          <p:cNvGraphicFramePr/>
          <p:nvPr/>
        </p:nvGraphicFramePr>
        <p:xfrm>
          <a:off x="214282" y="1252537"/>
          <a:ext cx="8643998" cy="50339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8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E7B3E78-07ED-46C0-8396-7DBD21F055CA}" type="slidenum">
              <a:rPr lang="fr-FR" altLang="fr-FR"/>
              <a:pPr/>
              <a:t>29</a:t>
            </a:fld>
            <a:endParaRPr lang="fr-FR" altLang="fr-FR"/>
          </a:p>
        </p:txBody>
      </p:sp>
      <p:sp>
        <p:nvSpPr>
          <p:cNvPr id="39939" name="Espace réservé du texte 4"/>
          <p:cNvSpPr>
            <a:spLocks noGrp="1"/>
          </p:cNvSpPr>
          <p:nvPr>
            <p:ph type="body" sz="half" idx="1"/>
          </p:nvPr>
        </p:nvSpPr>
        <p:spPr>
          <a:xfrm>
            <a:off x="214313" y="1214438"/>
            <a:ext cx="8642350" cy="5184775"/>
          </a:xfrm>
        </p:spPr>
        <p:txBody>
          <a:bodyPr/>
          <a:lstStyle/>
          <a:p>
            <a:pPr marL="0" lvl="2" indent="0" algn="just">
              <a:buClr>
                <a:srgbClr val="7B003B"/>
              </a:buClr>
              <a:buFontTx/>
              <a:buNone/>
            </a:pPr>
            <a:r>
              <a:rPr lang="fr-FR" altLang="fr-FR" sz="1400" dirty="0" smtClean="0">
                <a:solidFill>
                  <a:schemeClr val="tx1"/>
                </a:solidFill>
                <a:latin typeface="Arial" charset="0"/>
              </a:rPr>
              <a:t>  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000100" y="714356"/>
            <a:ext cx="72728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rtl="1"/>
            <a:r>
              <a:rPr lang="ar-MA" b="1" dirty="0" smtClean="0">
                <a:solidFill>
                  <a:schemeClr val="accent6">
                    <a:lumMod val="75000"/>
                  </a:schemeClr>
                </a:solidFill>
              </a:rPr>
              <a:t>السكان حسب اللغات المحلية المستعملة حسب الجنس ووسط الإقامة سنة 2014</a:t>
            </a:r>
            <a:endParaRPr lang="fr-FR" altLang="fr-FR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Graphique 9"/>
          <p:cNvGraphicFramePr/>
          <p:nvPr/>
        </p:nvGraphicFramePr>
        <p:xfrm>
          <a:off x="261937" y="1214422"/>
          <a:ext cx="8620125" cy="40867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/>
          <p:cNvSpPr/>
          <p:nvPr/>
        </p:nvSpPr>
        <p:spPr>
          <a:xfrm>
            <a:off x="214282" y="5500702"/>
            <a:ext cx="871543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r" rtl="1">
              <a:buFont typeface="Wingdings" pitchFamily="2" charset="2"/>
              <a:buChar char="§"/>
            </a:pPr>
            <a:r>
              <a:rPr lang="fr-FR" altLang="fr-FR" sz="1600" dirty="0" smtClean="0">
                <a:solidFill>
                  <a:schemeClr val="tx1"/>
                </a:solidFill>
                <a:cs typeface="Times New Roman" pitchFamily="18" charset="0"/>
              </a:rPr>
              <a:t>89,8%</a:t>
            </a:r>
            <a:r>
              <a:rPr lang="ar-MA" altLang="fr-FR" sz="1600" dirty="0" smtClean="0">
                <a:solidFill>
                  <a:schemeClr val="tx1"/>
                </a:solidFill>
                <a:cs typeface="Times New Roman" pitchFamily="18" charset="0"/>
              </a:rPr>
              <a:t> من الساكنة تستعمل الدارجة المغربية كلغة محلية (</a:t>
            </a:r>
            <a:r>
              <a:rPr lang="fr-FR" altLang="fr-FR" sz="1600" dirty="0" smtClean="0">
                <a:solidFill>
                  <a:schemeClr val="tx1"/>
                </a:solidFill>
                <a:cs typeface="Times New Roman" pitchFamily="18" charset="0"/>
              </a:rPr>
              <a:t>96,0% </a:t>
            </a:r>
            <a:r>
              <a:rPr lang="ar-MA" altLang="fr-FR" sz="1600" dirty="0" smtClean="0">
                <a:solidFill>
                  <a:schemeClr val="tx1"/>
                </a:solidFill>
                <a:cs typeface="Times New Roman" pitchFamily="18" charset="0"/>
              </a:rPr>
              <a:t> بالوسط الحضري </a:t>
            </a:r>
            <a:r>
              <a:rPr lang="ar-MA" altLang="fr-FR" sz="1600" dirty="0" err="1" smtClean="0">
                <a:solidFill>
                  <a:schemeClr val="tx1"/>
                </a:solidFill>
                <a:cs typeface="Times New Roman" pitchFamily="18" charset="0"/>
              </a:rPr>
              <a:t>و</a:t>
            </a:r>
            <a:r>
              <a:rPr lang="fr-FR" altLang="fr-FR" sz="1600" dirty="0" smtClean="0">
                <a:solidFill>
                  <a:schemeClr val="tx1"/>
                </a:solidFill>
                <a:cs typeface="Times New Roman" pitchFamily="18" charset="0"/>
              </a:rPr>
              <a:t> 80,2%</a:t>
            </a:r>
            <a:r>
              <a:rPr lang="ar-MA" altLang="fr-FR" sz="1600" dirty="0" smtClean="0">
                <a:solidFill>
                  <a:schemeClr val="tx1"/>
                </a:solidFill>
                <a:cs typeface="Times New Roman" pitchFamily="18" charset="0"/>
              </a:rPr>
              <a:t>بالوسط قروي).</a:t>
            </a:r>
            <a:endParaRPr lang="fr-FR" altLang="fr-FR" sz="1600" dirty="0" smtClean="0">
              <a:solidFill>
                <a:schemeClr val="tx1"/>
              </a:solidFill>
            </a:endParaRPr>
          </a:p>
          <a:p>
            <a:pPr marL="171450" indent="-171450" algn="r" rtl="1">
              <a:buFont typeface="Wingdings" pitchFamily="2" charset="2"/>
              <a:buChar char="§"/>
            </a:pPr>
            <a:r>
              <a:rPr lang="fr-FR" altLang="fr-FR" sz="1600" dirty="0" smtClean="0">
                <a:solidFill>
                  <a:schemeClr val="tx1"/>
                </a:solidFill>
                <a:cs typeface="Times New Roman" pitchFamily="18" charset="0"/>
              </a:rPr>
              <a:t>26,7%</a:t>
            </a:r>
            <a:r>
              <a:rPr lang="ar-MA" altLang="fr-FR" sz="1600" dirty="0" smtClean="0">
                <a:solidFill>
                  <a:schemeClr val="tx1"/>
                </a:solidFill>
                <a:cs typeface="Times New Roman" pitchFamily="18" charset="0"/>
              </a:rPr>
              <a:t> من الساكنة تستعمل </a:t>
            </a:r>
            <a:r>
              <a:rPr lang="ar-MA" altLang="fr-FR" sz="1600" dirty="0" err="1" smtClean="0">
                <a:solidFill>
                  <a:schemeClr val="tx1"/>
                </a:solidFill>
                <a:cs typeface="Times New Roman" pitchFamily="18" charset="0"/>
              </a:rPr>
              <a:t>الأمازيغية</a:t>
            </a:r>
            <a:r>
              <a:rPr lang="ar-MA" altLang="fr-FR" sz="1600" dirty="0" smtClean="0">
                <a:solidFill>
                  <a:schemeClr val="tx1"/>
                </a:solidFill>
                <a:cs typeface="Times New Roman" pitchFamily="18" charset="0"/>
              </a:rPr>
              <a:t> كلغة محلية (</a:t>
            </a:r>
            <a:r>
              <a:rPr lang="fr-FR" altLang="fr-FR" sz="1600" dirty="0" smtClean="0">
                <a:solidFill>
                  <a:schemeClr val="tx1"/>
                </a:solidFill>
                <a:cs typeface="Times New Roman" pitchFamily="18" charset="0"/>
              </a:rPr>
              <a:t>15%</a:t>
            </a:r>
            <a:r>
              <a:rPr lang="ar-MA" altLang="fr-FR" sz="1600" dirty="0" smtClean="0">
                <a:solidFill>
                  <a:schemeClr val="tx1"/>
                </a:solidFill>
                <a:cs typeface="Times New Roman" pitchFamily="18" charset="0"/>
              </a:rPr>
              <a:t> منها تستعمل </a:t>
            </a:r>
            <a:r>
              <a:rPr lang="ar-MA" altLang="fr-FR" sz="1600" dirty="0" err="1" smtClean="0">
                <a:solidFill>
                  <a:schemeClr val="tx1"/>
                </a:solidFill>
                <a:cs typeface="Times New Roman" pitchFamily="18" charset="0"/>
              </a:rPr>
              <a:t>تشلحيت</a:t>
            </a:r>
            <a:r>
              <a:rPr lang="ar-MA" altLang="fr-FR" sz="1600" dirty="0" smtClean="0">
                <a:solidFill>
                  <a:schemeClr val="tx1"/>
                </a:solidFill>
                <a:cs typeface="Times New Roman" pitchFamily="18" charset="0"/>
              </a:rPr>
              <a:t>،</a:t>
            </a:r>
            <a:r>
              <a:rPr lang="fr-FR" altLang="fr-FR" sz="1600" dirty="0" smtClean="0">
                <a:solidFill>
                  <a:schemeClr val="tx1"/>
                </a:solidFill>
                <a:cs typeface="Times New Roman" pitchFamily="18" charset="0"/>
              </a:rPr>
              <a:t>7,6% </a:t>
            </a:r>
            <a:r>
              <a:rPr lang="ar-MA" altLang="fr-FR" sz="16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ar-MA" altLang="fr-FR" sz="1600" dirty="0" err="1" smtClean="0">
                <a:solidFill>
                  <a:schemeClr val="tx1"/>
                </a:solidFill>
                <a:cs typeface="Times New Roman" pitchFamily="18" charset="0"/>
              </a:rPr>
              <a:t>تمزيغت</a:t>
            </a:r>
            <a:r>
              <a:rPr lang="ar-MA" altLang="fr-FR" sz="1600" dirty="0" smtClean="0">
                <a:solidFill>
                  <a:schemeClr val="tx1"/>
                </a:solidFill>
                <a:cs typeface="Times New Roman" pitchFamily="18" charset="0"/>
              </a:rPr>
              <a:t>، </a:t>
            </a:r>
            <a:r>
              <a:rPr lang="fr-FR" altLang="fr-FR" sz="1600" dirty="0" smtClean="0">
                <a:solidFill>
                  <a:schemeClr val="tx1"/>
                </a:solidFill>
                <a:cs typeface="Times New Roman" pitchFamily="18" charset="0"/>
              </a:rPr>
              <a:t>4,1%</a:t>
            </a:r>
            <a:r>
              <a:rPr lang="ar-MA" altLang="fr-FR" sz="16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ar-MA" altLang="fr-FR" sz="1600" dirty="0" err="1" smtClean="0">
                <a:solidFill>
                  <a:schemeClr val="tx1"/>
                </a:solidFill>
                <a:cs typeface="Times New Roman" pitchFamily="18" charset="0"/>
              </a:rPr>
              <a:t>تريفيت</a:t>
            </a:r>
            <a:r>
              <a:rPr lang="ar-MA" altLang="fr-FR" sz="1600" dirty="0" smtClean="0">
                <a:solidFill>
                  <a:schemeClr val="tx1"/>
                </a:solidFill>
                <a:cs typeface="Times New Roman" pitchFamily="18" charset="0"/>
              </a:rPr>
              <a:t>).</a:t>
            </a:r>
            <a:endParaRPr lang="fr-FR" altLang="fr-FR" sz="16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marL="171450" indent="-171450" algn="r" rtl="1">
              <a:buFont typeface="Wingdings" pitchFamily="2" charset="2"/>
              <a:buChar char="§"/>
            </a:pPr>
            <a:r>
              <a:rPr lang="fr-FR" altLang="fr-FR" sz="1600" dirty="0" smtClean="0">
                <a:solidFill>
                  <a:schemeClr val="tx1"/>
                </a:solidFill>
                <a:cs typeface="Times New Roman" pitchFamily="18" charset="0"/>
              </a:rPr>
              <a:t>0,9%</a:t>
            </a:r>
            <a:r>
              <a:rPr lang="ar-MA" altLang="fr-FR" sz="1600" dirty="0" smtClean="0">
                <a:solidFill>
                  <a:schemeClr val="tx1"/>
                </a:solidFill>
                <a:cs typeface="Times New Roman" pitchFamily="18" charset="0"/>
              </a:rPr>
              <a:t> من الساكنة تستعمل </a:t>
            </a:r>
            <a:r>
              <a:rPr lang="ar-MA" altLang="fr-FR" sz="1600" dirty="0" err="1" smtClean="0">
                <a:solidFill>
                  <a:schemeClr val="tx1"/>
                </a:solidFill>
                <a:cs typeface="Times New Roman" pitchFamily="18" charset="0"/>
              </a:rPr>
              <a:t>الحسانية</a:t>
            </a:r>
            <a:r>
              <a:rPr lang="ar-MA" altLang="fr-FR" sz="1600" dirty="0" smtClean="0">
                <a:solidFill>
                  <a:schemeClr val="tx1"/>
                </a:solidFill>
                <a:cs typeface="Times New Roman" pitchFamily="18" charset="0"/>
              </a:rPr>
              <a:t> كلغة محلية (</a:t>
            </a:r>
            <a:r>
              <a:rPr lang="fr-FR" altLang="fr-FR" sz="1600" dirty="0" smtClean="0">
                <a:solidFill>
                  <a:schemeClr val="tx1"/>
                </a:solidFill>
                <a:cs typeface="Times New Roman" pitchFamily="18" charset="0"/>
              </a:rPr>
              <a:t>1,2%</a:t>
            </a:r>
            <a:r>
              <a:rPr lang="ar-MA" altLang="fr-FR" sz="1600" dirty="0" smtClean="0">
                <a:solidFill>
                  <a:schemeClr val="tx1"/>
                </a:solidFill>
                <a:cs typeface="Times New Roman" pitchFamily="18" charset="0"/>
              </a:rPr>
              <a:t> بالوسط الحضري </a:t>
            </a:r>
            <a:r>
              <a:rPr lang="ar-MA" altLang="fr-FR" sz="1600" dirty="0" err="1" smtClean="0">
                <a:solidFill>
                  <a:schemeClr val="tx1"/>
                </a:solidFill>
                <a:cs typeface="Times New Roman" pitchFamily="18" charset="0"/>
              </a:rPr>
              <a:t>و</a:t>
            </a:r>
            <a:r>
              <a:rPr lang="ar-MA" altLang="fr-FR" sz="16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fr-FR" altLang="fr-FR" sz="1600" dirty="0" smtClean="0">
                <a:solidFill>
                  <a:schemeClr val="tx1"/>
                </a:solidFill>
                <a:cs typeface="Times New Roman" pitchFamily="18" charset="0"/>
              </a:rPr>
              <a:t>0,4%</a:t>
            </a:r>
            <a:r>
              <a:rPr lang="ar-MA" altLang="fr-FR" sz="1600" dirty="0" smtClean="0">
                <a:solidFill>
                  <a:schemeClr val="tx1"/>
                </a:solidFill>
                <a:cs typeface="Times New Roman" pitchFamily="18" charset="0"/>
              </a:rPr>
              <a:t>بالوسط قروي)</a:t>
            </a:r>
            <a:endParaRPr lang="fr-FR" altLang="fr-FR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8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8AF45D7A-F260-4157-8ABC-5E155EB596DA}" type="slidenum">
              <a:rPr lang="fr-FR" altLang="fr-FR"/>
              <a:pPr/>
              <a:t>3</a:t>
            </a:fld>
            <a:endParaRPr lang="fr-FR" altLang="fr-FR"/>
          </a:p>
        </p:txBody>
      </p:sp>
      <p:sp>
        <p:nvSpPr>
          <p:cNvPr id="9219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0" y="714356"/>
            <a:ext cx="9144000" cy="369332"/>
          </a:xfrm>
        </p:spPr>
        <p:txBody>
          <a:bodyPr anchor="ctr">
            <a:spAutoFit/>
          </a:bodyPr>
          <a:lstStyle/>
          <a:p>
            <a:pPr marL="0" indent="0" algn="ctr" rtl="1">
              <a:spcBef>
                <a:spcPct val="0"/>
              </a:spcBef>
              <a:buClrTx/>
              <a:buSzTx/>
              <a:buFontTx/>
              <a:buNone/>
            </a:pPr>
            <a:r>
              <a:rPr lang="ar-MA" altLang="fr-FR" sz="1800" b="1" dirty="0" smtClean="0">
                <a:solidFill>
                  <a:srgbClr val="F18E00"/>
                </a:solidFill>
                <a:latin typeface="Arial" charset="0"/>
                <a:ea typeface="Times New Roman" pitchFamily="18" charset="0"/>
                <a:cs typeface="Arial" charset="0"/>
              </a:rPr>
              <a:t>تطور السكان و متوسط معدل </a:t>
            </a:r>
            <a:r>
              <a:rPr lang="ar-SA" altLang="fr-FR" sz="1800" b="1" dirty="0" err="1" smtClean="0">
                <a:solidFill>
                  <a:srgbClr val="F18E00"/>
                </a:solidFill>
                <a:latin typeface="Arial" charset="0"/>
                <a:ea typeface="Times New Roman" pitchFamily="18" charset="0"/>
                <a:cs typeface="Arial" charset="0"/>
              </a:rPr>
              <a:t>ال</a:t>
            </a:r>
            <a:r>
              <a:rPr lang="ar-MA" altLang="fr-FR" sz="1800" b="1" dirty="0" smtClean="0">
                <a:solidFill>
                  <a:srgbClr val="F18E00"/>
                </a:solidFill>
                <a:latin typeface="Arial" charset="0"/>
                <a:ea typeface="Times New Roman" pitchFamily="18" charset="0"/>
                <a:cs typeface="Arial" charset="0"/>
              </a:rPr>
              <a:t>تزايد</a:t>
            </a:r>
            <a:r>
              <a:rPr lang="ar-SA" altLang="fr-FR" sz="1800" b="1" dirty="0" smtClean="0">
                <a:solidFill>
                  <a:srgbClr val="F18E00"/>
                </a:solidFill>
                <a:latin typeface="Arial" charset="0"/>
                <a:ea typeface="Times New Roman" pitchFamily="18" charset="0"/>
                <a:cs typeface="Arial" charset="0"/>
              </a:rPr>
              <a:t> السنوي </a:t>
            </a:r>
            <a:r>
              <a:rPr lang="ar-MA" altLang="fr-FR" sz="1800" b="1" dirty="0" smtClean="0">
                <a:solidFill>
                  <a:srgbClr val="F18E00"/>
                </a:solidFill>
                <a:latin typeface="Arial" charset="0"/>
                <a:ea typeface="Times New Roman" pitchFamily="18" charset="0"/>
                <a:cs typeface="Arial" charset="0"/>
              </a:rPr>
              <a:t>في الفترة الممتدة مابين 1960 و 2014 </a:t>
            </a:r>
          </a:p>
        </p:txBody>
      </p:sp>
      <p:sp>
        <p:nvSpPr>
          <p:cNvPr id="9221" name="Rectangle 7"/>
          <p:cNvSpPr>
            <a:spLocks noChangeArrowheads="1"/>
          </p:cNvSpPr>
          <p:nvPr/>
        </p:nvSpPr>
        <p:spPr bwMode="auto">
          <a:xfrm>
            <a:off x="0" y="5572140"/>
            <a:ext cx="864096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rtl="1">
              <a:tabLst>
                <a:tab pos="342900" algn="l"/>
              </a:tabLst>
            </a:pPr>
            <a:r>
              <a:rPr lang="ar-SA" sz="1600" b="1" dirty="0" smtClean="0">
                <a:solidFill>
                  <a:schemeClr val="tx1"/>
                </a:solidFill>
                <a:latin typeface="Calibri" pitchFamily="34" charset="0"/>
              </a:rPr>
              <a:t>تراجع </a:t>
            </a:r>
            <a:r>
              <a:rPr lang="ar-MA" sz="1600" b="1" dirty="0" smtClean="0">
                <a:solidFill>
                  <a:schemeClr val="tx1"/>
                </a:solidFill>
                <a:latin typeface="Calibri" pitchFamily="34" charset="0"/>
              </a:rPr>
              <a:t>معدل تزايد </a:t>
            </a:r>
            <a:r>
              <a:rPr lang="ar-SA" sz="1600" b="1" dirty="0" smtClean="0">
                <a:solidFill>
                  <a:schemeClr val="tx1"/>
                </a:solidFill>
                <a:latin typeface="Calibri" pitchFamily="34" charset="0"/>
              </a:rPr>
              <a:t>السكان </a:t>
            </a:r>
            <a:r>
              <a:rPr lang="ar-MA" sz="1600" b="1" dirty="0" smtClean="0">
                <a:solidFill>
                  <a:schemeClr val="tx1"/>
                </a:solidFill>
                <a:latin typeface="Calibri" pitchFamily="34" charset="0"/>
              </a:rPr>
              <a:t>حيث انخفض من 2،</a:t>
            </a:r>
            <a:r>
              <a:rPr lang="ar-SA" sz="1600" b="1" dirty="0" smtClean="0">
                <a:solidFill>
                  <a:schemeClr val="tx1"/>
                </a:solidFill>
                <a:latin typeface="Calibri" pitchFamily="34" charset="0"/>
              </a:rPr>
              <a:t>58</a:t>
            </a:r>
            <a:r>
              <a:rPr lang="ar-MA" sz="1600" b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fr-FR" sz="1600" b="1" dirty="0" smtClean="0">
                <a:solidFill>
                  <a:schemeClr val="tx1"/>
                </a:solidFill>
                <a:latin typeface="Calibri" pitchFamily="34" charset="0"/>
              </a:rPr>
              <a:t>%</a:t>
            </a:r>
            <a:r>
              <a:rPr lang="ar-MA" sz="1600" b="1" dirty="0" smtClean="0">
                <a:solidFill>
                  <a:schemeClr val="tx1"/>
                </a:solidFill>
                <a:latin typeface="Calibri" pitchFamily="34" charset="0"/>
              </a:rPr>
              <a:t> مابين 1960 و 1971 إلى 1،25 </a:t>
            </a:r>
            <a:r>
              <a:rPr lang="fr-FR" sz="1600" b="1" dirty="0" smtClean="0">
                <a:solidFill>
                  <a:schemeClr val="tx1"/>
                </a:solidFill>
                <a:latin typeface="Calibri" pitchFamily="34" charset="0"/>
              </a:rPr>
              <a:t>%</a:t>
            </a:r>
            <a:r>
              <a:rPr lang="ar-MA" sz="1600" b="1" dirty="0" smtClean="0">
                <a:solidFill>
                  <a:schemeClr val="tx1"/>
                </a:solidFill>
                <a:latin typeface="Calibri" pitchFamily="34" charset="0"/>
              </a:rPr>
              <a:t>  ما بين 2004 و 2014 </a:t>
            </a:r>
            <a:endParaRPr lang="fr-FR" sz="16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graphicFrame>
        <p:nvGraphicFramePr>
          <p:cNvPr id="7" name="Graphique 6"/>
          <p:cNvGraphicFramePr/>
          <p:nvPr/>
        </p:nvGraphicFramePr>
        <p:xfrm>
          <a:off x="1071538" y="1214422"/>
          <a:ext cx="6819901" cy="4105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re 1"/>
          <p:cNvSpPr>
            <a:spLocks noGrp="1"/>
          </p:cNvSpPr>
          <p:nvPr>
            <p:ph type="title"/>
          </p:nvPr>
        </p:nvSpPr>
        <p:spPr>
          <a:xfrm>
            <a:off x="1214438" y="714375"/>
            <a:ext cx="6985000" cy="1143000"/>
          </a:xfrm>
        </p:spPr>
        <p:txBody>
          <a:bodyPr/>
          <a:lstStyle/>
          <a:p>
            <a:r>
              <a:rPr lang="fr-FR" altLang="fr-FR" smtClean="0"/>
              <a:t> </a:t>
            </a:r>
          </a:p>
        </p:txBody>
      </p:sp>
      <p:sp>
        <p:nvSpPr>
          <p:cNvPr id="41987" name="Espace réservé du texte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fr-FR" altLang="fr-FR" smtClean="0"/>
              <a:t>  </a:t>
            </a:r>
          </a:p>
        </p:txBody>
      </p:sp>
      <p:sp>
        <p:nvSpPr>
          <p:cNvPr id="4198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7BAFBE6-D4C7-488C-B15E-79E105C146D5}" type="slidenum">
              <a:rPr lang="fr-FR" altLang="fr-FR"/>
              <a:pPr/>
              <a:t>30</a:t>
            </a:fld>
            <a:endParaRPr lang="fr-FR" altLang="fr-FR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928662" y="642918"/>
            <a:ext cx="72728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rtl="1"/>
            <a:r>
              <a:rPr lang="ar-MA" b="1" dirty="0" smtClean="0">
                <a:solidFill>
                  <a:schemeClr val="accent6">
                    <a:lumMod val="75000"/>
                  </a:schemeClr>
                </a:solidFill>
              </a:rPr>
              <a:t>السكان حسب اللغات المحلية المستعملة حسب الجهات </a:t>
            </a:r>
            <a:endParaRPr lang="fr-FR" altLang="fr-FR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Graphique 10"/>
          <p:cNvGraphicFramePr/>
          <p:nvPr/>
        </p:nvGraphicFramePr>
        <p:xfrm>
          <a:off x="285720" y="1071546"/>
          <a:ext cx="8640960" cy="36539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ctangle 8"/>
          <p:cNvSpPr/>
          <p:nvPr/>
        </p:nvSpPr>
        <p:spPr>
          <a:xfrm>
            <a:off x="428596" y="4714884"/>
            <a:ext cx="828680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 rtl="1">
              <a:buFont typeface="Wingdings" pitchFamily="2" charset="2"/>
              <a:buChar char="§"/>
            </a:pPr>
            <a:r>
              <a:rPr lang="fr-FR" altLang="fr-FR" sz="1600" dirty="0" smtClean="0">
                <a:solidFill>
                  <a:schemeClr val="tx1"/>
                </a:solidFill>
                <a:latin typeface="Calibri" pitchFamily="34" charset="0"/>
              </a:rPr>
              <a:t>99,1%</a:t>
            </a:r>
            <a:r>
              <a:rPr lang="ar-MA" altLang="fr-FR" sz="1600" dirty="0" smtClean="0">
                <a:solidFill>
                  <a:schemeClr val="tx1"/>
                </a:solidFill>
                <a:latin typeface="Calibri" pitchFamily="34" charset="0"/>
              </a:rPr>
              <a:t> من ساكنة جهة الدار البيضاء الكبرى-</a:t>
            </a:r>
            <a:r>
              <a:rPr lang="ar-MA" altLang="fr-FR" sz="1600" dirty="0" err="1" smtClean="0">
                <a:solidFill>
                  <a:schemeClr val="tx1"/>
                </a:solidFill>
                <a:latin typeface="Calibri" pitchFamily="34" charset="0"/>
              </a:rPr>
              <a:t>سطات</a:t>
            </a:r>
            <a:r>
              <a:rPr lang="ar-MA" altLang="fr-FR" sz="1600" dirty="0" smtClean="0">
                <a:solidFill>
                  <a:schemeClr val="tx1"/>
                </a:solidFill>
                <a:latin typeface="Calibri" pitchFamily="34" charset="0"/>
              </a:rPr>
              <a:t> تستعمل الدارجة المغربية كلغة محلية، تليها جهة الرباط-سلا-القنيطرة بنسبة </a:t>
            </a:r>
            <a:r>
              <a:rPr lang="fr-FR" altLang="fr-FR" sz="1600" dirty="0" smtClean="0">
                <a:solidFill>
                  <a:schemeClr val="tx1"/>
                </a:solidFill>
                <a:latin typeface="Calibri" pitchFamily="34" charset="0"/>
              </a:rPr>
              <a:t>98,6%</a:t>
            </a:r>
            <a:r>
              <a:rPr lang="ar-MA" altLang="fr-FR" sz="1600" dirty="0" smtClean="0">
                <a:solidFill>
                  <a:schemeClr val="tx1"/>
                </a:solidFill>
                <a:latin typeface="Calibri" pitchFamily="34" charset="0"/>
              </a:rPr>
              <a:t> ثم جهة </a:t>
            </a:r>
            <a:r>
              <a:rPr lang="ar-MA" altLang="fr-FR" sz="1600" dirty="0" err="1" smtClean="0">
                <a:solidFill>
                  <a:schemeClr val="tx1"/>
                </a:solidFill>
                <a:latin typeface="Calibri" pitchFamily="34" charset="0"/>
              </a:rPr>
              <a:t>طنجة</a:t>
            </a:r>
            <a:r>
              <a:rPr lang="ar-MA" altLang="fr-FR" sz="1600" dirty="0" smtClean="0">
                <a:solidFill>
                  <a:schemeClr val="tx1"/>
                </a:solidFill>
                <a:latin typeface="Calibri" pitchFamily="34" charset="0"/>
              </a:rPr>
              <a:t>-</a:t>
            </a:r>
            <a:r>
              <a:rPr lang="ar-MA" altLang="fr-FR" sz="1600" dirty="0" err="1" smtClean="0">
                <a:solidFill>
                  <a:schemeClr val="tx1"/>
                </a:solidFill>
                <a:latin typeface="Calibri" pitchFamily="34" charset="0"/>
              </a:rPr>
              <a:t>تطوان</a:t>
            </a:r>
            <a:r>
              <a:rPr lang="ar-MA" altLang="fr-FR" sz="1600" dirty="0" smtClean="0">
                <a:solidFill>
                  <a:schemeClr val="tx1"/>
                </a:solidFill>
                <a:latin typeface="Calibri" pitchFamily="34" charset="0"/>
              </a:rPr>
              <a:t>-</a:t>
            </a:r>
            <a:r>
              <a:rPr lang="ar-MA" altLang="fr-FR" sz="1600" dirty="0" err="1" smtClean="0">
                <a:solidFill>
                  <a:schemeClr val="tx1"/>
                </a:solidFill>
                <a:latin typeface="Calibri" pitchFamily="34" charset="0"/>
              </a:rPr>
              <a:t>الحسيمة</a:t>
            </a:r>
            <a:r>
              <a:rPr lang="ar-MA" altLang="fr-FR" sz="1600" dirty="0" smtClean="0">
                <a:solidFill>
                  <a:schemeClr val="tx1"/>
                </a:solidFill>
                <a:latin typeface="Calibri" pitchFamily="34" charset="0"/>
              </a:rPr>
              <a:t> بنسبة </a:t>
            </a:r>
            <a:r>
              <a:rPr lang="fr-FR" altLang="fr-FR" sz="1600" dirty="0" smtClean="0">
                <a:solidFill>
                  <a:schemeClr val="tx1"/>
                </a:solidFill>
                <a:latin typeface="Calibri" pitchFamily="34" charset="0"/>
              </a:rPr>
              <a:t>97,3%</a:t>
            </a:r>
            <a:r>
              <a:rPr lang="ar-MA" altLang="fr-FR" sz="1600" dirty="0" smtClean="0">
                <a:solidFill>
                  <a:schemeClr val="tx1"/>
                </a:solidFill>
                <a:latin typeface="Calibri" pitchFamily="34" charset="0"/>
              </a:rPr>
              <a:t>.</a:t>
            </a:r>
            <a:endParaRPr lang="fr-FR" altLang="fr-FR" sz="16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285750" indent="-285750" algn="r" rtl="1">
              <a:buFont typeface="Wingdings" pitchFamily="2" charset="2"/>
              <a:buChar char="§"/>
            </a:pPr>
            <a:r>
              <a:rPr lang="fr-FR" altLang="fr-FR" sz="1600" dirty="0" smtClean="0">
                <a:solidFill>
                  <a:schemeClr val="tx1"/>
                </a:solidFill>
                <a:latin typeface="Calibri" pitchFamily="34" charset="0"/>
              </a:rPr>
              <a:t>70,2%</a:t>
            </a:r>
            <a:r>
              <a:rPr lang="ar-MA" altLang="fr-FR" sz="1600" dirty="0" smtClean="0">
                <a:solidFill>
                  <a:schemeClr val="tx1"/>
                </a:solidFill>
                <a:latin typeface="Calibri" pitchFamily="34" charset="0"/>
              </a:rPr>
              <a:t> من ساكنة جهة سوس-ماسة تستعمل </a:t>
            </a:r>
            <a:r>
              <a:rPr lang="ar-MA" altLang="fr-FR" sz="1600" dirty="0" err="1" smtClean="0">
                <a:solidFill>
                  <a:schemeClr val="tx1"/>
                </a:solidFill>
                <a:latin typeface="Calibri" pitchFamily="34" charset="0"/>
              </a:rPr>
              <a:t>تشلحيت</a:t>
            </a:r>
            <a:r>
              <a:rPr lang="ar-MA" altLang="fr-FR" sz="1600" dirty="0" smtClean="0">
                <a:solidFill>
                  <a:schemeClr val="tx1"/>
                </a:solidFill>
                <a:latin typeface="Calibri" pitchFamily="34" charset="0"/>
              </a:rPr>
              <a:t> كلغة محلية.</a:t>
            </a:r>
            <a:endParaRPr lang="fr-FR" altLang="fr-FR" sz="16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285750" indent="-285750" algn="r" rtl="1">
              <a:buFont typeface="Wingdings" pitchFamily="2" charset="2"/>
              <a:buChar char="§"/>
            </a:pPr>
            <a:r>
              <a:rPr lang="fr-FR" altLang="fr-FR" sz="1600" dirty="0" smtClean="0">
                <a:solidFill>
                  <a:schemeClr val="tx1"/>
                </a:solidFill>
                <a:latin typeface="Calibri" pitchFamily="34" charset="0"/>
              </a:rPr>
              <a:t>48,8%</a:t>
            </a:r>
            <a:r>
              <a:rPr lang="ar-MA" altLang="fr-FR" sz="1600" dirty="0" smtClean="0">
                <a:solidFill>
                  <a:schemeClr val="tx1"/>
                </a:solidFill>
                <a:latin typeface="Calibri" pitchFamily="34" charset="0"/>
              </a:rPr>
              <a:t> من ساكنة جهة </a:t>
            </a:r>
            <a:r>
              <a:rPr lang="ar-MA" altLang="fr-FR" sz="1600" dirty="0" err="1" smtClean="0">
                <a:solidFill>
                  <a:schemeClr val="tx1"/>
                </a:solidFill>
                <a:latin typeface="Calibri" pitchFamily="34" charset="0"/>
              </a:rPr>
              <a:t>درعة</a:t>
            </a:r>
            <a:r>
              <a:rPr lang="ar-MA" altLang="fr-FR" sz="1600" dirty="0" smtClean="0">
                <a:solidFill>
                  <a:schemeClr val="tx1"/>
                </a:solidFill>
                <a:latin typeface="Calibri" pitchFamily="34" charset="0"/>
              </a:rPr>
              <a:t>-</a:t>
            </a:r>
            <a:r>
              <a:rPr lang="ar-MA" altLang="fr-FR" sz="1600" dirty="0" err="1" smtClean="0">
                <a:solidFill>
                  <a:schemeClr val="tx1"/>
                </a:solidFill>
                <a:latin typeface="Calibri" pitchFamily="34" charset="0"/>
              </a:rPr>
              <a:t>تافيلالت</a:t>
            </a:r>
            <a:r>
              <a:rPr lang="ar-MA" altLang="fr-FR" sz="1600" dirty="0" smtClean="0">
                <a:solidFill>
                  <a:schemeClr val="tx1"/>
                </a:solidFill>
                <a:latin typeface="Calibri" pitchFamily="34" charset="0"/>
              </a:rPr>
              <a:t> تستعمل </a:t>
            </a:r>
            <a:r>
              <a:rPr lang="ar-MA" altLang="fr-FR" sz="1600" dirty="0" err="1" smtClean="0">
                <a:solidFill>
                  <a:schemeClr val="tx1"/>
                </a:solidFill>
                <a:latin typeface="Calibri" pitchFamily="34" charset="0"/>
              </a:rPr>
              <a:t>تمزيغت</a:t>
            </a:r>
            <a:r>
              <a:rPr lang="ar-MA" altLang="fr-FR" sz="1600" dirty="0" smtClean="0">
                <a:solidFill>
                  <a:schemeClr val="tx1"/>
                </a:solidFill>
                <a:latin typeface="Calibri" pitchFamily="34" charset="0"/>
              </a:rPr>
              <a:t> كلغة محلية.</a:t>
            </a:r>
            <a:endParaRPr lang="fr-FR" altLang="fr-FR" sz="16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285750" indent="-285750" algn="r" rtl="1">
              <a:buFont typeface="Wingdings" pitchFamily="2" charset="2"/>
              <a:buChar char="§"/>
            </a:pPr>
            <a:r>
              <a:rPr lang="fr-FR" altLang="fr-FR" sz="1600" dirty="0" smtClean="0">
                <a:solidFill>
                  <a:schemeClr val="tx1"/>
                </a:solidFill>
                <a:latin typeface="Calibri" pitchFamily="34" charset="0"/>
              </a:rPr>
              <a:t>38,4%</a:t>
            </a:r>
            <a:r>
              <a:rPr lang="ar-MA" altLang="fr-FR" sz="1600" dirty="0" smtClean="0">
                <a:solidFill>
                  <a:schemeClr val="tx1"/>
                </a:solidFill>
                <a:latin typeface="Calibri" pitchFamily="34" charset="0"/>
              </a:rPr>
              <a:t> من ساكنة الجهة الشرقية </a:t>
            </a:r>
            <a:r>
              <a:rPr lang="ar-MA" altLang="fr-FR" sz="1600" dirty="0" err="1" smtClean="0">
                <a:solidFill>
                  <a:schemeClr val="tx1"/>
                </a:solidFill>
                <a:latin typeface="Calibri" pitchFamily="34" charset="0"/>
              </a:rPr>
              <a:t>و</a:t>
            </a:r>
            <a:r>
              <a:rPr lang="ar-MA" altLang="fr-FR" sz="16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fr-FR" altLang="fr-FR" sz="1600" dirty="0" smtClean="0">
                <a:solidFill>
                  <a:schemeClr val="tx1"/>
                </a:solidFill>
                <a:latin typeface="Calibri" pitchFamily="34" charset="0"/>
              </a:rPr>
              <a:t> 8,2%</a:t>
            </a:r>
            <a:r>
              <a:rPr lang="ar-MA" altLang="fr-FR" sz="1600" dirty="0" smtClean="0">
                <a:solidFill>
                  <a:schemeClr val="tx1"/>
                </a:solidFill>
                <a:latin typeface="Calibri" pitchFamily="34" charset="0"/>
              </a:rPr>
              <a:t>من ساكنة جهة </a:t>
            </a:r>
            <a:r>
              <a:rPr lang="ar-MA" altLang="fr-FR" sz="1600" dirty="0" err="1" smtClean="0">
                <a:solidFill>
                  <a:schemeClr val="tx1"/>
                </a:solidFill>
                <a:latin typeface="Calibri" pitchFamily="34" charset="0"/>
              </a:rPr>
              <a:t>طنجة</a:t>
            </a:r>
            <a:r>
              <a:rPr lang="ar-MA" altLang="fr-FR" sz="1600" dirty="0" smtClean="0">
                <a:solidFill>
                  <a:schemeClr val="tx1"/>
                </a:solidFill>
                <a:latin typeface="Calibri" pitchFamily="34" charset="0"/>
              </a:rPr>
              <a:t>-</a:t>
            </a:r>
            <a:r>
              <a:rPr lang="ar-MA" altLang="fr-FR" sz="1600" dirty="0" err="1" smtClean="0">
                <a:solidFill>
                  <a:schemeClr val="tx1"/>
                </a:solidFill>
                <a:latin typeface="Calibri" pitchFamily="34" charset="0"/>
              </a:rPr>
              <a:t>تطوان</a:t>
            </a:r>
            <a:r>
              <a:rPr lang="ar-MA" altLang="fr-FR" sz="1600" dirty="0" smtClean="0">
                <a:solidFill>
                  <a:schemeClr val="tx1"/>
                </a:solidFill>
                <a:latin typeface="Calibri" pitchFamily="34" charset="0"/>
              </a:rPr>
              <a:t>-</a:t>
            </a:r>
            <a:r>
              <a:rPr lang="ar-MA" altLang="fr-FR" sz="1600" dirty="0" err="1" smtClean="0">
                <a:solidFill>
                  <a:schemeClr val="tx1"/>
                </a:solidFill>
                <a:latin typeface="Calibri" pitchFamily="34" charset="0"/>
              </a:rPr>
              <a:t>الحسيمة</a:t>
            </a:r>
            <a:r>
              <a:rPr lang="ar-MA" altLang="fr-FR" sz="1600" dirty="0" smtClean="0">
                <a:solidFill>
                  <a:schemeClr val="tx1"/>
                </a:solidFill>
                <a:latin typeface="Calibri" pitchFamily="34" charset="0"/>
              </a:rPr>
              <a:t> تستعمل </a:t>
            </a:r>
            <a:r>
              <a:rPr lang="ar-MA" altLang="fr-FR" sz="1600" dirty="0" err="1" smtClean="0">
                <a:solidFill>
                  <a:schemeClr val="tx1"/>
                </a:solidFill>
                <a:latin typeface="Calibri" pitchFamily="34" charset="0"/>
              </a:rPr>
              <a:t>ترفيت</a:t>
            </a:r>
            <a:r>
              <a:rPr lang="ar-MA" altLang="fr-FR" sz="1600" dirty="0" smtClean="0">
                <a:solidFill>
                  <a:schemeClr val="tx1"/>
                </a:solidFill>
                <a:latin typeface="Calibri" pitchFamily="34" charset="0"/>
              </a:rPr>
              <a:t> كلغة محلية.</a:t>
            </a:r>
            <a:endParaRPr lang="fr-FR" altLang="fr-FR" sz="16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285750" indent="-285750" algn="r" rtl="1">
              <a:buFont typeface="Wingdings" pitchFamily="2" charset="2"/>
              <a:buChar char="§"/>
            </a:pPr>
            <a:r>
              <a:rPr lang="fr-FR" altLang="fr-FR" sz="1600" dirty="0" smtClean="0">
                <a:solidFill>
                  <a:schemeClr val="tx1"/>
                </a:solidFill>
                <a:latin typeface="Calibri" pitchFamily="34" charset="0"/>
              </a:rPr>
              <a:t>36,9%</a:t>
            </a:r>
            <a:r>
              <a:rPr lang="ar-MA" altLang="fr-FR" sz="1600" dirty="0" smtClean="0">
                <a:solidFill>
                  <a:schemeClr val="tx1"/>
                </a:solidFill>
                <a:latin typeface="Calibri" pitchFamily="34" charset="0"/>
              </a:rPr>
              <a:t> من ساكنة جهة العيون-الساقية الحمراء </a:t>
            </a:r>
            <a:r>
              <a:rPr lang="ar-MA" altLang="fr-FR" sz="1600" dirty="0" err="1" smtClean="0">
                <a:solidFill>
                  <a:schemeClr val="tx1"/>
                </a:solidFill>
                <a:latin typeface="Calibri" pitchFamily="34" charset="0"/>
              </a:rPr>
              <a:t>و</a:t>
            </a:r>
            <a:r>
              <a:rPr lang="fr-FR" altLang="fr-FR" sz="1600" dirty="0" smtClean="0">
                <a:solidFill>
                  <a:schemeClr val="tx1"/>
                </a:solidFill>
                <a:latin typeface="Calibri" pitchFamily="34" charset="0"/>
              </a:rPr>
              <a:t>20,4% </a:t>
            </a:r>
            <a:r>
              <a:rPr lang="ar-MA" altLang="fr-FR" sz="1600" dirty="0" smtClean="0">
                <a:solidFill>
                  <a:schemeClr val="tx1"/>
                </a:solidFill>
                <a:latin typeface="Calibri" pitchFamily="34" charset="0"/>
              </a:rPr>
              <a:t> من ساكنة جهة </a:t>
            </a:r>
            <a:r>
              <a:rPr lang="ar-MA" altLang="fr-FR" sz="1600" dirty="0" err="1" smtClean="0">
                <a:solidFill>
                  <a:schemeClr val="tx1"/>
                </a:solidFill>
                <a:latin typeface="Calibri" pitchFamily="34" charset="0"/>
              </a:rPr>
              <a:t>كلميم</a:t>
            </a:r>
            <a:r>
              <a:rPr lang="ar-MA" altLang="fr-FR" sz="1600" dirty="0" smtClean="0">
                <a:solidFill>
                  <a:schemeClr val="tx1"/>
                </a:solidFill>
                <a:latin typeface="Calibri" pitchFamily="34" charset="0"/>
              </a:rPr>
              <a:t>-واد نون </a:t>
            </a:r>
            <a:r>
              <a:rPr lang="ar-MA" altLang="fr-FR" sz="1600" dirty="0" err="1" smtClean="0">
                <a:solidFill>
                  <a:schemeClr val="tx1"/>
                </a:solidFill>
                <a:latin typeface="Calibri" pitchFamily="34" charset="0"/>
              </a:rPr>
              <a:t>و</a:t>
            </a:r>
            <a:r>
              <a:rPr lang="fr-FR" altLang="fr-FR" sz="1600" dirty="0" smtClean="0">
                <a:solidFill>
                  <a:schemeClr val="tx1"/>
                </a:solidFill>
                <a:latin typeface="Calibri" pitchFamily="34" charset="0"/>
              </a:rPr>
              <a:t> 18,4%</a:t>
            </a:r>
            <a:r>
              <a:rPr lang="ar-MA" altLang="fr-FR" sz="1600" dirty="0" smtClean="0">
                <a:solidFill>
                  <a:schemeClr val="tx1"/>
                </a:solidFill>
                <a:latin typeface="Calibri" pitchFamily="34" charset="0"/>
              </a:rPr>
              <a:t> من ساكنة جهة الداخلة-واد الذهب تستعمل </a:t>
            </a:r>
            <a:r>
              <a:rPr lang="ar-MA" altLang="fr-FR" sz="1600" dirty="0" err="1" smtClean="0">
                <a:solidFill>
                  <a:schemeClr val="tx1"/>
                </a:solidFill>
                <a:latin typeface="Calibri" pitchFamily="34" charset="0"/>
              </a:rPr>
              <a:t>الحسانية</a:t>
            </a:r>
            <a:r>
              <a:rPr lang="ar-MA" altLang="fr-FR" sz="1600" dirty="0" smtClean="0">
                <a:solidFill>
                  <a:schemeClr val="tx1"/>
                </a:solidFill>
                <a:latin typeface="Calibri" pitchFamily="34" charset="0"/>
              </a:rPr>
              <a:t> كلغة محلية.</a:t>
            </a:r>
            <a:endParaRPr lang="fr-FR" altLang="fr-FR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26B5C6A-9D15-40C7-B1FF-D0298117DDEC}" type="slidenum">
              <a:rPr lang="fr-FR" altLang="fr-FR"/>
              <a:pPr/>
              <a:t>31</a:t>
            </a:fld>
            <a:endParaRPr lang="fr-FR" altLang="fr-FR"/>
          </a:p>
        </p:txBody>
      </p:sp>
      <p:pic>
        <p:nvPicPr>
          <p:cNvPr id="48131" name="Imag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875" y="765175"/>
            <a:ext cx="4067175" cy="574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468313" y="2581275"/>
            <a:ext cx="8064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ar-MA" sz="3200" b="1" dirty="0" smtClean="0">
                <a:solidFill>
                  <a:srgbClr val="7B003B"/>
                </a:solidFill>
                <a:latin typeface="+mj-lt"/>
                <a:ea typeface="+mj-ea"/>
                <a:cs typeface="+mj-cs"/>
              </a:rPr>
              <a:t>النشاط </a:t>
            </a:r>
            <a:r>
              <a:rPr lang="ar-MA" sz="3200" b="1" dirty="0" err="1" smtClean="0">
                <a:solidFill>
                  <a:srgbClr val="7B003B"/>
                </a:solidFill>
                <a:latin typeface="+mj-lt"/>
                <a:ea typeface="+mj-ea"/>
                <a:cs typeface="+mj-cs"/>
              </a:rPr>
              <a:t>الإقتصادي</a:t>
            </a:r>
            <a:endParaRPr lang="fr-FR" sz="3200" b="1" dirty="0">
              <a:solidFill>
                <a:srgbClr val="7B003B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980559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ar-MA" altLang="fr-FR" b="1" dirty="0" smtClean="0">
                <a:cs typeface="Times New Roman" pitchFamily="18" charset="0"/>
              </a:rPr>
              <a:t>معدل النشاط حسب وسط الإقامة و الجنس </a:t>
            </a:r>
          </a:p>
        </p:txBody>
      </p:sp>
      <p:sp>
        <p:nvSpPr>
          <p:cNvPr id="45059" name="Rectangle 25"/>
          <p:cNvSpPr>
            <a:spLocks noChangeArrowheads="1"/>
          </p:cNvSpPr>
          <p:nvPr/>
        </p:nvSpPr>
        <p:spPr bwMode="auto">
          <a:xfrm>
            <a:off x="0" y="2828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 altLang="fr-FR"/>
          </a:p>
        </p:txBody>
      </p:sp>
      <p:sp>
        <p:nvSpPr>
          <p:cNvPr id="45060" name="Rectangle 2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 altLang="fr-FR"/>
          </a:p>
        </p:txBody>
      </p:sp>
      <p:graphicFrame>
        <p:nvGraphicFramePr>
          <p:cNvPr id="8" name="Graphique 7"/>
          <p:cNvGraphicFramePr/>
          <p:nvPr/>
        </p:nvGraphicFramePr>
        <p:xfrm>
          <a:off x="1115616" y="1558888"/>
          <a:ext cx="6912768" cy="3740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ctangle 8"/>
          <p:cNvSpPr/>
          <p:nvPr/>
        </p:nvSpPr>
        <p:spPr>
          <a:xfrm>
            <a:off x="611560" y="5445224"/>
            <a:ext cx="7993509" cy="1027012"/>
          </a:xfrm>
          <a:prstGeom prst="rect">
            <a:avLst/>
          </a:prstGeom>
          <a:ln w="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  <a:defRPr/>
            </a:pPr>
            <a:r>
              <a:rPr lang="ar-MA" sz="1400" b="1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بلغ معدل النشاط </a:t>
            </a:r>
            <a:r>
              <a:rPr lang="fr-FR" sz="14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34,3%</a:t>
            </a:r>
            <a:r>
              <a:rPr lang="ar-MA" sz="14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 (مقابل </a:t>
            </a:r>
            <a:r>
              <a:rPr lang="fr-FR" sz="14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35,9%</a:t>
            </a:r>
            <a:r>
              <a:rPr lang="ar-MA" sz="14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 سنة 2004).</a:t>
            </a:r>
            <a:endParaRPr lang="fr-FR" sz="1400" b="1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r" rtl="1">
              <a:lnSpc>
                <a:spcPct val="150000"/>
              </a:lnSpc>
              <a:defRPr/>
            </a:pPr>
            <a:r>
              <a:rPr lang="fr-FR" sz="14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	</a:t>
            </a:r>
            <a:r>
              <a:rPr lang="ar-MA" sz="14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 حيث سجل </a:t>
            </a:r>
            <a:r>
              <a:rPr lang="fr-FR" sz="14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36,5%</a:t>
            </a:r>
            <a:r>
              <a:rPr lang="ar-MA" sz="14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ar-MA" sz="1400" b="1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بالوسط الحضري( مقابل </a:t>
            </a:r>
            <a:r>
              <a:rPr lang="fr-FR" sz="14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36,8%</a:t>
            </a:r>
            <a:r>
              <a:rPr lang="ar-MA" sz="1400" b="1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fr-FR" sz="1400" b="1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ar-MA" sz="14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سنة 2004) </a:t>
            </a:r>
            <a:endParaRPr lang="fr-FR" sz="1400" b="1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r" rtl="1">
              <a:lnSpc>
                <a:spcPct val="150000"/>
              </a:lnSpc>
              <a:defRPr/>
            </a:pPr>
            <a:r>
              <a:rPr lang="fr-FR" sz="14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	</a:t>
            </a:r>
            <a:r>
              <a:rPr lang="ar-MA" sz="14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و</a:t>
            </a:r>
            <a:r>
              <a:rPr lang="fr-FR" sz="14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 31,0%</a:t>
            </a:r>
            <a:r>
              <a:rPr lang="ar-MA" sz="14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 بالوسط القروي(مقابل </a:t>
            </a:r>
            <a:r>
              <a:rPr lang="fr-FR" sz="14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34,9%</a:t>
            </a:r>
            <a:r>
              <a:rPr lang="ar-MA" sz="14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 سنة 2004).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1619672" y="764704"/>
            <a:ext cx="590465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rtl="1"/>
            <a:r>
              <a:rPr lang="ar-MA" altLang="fr-FR" sz="1400" b="1" dirty="0" smtClean="0">
                <a:cs typeface="Times New Roman" pitchFamily="18" charset="0"/>
              </a:rPr>
              <a:t>معدل النشاط (ب</a:t>
            </a:r>
            <a:r>
              <a:rPr lang="fr-FR" altLang="fr-FR" sz="1400" b="1" dirty="0" smtClean="0">
                <a:cs typeface="Times New Roman" pitchFamily="18" charset="0"/>
              </a:rPr>
              <a:t>%</a:t>
            </a:r>
            <a:r>
              <a:rPr lang="ar-MA" altLang="fr-FR" sz="1400" b="1" dirty="0" smtClean="0">
                <a:cs typeface="Times New Roman" pitchFamily="18" charset="0"/>
              </a:rPr>
              <a:t>) حسب السن والجنس ما بين 2004 و2014.</a:t>
            </a:r>
            <a:endParaRPr lang="fr-FR" altLang="fr-FR" sz="1400" b="1" dirty="0">
              <a:cs typeface="Times New Roman" pitchFamily="18" charset="0"/>
            </a:endParaRPr>
          </a:p>
        </p:txBody>
      </p:sp>
      <p:sp>
        <p:nvSpPr>
          <p:cNvPr id="46083" name="Rectangle 53"/>
          <p:cNvSpPr>
            <a:spLocks noChangeArrowheads="1"/>
          </p:cNvSpPr>
          <p:nvPr/>
        </p:nvSpPr>
        <p:spPr bwMode="auto">
          <a:xfrm>
            <a:off x="0" y="36782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 altLang="fr-FR"/>
          </a:p>
        </p:txBody>
      </p:sp>
      <p:sp>
        <p:nvSpPr>
          <p:cNvPr id="46186" name="ZoneTexte 67"/>
          <p:cNvSpPr txBox="1">
            <a:spLocks noChangeArrowheads="1"/>
          </p:cNvSpPr>
          <p:nvPr/>
        </p:nvSpPr>
        <p:spPr bwMode="auto">
          <a:xfrm>
            <a:off x="5643570" y="1428736"/>
            <a:ext cx="3244325" cy="1938992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Ins="72000" anchor="ctr" anchorCtr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MA" altLang="fr-FR" sz="1600" b="1" dirty="0" smtClean="0">
                <a:solidFill>
                  <a:schemeClr val="tx1"/>
                </a:solidFill>
                <a:latin typeface="Cambria" pitchFamily="18" charset="0"/>
              </a:rPr>
              <a:t> - تراجع معدل النشاط لدى الشباب الذين لم يتجاوزوا 20 </a:t>
            </a:r>
            <a:r>
              <a:rPr lang="ar-MA" altLang="fr-FR" sz="1600" b="1" dirty="0" err="1" smtClean="0">
                <a:solidFill>
                  <a:schemeClr val="tx1"/>
                </a:solidFill>
                <a:latin typeface="Cambria" pitchFamily="18" charset="0"/>
              </a:rPr>
              <a:t>سنة (</a:t>
            </a:r>
            <a:r>
              <a:rPr lang="ar-MA" altLang="fr-FR" sz="1600" b="1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fr-FR" altLang="fr-FR" sz="1600" b="1" dirty="0" smtClean="0">
                <a:solidFill>
                  <a:schemeClr val="tx1"/>
                </a:solidFill>
                <a:latin typeface="Cambria" pitchFamily="18" charset="0"/>
              </a:rPr>
              <a:t>22,6% </a:t>
            </a:r>
            <a:r>
              <a:rPr lang="ar-MA" altLang="fr-FR" sz="1600" b="1" dirty="0" smtClean="0">
                <a:solidFill>
                  <a:schemeClr val="tx1"/>
                </a:solidFill>
                <a:latin typeface="Cambria" pitchFamily="18" charset="0"/>
              </a:rPr>
              <a:t> سنة 2014 مقابل </a:t>
            </a:r>
            <a:r>
              <a:rPr lang="fr-FR" altLang="fr-FR" sz="1600" b="1" dirty="0" smtClean="0">
                <a:solidFill>
                  <a:schemeClr val="tx1"/>
                </a:solidFill>
                <a:latin typeface="Cambria" pitchFamily="18" charset="0"/>
              </a:rPr>
              <a:t>38,6%</a:t>
            </a:r>
            <a:r>
              <a:rPr lang="ar-MA" altLang="fr-FR" sz="1600" b="1" dirty="0" smtClean="0">
                <a:solidFill>
                  <a:schemeClr val="tx1"/>
                </a:solidFill>
                <a:latin typeface="Cambria" pitchFamily="18" charset="0"/>
              </a:rPr>
              <a:t> سنة 2004 )، وخصوصا في صفوف </a:t>
            </a:r>
            <a:r>
              <a:rPr lang="ar-MA" altLang="fr-FR" sz="1600" b="1" dirty="0" err="1" smtClean="0">
                <a:solidFill>
                  <a:schemeClr val="tx1"/>
                </a:solidFill>
                <a:latin typeface="Cambria" pitchFamily="18" charset="0"/>
              </a:rPr>
              <a:t>النساء (</a:t>
            </a:r>
            <a:r>
              <a:rPr lang="fr-FR" altLang="fr-FR" sz="1600" b="1" dirty="0" smtClean="0">
                <a:solidFill>
                  <a:schemeClr val="tx1"/>
                </a:solidFill>
                <a:latin typeface="Cambria" pitchFamily="18" charset="0"/>
              </a:rPr>
              <a:t>11,2%</a:t>
            </a:r>
            <a:r>
              <a:rPr lang="ar-MA" altLang="fr-FR" sz="1600" b="1" dirty="0" smtClean="0">
                <a:solidFill>
                  <a:schemeClr val="tx1"/>
                </a:solidFill>
                <a:latin typeface="Cambria" pitchFamily="18" charset="0"/>
              </a:rPr>
              <a:t> سنة 2014 مقابل </a:t>
            </a:r>
            <a:r>
              <a:rPr lang="fr-FR" altLang="fr-FR" sz="1600" b="1" dirty="0" smtClean="0">
                <a:solidFill>
                  <a:schemeClr val="tx1"/>
                </a:solidFill>
                <a:latin typeface="Cambria" pitchFamily="18" charset="0"/>
              </a:rPr>
              <a:t>27,7% </a:t>
            </a:r>
            <a:r>
              <a:rPr lang="ar-MA" altLang="fr-FR" sz="1600" b="1" dirty="0" smtClean="0">
                <a:solidFill>
                  <a:schemeClr val="tx1"/>
                </a:solidFill>
                <a:latin typeface="Cambria" pitchFamily="18" charset="0"/>
              </a:rPr>
              <a:t> سنة 2004</a:t>
            </a:r>
            <a:r>
              <a:rPr lang="ar-MA" altLang="fr-FR" sz="1600" b="1" dirty="0" err="1" smtClean="0">
                <a:solidFill>
                  <a:schemeClr val="tx1"/>
                </a:solidFill>
                <a:latin typeface="Cambria" pitchFamily="18" charset="0"/>
              </a:rPr>
              <a:t>).</a:t>
            </a:r>
            <a:r>
              <a:rPr lang="ar-MA" altLang="fr-FR" sz="1600" b="1" dirty="0" smtClean="0">
                <a:solidFill>
                  <a:schemeClr val="tx1"/>
                </a:solidFill>
                <a:latin typeface="Cambria" pitchFamily="18" charset="0"/>
              </a:rPr>
              <a:t>   </a:t>
            </a:r>
          </a:p>
        </p:txBody>
      </p:sp>
      <p:graphicFrame>
        <p:nvGraphicFramePr>
          <p:cNvPr id="8" name="Graphique 7"/>
          <p:cNvGraphicFramePr/>
          <p:nvPr/>
        </p:nvGraphicFramePr>
        <p:xfrm>
          <a:off x="285720" y="1357298"/>
          <a:ext cx="5072098" cy="2571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500032" y="4143380"/>
          <a:ext cx="8143933" cy="2286000"/>
        </p:xfrm>
        <a:graphic>
          <a:graphicData uri="http://schemas.openxmlformats.org/drawingml/2006/table">
            <a:tbl>
              <a:tblPr/>
              <a:tblGrid>
                <a:gridCol w="1088276"/>
                <a:gridCol w="1088276"/>
                <a:gridCol w="1088276"/>
                <a:gridCol w="1088276"/>
                <a:gridCol w="1088276"/>
                <a:gridCol w="1088276"/>
                <a:gridCol w="1614277"/>
              </a:tblGrid>
              <a:tr h="190500">
                <a:tc gridSpan="3">
                  <a:txBody>
                    <a:bodyPr/>
                    <a:lstStyle/>
                    <a:p>
                      <a:pPr algn="ctr" rtl="0" fontAlgn="t"/>
                      <a:r>
                        <a:rPr lang="ar-MA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إحصاء 2014</a:t>
                      </a:r>
                      <a:r>
                        <a:rPr lang="ar-MA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ar-MA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ar-MA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t"/>
                      <a:r>
                        <a:rPr lang="ar-MA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إحصاء 2004</a:t>
                      </a:r>
                      <a:r>
                        <a:rPr lang="ar-MA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ar-MA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ar-MA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t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108000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t"/>
                      <a:r>
                        <a:rPr lang="ar-MA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مجموع</a:t>
                      </a:r>
                      <a:endParaRPr lang="ar-MA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ar-MA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إناث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ar-MA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ذكور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ar-MA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مجموع</a:t>
                      </a:r>
                      <a:endParaRPr lang="ar-MA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ar-MA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إناث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ar-MA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ذكور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22,6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11,2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33,9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38,6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27,7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49,7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19-15</a:t>
                      </a:r>
                    </a:p>
                  </a:txBody>
                  <a:tcPr marL="9525" marR="108000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47,3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23,8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71,3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56,1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33,2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80,5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24-20</a:t>
                      </a:r>
                    </a:p>
                  </a:txBody>
                  <a:tcPr marL="9525" marR="108000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60,9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29,7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93,1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62,9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33,3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95,1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29-25</a:t>
                      </a:r>
                    </a:p>
                  </a:txBody>
                  <a:tcPr marL="9525" marR="108000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26,7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96,5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61,7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28,9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97,4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34-30</a:t>
                      </a:r>
                    </a:p>
                  </a:txBody>
                  <a:tcPr marL="9525" marR="108000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59,7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96,4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60,2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26,3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97,8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39-35</a:t>
                      </a:r>
                    </a:p>
                  </a:txBody>
                  <a:tcPr marL="9525" marR="108000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60,2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25,1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96,6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59,3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24,2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97,4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44-40</a:t>
                      </a:r>
                    </a:p>
                  </a:txBody>
                  <a:tcPr marL="9525" marR="108000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58,4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23,8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95,2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58,5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21,8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93,9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49-45</a:t>
                      </a:r>
                    </a:p>
                  </a:txBody>
                  <a:tcPr marL="9525" marR="108000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53,6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19,4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89,4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55,4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17,3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91,7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54-50</a:t>
                      </a:r>
                    </a:p>
                  </a:txBody>
                  <a:tcPr marL="9525" marR="108000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48,8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15,7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79,8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48,5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13,2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85,5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59-55</a:t>
                      </a:r>
                    </a:p>
                  </a:txBody>
                  <a:tcPr marL="9525" marR="108000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19,5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22,3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41,2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t"/>
                      <a:r>
                        <a:rPr lang="ar-MA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60 سنة فما فوق </a:t>
                      </a:r>
                    </a:p>
                  </a:txBody>
                  <a:tcPr marL="9525" marR="108000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 altLang="fr-FR"/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2925991" y="826259"/>
            <a:ext cx="38154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rtl="1" eaLnBrk="1" hangingPunct="1"/>
            <a:r>
              <a:rPr lang="ar-MA" altLang="fr-FR" b="1" dirty="0" smtClean="0">
                <a:cs typeface="Times New Roman" pitchFamily="18" charset="0"/>
              </a:rPr>
              <a:t>معدل البطالة حسب وسط الإقامة والجنس</a:t>
            </a:r>
            <a:r>
              <a:rPr lang="fr-FR" altLang="fr-FR" b="1" dirty="0" smtClean="0">
                <a:cs typeface="Times New Roman" pitchFamily="18" charset="0"/>
              </a:rPr>
              <a:t> </a:t>
            </a:r>
            <a:r>
              <a:rPr lang="ar-MA" altLang="fr-FR" b="1" dirty="0" smtClean="0">
                <a:cs typeface="Times New Roman" pitchFamily="18" charset="0"/>
              </a:rPr>
              <a:t>(ب</a:t>
            </a:r>
            <a:r>
              <a:rPr lang="fr-FR" altLang="fr-FR" b="1" dirty="0" smtClean="0">
                <a:cs typeface="Times New Roman" pitchFamily="18" charset="0"/>
              </a:rPr>
              <a:t>%</a:t>
            </a:r>
            <a:r>
              <a:rPr lang="ar-MA" altLang="fr-FR" b="1" dirty="0" smtClean="0">
                <a:cs typeface="Times New Roman" pitchFamily="18" charset="0"/>
              </a:rPr>
              <a:t>) </a:t>
            </a:r>
            <a:endParaRPr lang="fr-FR" altLang="fr-FR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27584" y="5229224"/>
            <a:ext cx="7272808" cy="1077218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 rtl="1">
              <a:buFontTx/>
              <a:buChar char="-"/>
              <a:defRPr/>
            </a:pPr>
            <a:r>
              <a:rPr lang="ar-MA" sz="16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على المستوى الوطني، تراجع معدل البطالة بنقطة واحدة ما بين 2004 و 2014 منتقلا بذلك من </a:t>
            </a:r>
            <a:r>
              <a:rPr lang="fr-FR" sz="16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%16,7</a:t>
            </a:r>
            <a:r>
              <a:rPr lang="ar-MA" sz="16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إلى </a:t>
            </a:r>
            <a:r>
              <a:rPr lang="fr-FR" sz="16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%15,7</a:t>
            </a:r>
            <a:r>
              <a:rPr lang="ar-MA" sz="16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على التوالي</a:t>
            </a:r>
          </a:p>
          <a:p>
            <a:pPr algn="r" rtl="1">
              <a:buFontTx/>
              <a:buChar char="-"/>
              <a:defRPr/>
            </a:pPr>
            <a:r>
              <a:rPr lang="ar-MA" sz="16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يبلغ هذا المعدل بالمدن </a:t>
            </a:r>
            <a:r>
              <a:rPr lang="fr-FR" sz="16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(%18,9)</a:t>
            </a:r>
            <a:r>
              <a:rPr lang="ar-MA" sz="16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، نظيره المسجل بالقرى </a:t>
            </a:r>
            <a:r>
              <a:rPr lang="fr-FR" sz="16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(%9,9)</a:t>
            </a:r>
            <a:r>
              <a:rPr lang="ar-MA" sz="16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، ولدى النساء </a:t>
            </a:r>
            <a:r>
              <a:rPr lang="fr-FR" sz="16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(%28,3)</a:t>
            </a:r>
            <a:r>
              <a:rPr lang="ar-MA" sz="16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مقارنة بالرجال </a:t>
            </a:r>
            <a:r>
              <a:rPr lang="fr-FR" sz="16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(%12,2)</a:t>
            </a:r>
            <a:endParaRPr lang="fr-FR" sz="1600" b="1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graphicFrame>
        <p:nvGraphicFramePr>
          <p:cNvPr id="7" name="Graphique 6"/>
          <p:cNvGraphicFramePr/>
          <p:nvPr/>
        </p:nvGraphicFramePr>
        <p:xfrm>
          <a:off x="1187624" y="1484784"/>
          <a:ext cx="6840760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8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D65CB11-690C-46D4-AFE3-6E59E78368F8}" type="slidenum">
              <a:rPr lang="fr-FR" altLang="fr-FR"/>
              <a:pPr/>
              <a:t>36</a:t>
            </a:fld>
            <a:endParaRPr lang="fr-FR" altLang="fr-FR"/>
          </a:p>
        </p:txBody>
      </p:sp>
      <p:sp>
        <p:nvSpPr>
          <p:cNvPr id="5" name="ZoneTexte 4"/>
          <p:cNvSpPr txBox="1"/>
          <p:nvPr/>
        </p:nvSpPr>
        <p:spPr>
          <a:xfrm>
            <a:off x="2643174" y="2214554"/>
            <a:ext cx="5143536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fr-FR" altLang="fr-FR" sz="4000" b="1" dirty="0" smtClean="0">
              <a:solidFill>
                <a:srgbClr val="7B003B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000232" y="2000240"/>
            <a:ext cx="5857916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ar-SA" altLang="fr-FR" sz="4000" b="1" dirty="0" smtClean="0">
                <a:solidFill>
                  <a:srgbClr val="7B003B"/>
                </a:solidFill>
                <a:latin typeface="+mj-lt"/>
                <a:ea typeface="+mj-ea"/>
                <a:cs typeface="+mj-cs"/>
              </a:rPr>
              <a:t>الصعوبات</a:t>
            </a:r>
          </a:p>
          <a:p>
            <a:pPr algn="ctr"/>
            <a:r>
              <a:rPr lang="ar-SA" altLang="fr-FR" sz="4000" b="1" dirty="0" smtClean="0">
                <a:solidFill>
                  <a:srgbClr val="7B003B"/>
                </a:solidFill>
                <a:latin typeface="+mj-lt"/>
                <a:ea typeface="+mj-ea"/>
                <a:cs typeface="+mj-cs"/>
              </a:rPr>
              <a:t> التي تعوق القيام بالأنشطة اليومية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7E2C7D2-D620-4451-8AB7-09D7C42C2ADE}" type="slidenum">
              <a:rPr lang="fr-FR" altLang="fr-FR"/>
              <a:pPr/>
              <a:t>37</a:t>
            </a:fld>
            <a:endParaRPr lang="fr-FR" altLang="fr-FR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1071538" y="1341438"/>
            <a:ext cx="7748612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000" lvl="1" algn="just" rtl="1">
              <a:lnSpc>
                <a:spcPct val="150000"/>
              </a:lnSpc>
            </a:pPr>
            <a:r>
              <a:rPr lang="ar-MA" altLang="fr-FR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حسب الأمم المتحدة، يعتبر من ذوي الاحتياجات الخاصة كل شخص </a:t>
            </a:r>
            <a:r>
              <a:rPr lang="ar-SA" altLang="fr-FR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يعاني من </a:t>
            </a:r>
            <a:r>
              <a:rPr lang="ar-MA" altLang="fr-FR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صعوبة كبيرة أو عجز كلي في </a:t>
            </a:r>
            <a:r>
              <a:rPr lang="ar-SA" altLang="fr-FR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إ</a:t>
            </a:r>
            <a:r>
              <a:rPr lang="ar-MA" altLang="fr-FR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حد</a:t>
            </a:r>
            <a:r>
              <a:rPr lang="ar-SA" altLang="fr-FR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ى الوظائف </a:t>
            </a:r>
            <a:r>
              <a:rPr lang="ar-MA" altLang="fr-FR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الستة </a:t>
            </a:r>
            <a:r>
              <a:rPr lang="ar-SA" altLang="fr-FR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المستلزمة</a:t>
            </a:r>
            <a:r>
              <a:rPr lang="ar-SA" altLang="fr-FR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لممارسة </a:t>
            </a:r>
            <a:r>
              <a:rPr lang="ar-SA" altLang="fr-FR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ا</a:t>
            </a:r>
            <a:r>
              <a:rPr lang="ar-MA" altLang="fr-FR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لحياة اليومية (الرؤيا، السمع، المشي أو صعود الأدراج، التذكر أو التركيز، الاعتناء بالذات والتواصل باستعمال </a:t>
            </a:r>
            <a:r>
              <a:rPr lang="ar-SA" altLang="fr-FR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ال</a:t>
            </a:r>
            <a:r>
              <a:rPr lang="ar-MA" altLang="fr-FR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لغه</a:t>
            </a:r>
            <a:r>
              <a:rPr lang="ar-MA" altLang="fr-FR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المعتادة). </a:t>
            </a:r>
            <a:endParaRPr lang="fr-FR" altLang="fr-FR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468313" y="784225"/>
            <a:ext cx="83518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ar-MA" altLang="fr-FR" b="1" dirty="0" smtClean="0">
                <a:latin typeface="Times New Roman" pitchFamily="18" charset="0"/>
                <a:cs typeface="Times New Roman" pitchFamily="18" charset="0"/>
              </a:rPr>
              <a:t>توزيع الأشخاص ذوي الاحتياجات الخاصة حسب وسط الإقامة</a:t>
            </a:r>
            <a:endParaRPr lang="fr-FR" altLang="fr-F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71538" y="4429132"/>
            <a:ext cx="3860825" cy="107721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marL="36000" lvl="2" algn="just" rtl="1">
              <a:buFont typeface="Wingdings" pitchFamily="2" charset="2"/>
              <a:buChar char="v"/>
              <a:defRPr/>
            </a:pPr>
            <a:r>
              <a:rPr lang="ar-MA" altLang="fr-FR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56% (أي </a:t>
            </a:r>
            <a:r>
              <a:rPr lang="fr-FR" altLang="fr-FR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758.085</a:t>
            </a:r>
            <a:r>
              <a:rPr lang="ar-MA" altLang="fr-FR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MA" altLang="fr-FR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شخصا يقطنون بالوسط </a:t>
            </a:r>
            <a:r>
              <a:rPr lang="ar-MA" altLang="fr-FR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الح</a:t>
            </a:r>
            <a:r>
              <a:rPr lang="ar-SA" altLang="fr-FR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ض</a:t>
            </a:r>
            <a:r>
              <a:rPr lang="ar-MA" altLang="fr-FR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ري.</a:t>
            </a:r>
          </a:p>
          <a:p>
            <a:pPr marL="0" lvl="2" algn="just" rtl="1">
              <a:buFont typeface="Wingdings" pitchFamily="2" charset="2"/>
              <a:buChar char="v"/>
              <a:defRPr/>
            </a:pPr>
            <a:r>
              <a:rPr lang="fr-FR" altLang="fr-FR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44 </a:t>
            </a:r>
            <a:r>
              <a:rPr lang="ar-MA" altLang="fr-FR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r>
              <a:rPr lang="fr-FR" altLang="fr-FR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fr-FR" sz="16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44</a:t>
            </a:r>
            <a:r>
              <a:rPr lang="fr-FR" altLang="fr-FR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MA" altLang="fr-FR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(أي </a:t>
            </a:r>
            <a:r>
              <a:rPr lang="fr-FR" altLang="fr-FR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596.343</a:t>
            </a:r>
            <a:r>
              <a:rPr lang="ar-MA" altLang="fr-FR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شخصا) يقطنون بالوسط القروي.</a:t>
            </a:r>
          </a:p>
        </p:txBody>
      </p:sp>
      <p:sp>
        <p:nvSpPr>
          <p:cNvPr id="4103" name="Rectangle 8"/>
          <p:cNvSpPr>
            <a:spLocks noChangeArrowheads="1"/>
          </p:cNvSpPr>
          <p:nvPr/>
        </p:nvSpPr>
        <p:spPr bwMode="auto">
          <a:xfrm>
            <a:off x="1071538" y="3357562"/>
            <a:ext cx="39068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000" lvl="1" algn="just" rtl="1"/>
            <a:r>
              <a:rPr lang="ar-MA" altLang="fr-FR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في سنة 2014، </a:t>
            </a:r>
            <a:r>
              <a:rPr lang="ar-SA" altLang="fr-FR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بلغ </a:t>
            </a:r>
            <a:r>
              <a:rPr lang="ar-MA" altLang="fr-FR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عدد ذوي الاحتياجات الخاصة</a:t>
            </a:r>
            <a:r>
              <a:rPr lang="fr-FR" altLang="fr-FR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1.354.428  </a:t>
            </a:r>
            <a:r>
              <a:rPr lang="ar-MA" altLang="fr-FR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شخص، </a:t>
            </a:r>
            <a:r>
              <a:rPr lang="ar-SA" altLang="fr-FR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تسجل معدل انتشار يساوي</a:t>
            </a:r>
            <a:r>
              <a:rPr lang="ar-MA" altLang="fr-FR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MA" altLang="fr-FR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4,1</a:t>
            </a:r>
            <a:r>
              <a:rPr lang="ar-MA" altLang="fr-FR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%.</a:t>
            </a:r>
          </a:p>
        </p:txBody>
      </p:sp>
      <p:graphicFrame>
        <p:nvGraphicFramePr>
          <p:cNvPr id="9" name="Graphique 8"/>
          <p:cNvGraphicFramePr/>
          <p:nvPr/>
        </p:nvGraphicFramePr>
        <p:xfrm>
          <a:off x="5429256" y="3000372"/>
          <a:ext cx="322897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8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B415472-F359-4FBF-8E25-AFDA0B9BB137}" type="slidenum">
              <a:rPr lang="fr-FR" altLang="fr-FR"/>
              <a:pPr/>
              <a:t>38</a:t>
            </a:fld>
            <a:endParaRPr lang="fr-FR" altLang="fr-FR"/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2019609" y="924203"/>
            <a:ext cx="532229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lvl="1" algn="ctr"/>
            <a:r>
              <a:rPr lang="ar-MA" altLang="fr-FR" b="1" dirty="0" smtClean="0">
                <a:latin typeface="Times New Roman" pitchFamily="18" charset="0"/>
                <a:cs typeface="Times New Roman" pitchFamily="18" charset="0"/>
              </a:rPr>
              <a:t>توزيع الأشخاص ذوي الاحتياجات الخاصة حسب الجنس و السن</a:t>
            </a:r>
            <a:endParaRPr lang="fr-FR" altLang="fr-F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357158" y="4714884"/>
            <a:ext cx="8424862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000" lvl="1"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ar-MA" altLang="fr-FR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نسبة النساء ذوي الاحتياجات الخاصة هي </a:t>
            </a:r>
            <a:r>
              <a:rPr lang="ar-MA" altLang="fr-FR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أعلى (%52,5</a:t>
            </a:r>
            <a:r>
              <a:rPr lang="ar-MA" altLang="fr-FR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مقارنة لدى </a:t>
            </a:r>
            <a:r>
              <a:rPr lang="ar-MA" altLang="fr-FR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الرجال (%47,5</a:t>
            </a:r>
            <a:r>
              <a:rPr lang="ar-MA" altLang="fr-FR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 </a:t>
            </a:r>
            <a:endParaRPr lang="fr-FR" altLang="fr-FR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0" lvl="1" algn="r" rtl="1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v"/>
            </a:pPr>
            <a:r>
              <a:rPr lang="ar-MA" altLang="fr-FR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50,6% </a:t>
            </a:r>
            <a:r>
              <a:rPr lang="ar-MA" altLang="fr-FR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من الأشخاص ذوي الاحتياجات الخاصة أعمارهم هي 60 سنة وأكثر</a:t>
            </a:r>
            <a:r>
              <a:rPr lang="ar-MA" altLang="fr-FR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، 38,3% </a:t>
            </a:r>
            <a:r>
              <a:rPr lang="ar-MA" altLang="fr-FR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تتراوح ما بين 15 و 59 سنة </a:t>
            </a:r>
            <a:r>
              <a:rPr lang="ar-MA" altLang="fr-FR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وأخيرا 10,9% </a:t>
            </a:r>
            <a:r>
              <a:rPr lang="ar-MA" altLang="fr-FR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أعمارهم هي أقل من 15 سنة,</a:t>
            </a:r>
            <a:endParaRPr lang="fr-FR" altLang="fr-FR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Graphique 8"/>
          <p:cNvGraphicFramePr/>
          <p:nvPr/>
        </p:nvGraphicFramePr>
        <p:xfrm>
          <a:off x="4786314" y="1643050"/>
          <a:ext cx="3705227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aphique 9"/>
          <p:cNvGraphicFramePr/>
          <p:nvPr/>
        </p:nvGraphicFramePr>
        <p:xfrm>
          <a:off x="714348" y="1643050"/>
          <a:ext cx="371477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AB93DB0B-1CE9-419F-B25D-D92D3AD76579}" type="slidenum">
              <a:rPr lang="fr-FR" altLang="fr-FR"/>
              <a:pPr/>
              <a:t>39</a:t>
            </a:fld>
            <a:endParaRPr lang="fr-FR" altLang="fr-FR"/>
          </a:p>
        </p:txBody>
      </p:sp>
      <p:sp>
        <p:nvSpPr>
          <p:cNvPr id="56392" name="Rectangle 1"/>
          <p:cNvSpPr>
            <a:spLocks noChangeArrowheads="1"/>
          </p:cNvSpPr>
          <p:nvPr/>
        </p:nvSpPr>
        <p:spPr bwMode="auto">
          <a:xfrm>
            <a:off x="0" y="928670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lvl="1" algn="ctr" rtl="1"/>
            <a:r>
              <a:rPr lang="ar-MA" altLang="fr-FR" b="1" dirty="0" smtClean="0">
                <a:latin typeface="Times New Roman" pitchFamily="18" charset="0"/>
                <a:cs typeface="Times New Roman" pitchFamily="18" charset="0"/>
              </a:rPr>
              <a:t>توزيع الأشخاص</a:t>
            </a:r>
            <a:r>
              <a:rPr lang="ar-SA" altLang="fr-FR" b="1" dirty="0" smtClean="0">
                <a:latin typeface="Times New Roman" pitchFamily="18" charset="0"/>
                <a:cs typeface="Times New Roman" pitchFamily="18" charset="0"/>
              </a:rPr>
              <a:t> من</a:t>
            </a:r>
            <a:r>
              <a:rPr lang="ar-MA" altLang="fr-FR" b="1" dirty="0" smtClean="0">
                <a:latin typeface="Times New Roman" pitchFamily="18" charset="0"/>
                <a:cs typeface="Times New Roman" pitchFamily="18" charset="0"/>
              </a:rPr>
              <a:t> ذوي الاحتياجات الخاصة حسب الحالة الزواجية ووسط الإقامة</a:t>
            </a:r>
            <a:r>
              <a:rPr lang="ar-SA" altLang="fr-FR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fr-FR" altLang="fr-F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393" name="Rectangle 6"/>
          <p:cNvSpPr>
            <a:spLocks noChangeArrowheads="1"/>
          </p:cNvSpPr>
          <p:nvPr/>
        </p:nvSpPr>
        <p:spPr bwMode="auto">
          <a:xfrm>
            <a:off x="285720" y="5357826"/>
            <a:ext cx="84248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ctr"/>
            <a:r>
              <a:rPr lang="ar-MA" altLang="fr-FR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28,2% </a:t>
            </a:r>
            <a:r>
              <a:rPr lang="ar-MA" altLang="fr-FR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من الأشخاص ذوي الاحتياجات الخاصة هم عزاب</a:t>
            </a:r>
            <a:r>
              <a:rPr lang="ar-MA" altLang="fr-FR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، 45,6% </a:t>
            </a:r>
            <a:r>
              <a:rPr lang="ar-MA" altLang="fr-FR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هم متزوجون</a:t>
            </a:r>
            <a:r>
              <a:rPr lang="ar-MA" altLang="fr-FR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، 23,5% </a:t>
            </a:r>
            <a:r>
              <a:rPr lang="ar-MA" altLang="fr-FR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هم أرامل </a:t>
            </a:r>
            <a:r>
              <a:rPr lang="ar-MA" altLang="fr-FR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و 2,6% </a:t>
            </a:r>
            <a:r>
              <a:rPr lang="ar-MA" altLang="fr-FR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هم مطلقون.</a:t>
            </a:r>
            <a:endParaRPr lang="fr-FR" altLang="fr-FR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Tableau 8"/>
          <p:cNvGraphicFramePr>
            <a:graphicFrameLocks noGrp="1"/>
          </p:cNvGraphicFramePr>
          <p:nvPr/>
        </p:nvGraphicFramePr>
        <p:xfrm>
          <a:off x="1071537" y="1571610"/>
          <a:ext cx="7072366" cy="3429024"/>
        </p:xfrm>
        <a:graphic>
          <a:graphicData uri="http://schemas.openxmlformats.org/drawingml/2006/table">
            <a:tbl>
              <a:tblPr/>
              <a:tblGrid>
                <a:gridCol w="1010338"/>
                <a:gridCol w="1010338"/>
                <a:gridCol w="1010338"/>
                <a:gridCol w="1010338"/>
                <a:gridCol w="1010338"/>
                <a:gridCol w="1010338"/>
                <a:gridCol w="1010338"/>
              </a:tblGrid>
              <a:tr h="428628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ar-SA" sz="1400" b="1" i="0" u="none" strike="noStrike" dirty="0">
                          <a:solidFill>
                            <a:srgbClr val="000000"/>
                          </a:solidFill>
                          <a:latin typeface="Garamond"/>
                        </a:rPr>
                        <a:t>النسب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ar-SA" sz="1400" b="1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الأعداد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Garamond"/>
                        </a:rPr>
                        <a:t> </a:t>
                      </a: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algn="ctr" rtl="0" fontAlgn="ctr"/>
                      <a:r>
                        <a:rPr lang="ar-SA" sz="1400" b="1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مجموع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SA" sz="1400" b="1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قروي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SA" sz="1400" b="1" i="0" u="none" strike="noStrike" dirty="0">
                          <a:solidFill>
                            <a:srgbClr val="000000"/>
                          </a:solidFill>
                          <a:latin typeface="Garamond"/>
                        </a:rPr>
                        <a:t>حضري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SA" sz="1400" b="1" i="0" u="none" strike="noStrike" dirty="0">
                          <a:solidFill>
                            <a:srgbClr val="000000"/>
                          </a:solidFill>
                          <a:latin typeface="Garamond"/>
                        </a:rPr>
                        <a:t>مجموع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SA" sz="1400" b="1" i="0" u="none" strike="noStrike" dirty="0">
                          <a:solidFill>
                            <a:srgbClr val="000000"/>
                          </a:solidFill>
                          <a:latin typeface="Garamond"/>
                        </a:rPr>
                        <a:t>قروي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SA" sz="1400" b="1" i="0" u="none" strike="noStrike" dirty="0">
                          <a:solidFill>
                            <a:srgbClr val="000000"/>
                          </a:solidFill>
                          <a:latin typeface="Garamond"/>
                        </a:rPr>
                        <a:t>حضري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428628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28,2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29,3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27,3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381 337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174 503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206 834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ar-SA" sz="1400" b="1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عازب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45,6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47,7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43,9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617 365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284 614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332 751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ar-SA" sz="1400" b="1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متزوج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2,6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1,5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3,5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35 719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8 941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26 778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ar-SA" sz="1400" b="1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مطلق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23,5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21,4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25,2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318 603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127 485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191 118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ar-SA" sz="1400" b="1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أرمل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0,1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0,1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0,1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Garamond"/>
                        </a:rPr>
                        <a:t>1 404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800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604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ar-SA" sz="1400" b="1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غير مصرح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latin typeface="Garamond"/>
                        </a:rPr>
                        <a:t>1 354 428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latin typeface="Garamond"/>
                        </a:rPr>
                        <a:t>596 343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latin typeface="Garamond"/>
                        </a:rPr>
                        <a:t>758 085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ar-SA" sz="1400" b="1" i="0" u="none" strike="noStrike" dirty="0">
                          <a:solidFill>
                            <a:srgbClr val="000000"/>
                          </a:solidFill>
                          <a:latin typeface="Garamond"/>
                        </a:rPr>
                        <a:t>مجموع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4DF0FF-F484-4893-ACD3-DE40E4B25721}" type="slidenum">
              <a:rPr lang="fr-FR" altLang="fr-FR" smtClean="0"/>
              <a:pPr/>
              <a:t>4</a:t>
            </a:fld>
            <a:endParaRPr lang="fr-FR" altLang="fr-FR"/>
          </a:p>
        </p:txBody>
      </p:sp>
      <p:pic>
        <p:nvPicPr>
          <p:cNvPr id="3" name="Imag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1588" y="692150"/>
            <a:ext cx="4117975" cy="582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AA494F2-69DD-40DE-B627-4BDB576456A6}" type="slidenum">
              <a:rPr lang="fr-FR" altLang="fr-FR"/>
              <a:pPr/>
              <a:t>40</a:t>
            </a:fld>
            <a:endParaRPr lang="fr-FR" altLang="fr-FR"/>
          </a:p>
        </p:txBody>
      </p:sp>
      <p:sp>
        <p:nvSpPr>
          <p:cNvPr id="58456" name="Rectangle 1"/>
          <p:cNvSpPr>
            <a:spLocks noChangeArrowheads="1"/>
          </p:cNvSpPr>
          <p:nvPr/>
        </p:nvSpPr>
        <p:spPr bwMode="auto">
          <a:xfrm>
            <a:off x="1857356" y="785794"/>
            <a:ext cx="58015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lvl="1" algn="r" rtl="1"/>
            <a:r>
              <a:rPr lang="ar-MA" altLang="fr-FR" b="1" dirty="0" smtClean="0">
                <a:latin typeface="Times New Roman" pitchFamily="18" charset="0"/>
                <a:cs typeface="Times New Roman" pitchFamily="18" charset="0"/>
              </a:rPr>
              <a:t>توزيع الأشخاص ذوي الاحتياجات الخاصة حسب المستوى التعليمي و الجنس</a:t>
            </a:r>
            <a:endParaRPr lang="fr-FR" altLang="fr-F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75" name="Rectangle 6"/>
          <p:cNvSpPr>
            <a:spLocks noChangeArrowheads="1"/>
          </p:cNvSpPr>
          <p:nvPr/>
        </p:nvSpPr>
        <p:spPr bwMode="auto">
          <a:xfrm>
            <a:off x="857224" y="4714884"/>
            <a:ext cx="7858180" cy="152541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7B003B"/>
              </a:buClr>
              <a:buSzPct val="120000"/>
              <a:buBlip>
                <a:blip r:embed="rId2"/>
              </a:buBlip>
              <a:defRPr sz="240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18E00"/>
              </a:buClr>
              <a:buSzPct val="120000"/>
              <a:buFont typeface="Arial" panose="020B0604020202020204" pitchFamily="34" charset="0"/>
              <a:buBlip>
                <a:blip r:embed="rId3"/>
              </a:buBlip>
              <a:defRPr sz="200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120000"/>
              <a:buBlip>
                <a:blip r:embed="rId4"/>
              </a:buBlip>
              <a:defRPr sz="1600">
                <a:solidFill>
                  <a:schemeClr val="bg2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1" algn="just" rtl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itchFamily="2" charset="2"/>
              <a:buChar char="v"/>
              <a:defRPr/>
            </a:pPr>
            <a:r>
              <a:rPr lang="ar-MA" altLang="fr-FR" sz="1600" b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سبعة أشخاص من </a:t>
            </a:r>
            <a:r>
              <a:rPr lang="ar-SA" altLang="fr-FR" sz="1600" b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كل </a:t>
            </a:r>
            <a:r>
              <a:rPr lang="ar-MA" altLang="fr-FR" sz="1600" b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عشرة من ذوي الاحتياجات الخاصة </a:t>
            </a:r>
            <a:r>
              <a:rPr lang="ar-MA" altLang="fr-FR" sz="16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(70,3%) </a:t>
            </a:r>
            <a:r>
              <a:rPr lang="ar-MA" altLang="fr-FR" sz="1600" b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ليس لديهم مستوى تعليمي </a:t>
            </a:r>
            <a:r>
              <a:rPr lang="ar-SA" altLang="fr-FR" sz="1600" b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يذكر </a:t>
            </a:r>
          </a:p>
          <a:p>
            <a:pPr marL="0" lvl="1" algn="just" rtl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itchFamily="2" charset="2"/>
              <a:buChar char="v"/>
              <a:defRPr/>
            </a:pPr>
            <a:r>
              <a:rPr lang="ar-MA" altLang="fr-FR" sz="1600" b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و </a:t>
            </a:r>
            <a:r>
              <a:rPr lang="ar-MA" altLang="fr-FR" sz="16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فقط 4,6% </a:t>
            </a:r>
            <a:r>
              <a:rPr lang="ar-SA" altLang="fr-FR" sz="1600" b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سبق لهم أن </a:t>
            </a:r>
            <a:r>
              <a:rPr lang="ar-SA" altLang="fr-FR" sz="1600" b="1" dirty="0" err="1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ت</a:t>
            </a:r>
            <a:r>
              <a:rPr lang="ar-MA" altLang="fr-FR" sz="1600" b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ر</a:t>
            </a:r>
            <a:r>
              <a:rPr lang="ar-SA" altLang="fr-FR" sz="1600" b="1" dirty="0" err="1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دد</a:t>
            </a:r>
            <a:r>
              <a:rPr lang="ar-MA" altLang="fr-FR" sz="1600" b="1" dirty="0" err="1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وا</a:t>
            </a:r>
            <a:r>
              <a:rPr lang="ar-MA" altLang="fr-FR" sz="1600" b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ar-SA" altLang="fr-FR" sz="1600" b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على مؤسسة دراسية من المستوى </a:t>
            </a:r>
            <a:r>
              <a:rPr lang="ar-SA" altLang="fr-FR" sz="1600" b="1" dirty="0" err="1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ال</a:t>
            </a:r>
            <a:r>
              <a:rPr lang="ar-MA" altLang="fr-FR" sz="1600" b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تمهيدي,  </a:t>
            </a:r>
            <a:endParaRPr lang="fr-FR" altLang="fr-FR" sz="1600" b="1" dirty="0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marL="0" lvl="1" algn="just" rtl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itchFamily="2" charset="2"/>
              <a:buChar char="v"/>
              <a:defRPr/>
            </a:pPr>
            <a:r>
              <a:rPr lang="ar-MA" altLang="fr-FR" sz="1600" b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14,9</a:t>
            </a:r>
            <a:r>
              <a:rPr lang="ar-MA" altLang="fr-FR" sz="16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% </a:t>
            </a:r>
            <a:r>
              <a:rPr lang="ar-MA" altLang="fr-FR" sz="1600" b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لديهم المستوى الأساسي </a:t>
            </a:r>
            <a:r>
              <a:rPr lang="ar-MA" altLang="fr-FR" sz="16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و 8,5% </a:t>
            </a:r>
            <a:r>
              <a:rPr lang="ar-MA" altLang="fr-FR" sz="1600" b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الثانوي,</a:t>
            </a:r>
            <a:endParaRPr lang="fr-FR" altLang="fr-FR" sz="1600" b="1" dirty="0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marL="0" lvl="1" algn="just" rtl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itchFamily="2" charset="2"/>
              <a:buChar char="v"/>
              <a:defRPr/>
            </a:pPr>
            <a:r>
              <a:rPr lang="ar-MA" altLang="fr-FR" sz="1600" b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1,5</a:t>
            </a:r>
            <a:r>
              <a:rPr lang="ar-MA" altLang="fr-FR" sz="16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% </a:t>
            </a:r>
            <a:r>
              <a:rPr lang="ar-MA" altLang="fr-FR" sz="1600" b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فقط </a:t>
            </a:r>
            <a:r>
              <a:rPr lang="ar-SA" altLang="fr-FR" sz="1600" b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نجحوا في استكمال الدراسة من</a:t>
            </a:r>
            <a:r>
              <a:rPr lang="ar-MA" altLang="fr-FR" sz="1600" b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المستوى العالي</a:t>
            </a:r>
            <a:r>
              <a:rPr lang="ar-MA" altLang="fr-FR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fr-FR" altLang="fr-FR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428593" y="1357294"/>
          <a:ext cx="8286810" cy="3286150"/>
        </p:xfrm>
        <a:graphic>
          <a:graphicData uri="http://schemas.openxmlformats.org/drawingml/2006/table">
            <a:tbl>
              <a:tblPr/>
              <a:tblGrid>
                <a:gridCol w="1183830"/>
                <a:gridCol w="1183830"/>
                <a:gridCol w="1183830"/>
                <a:gridCol w="1183830"/>
                <a:gridCol w="1183830"/>
                <a:gridCol w="1183830"/>
                <a:gridCol w="1183830"/>
              </a:tblGrid>
              <a:tr h="328615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ar-SA" sz="14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النسب</a:t>
                      </a:r>
                      <a:r>
                        <a:rPr lang="ar-SA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endParaRPr lang="ar-SA" sz="1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ar-SA" sz="14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الأعداد</a:t>
                      </a:r>
                      <a:r>
                        <a:rPr lang="ar-SA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endParaRPr lang="ar-SA" sz="1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1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28615">
                <a:tc>
                  <a:txBody>
                    <a:bodyPr/>
                    <a:lstStyle/>
                    <a:p>
                      <a:pPr algn="ctr" rtl="0" fontAlgn="ctr"/>
                      <a:r>
                        <a:rPr lang="ar-SA" sz="14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مجموع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SA" sz="14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إناث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SA" sz="14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ذكور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SA" sz="14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مجموع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SA" sz="14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إناث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SA" sz="14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ذكور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28615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70,3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81,2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58,2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950 922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577 273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373 040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ar-SA" sz="14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لاشيء</a:t>
                      </a:r>
                      <a:r>
                        <a:rPr lang="ar-SA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endParaRPr lang="ar-SA" sz="14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28615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4,6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8,4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61 681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8 126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53 555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ar-SA" sz="14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تمهيدي</a:t>
                      </a:r>
                      <a:r>
                        <a:rPr lang="ar-SA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endParaRPr lang="ar-SA" sz="14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28615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14,9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19,8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201 067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73 846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127 168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ar-SA" sz="14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أساسي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28615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5,2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3,3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7,3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70 174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23 473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46 701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ar-SA" sz="14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ثانوي إعدادي</a:t>
                      </a:r>
                      <a:r>
                        <a:rPr lang="ar-SA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endParaRPr lang="ar-SA" sz="1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28615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3,3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4,1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44 611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18 168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26 443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ar-SA" sz="14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ثانوي تأهيلي</a:t>
                      </a:r>
                      <a:r>
                        <a:rPr lang="ar-SA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endParaRPr lang="ar-SA" sz="1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28615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20 474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7 800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12 674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ar-SA" sz="14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عالي</a:t>
                      </a:r>
                      <a:r>
                        <a:rPr lang="ar-SA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endParaRPr lang="ar-SA" sz="1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28615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5 499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 </a:t>
                      </a:r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664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2 835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ar-SA" sz="14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غير مصرح </a:t>
                      </a:r>
                      <a:r>
                        <a:rPr lang="ar-SA" sz="1400" b="1" i="0" u="none" strike="noStrike" dirty="0" err="1">
                          <a:solidFill>
                            <a:srgbClr val="000000"/>
                          </a:solidFill>
                          <a:latin typeface="+mj-lt"/>
                        </a:rPr>
                        <a:t>به</a:t>
                      </a:r>
                      <a:endParaRPr lang="ar-SA" sz="1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28615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 </a:t>
                      </a:r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354 428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711 350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642 416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ar-SA" sz="14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مجموع</a:t>
                      </a:r>
                      <a:r>
                        <a:rPr lang="ar-SA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endParaRPr lang="ar-SA" sz="1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3D7FC07-C7C4-4069-A9EE-066EDC1958A0}" type="slidenum">
              <a:rPr lang="fr-FR" altLang="fr-FR"/>
              <a:pPr/>
              <a:t>41</a:t>
            </a:fld>
            <a:endParaRPr lang="fr-FR" altLang="fr-FR"/>
          </a:p>
        </p:txBody>
      </p:sp>
      <p:sp>
        <p:nvSpPr>
          <p:cNvPr id="59520" name="Rectangle 2"/>
          <p:cNvSpPr>
            <a:spLocks noChangeArrowheads="1"/>
          </p:cNvSpPr>
          <p:nvPr/>
        </p:nvSpPr>
        <p:spPr bwMode="auto">
          <a:xfrm>
            <a:off x="2428860" y="785794"/>
            <a:ext cx="50305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lvl="1" algn="ctr"/>
            <a:r>
              <a:rPr lang="ar-MA" altLang="fr-FR" b="1" dirty="0" smtClean="0">
                <a:latin typeface="Times New Roman" pitchFamily="18" charset="0"/>
                <a:cs typeface="Times New Roman" pitchFamily="18" charset="0"/>
              </a:rPr>
              <a:t>توزيع الأشخاص ذوي الاحتياجات الخاصة حسب النشاط و الجنس </a:t>
            </a:r>
            <a:endParaRPr lang="fr-FR" altLang="fr-F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521" name="Rectangle 8"/>
          <p:cNvSpPr>
            <a:spLocks noChangeArrowheads="1"/>
          </p:cNvSpPr>
          <p:nvPr/>
        </p:nvSpPr>
        <p:spPr bwMode="auto">
          <a:xfrm>
            <a:off x="357158" y="5357826"/>
            <a:ext cx="84248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algn="ctr" rtl="1">
              <a:lnSpc>
                <a:spcPct val="150000"/>
              </a:lnSpc>
            </a:pPr>
            <a:r>
              <a:rPr lang="ar-MA" altLang="fr-FR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من ذوي الاحتياجات الخاصة</a:t>
            </a:r>
            <a:r>
              <a:rPr lang="ar-SA" altLang="fr-FR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، </a:t>
            </a:r>
            <a:r>
              <a:rPr lang="ar-MA" altLang="fr-FR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13,1% </a:t>
            </a:r>
            <a:r>
              <a:rPr lang="ar-SA" altLang="fr-FR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ه</a:t>
            </a:r>
            <a:r>
              <a:rPr lang="ar-MA" altLang="fr-FR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م نشيطون مشتغلون</a:t>
            </a:r>
            <a:r>
              <a:rPr lang="ar-SA" altLang="fr-FR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و</a:t>
            </a:r>
            <a:r>
              <a:rPr lang="ar-MA" altLang="fr-FR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MA" altLang="fr-FR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%2,9 </a:t>
            </a:r>
            <a:r>
              <a:rPr lang="ar-MA" altLang="fr-FR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هم عاطلون </a:t>
            </a:r>
            <a:r>
              <a:rPr lang="ar-MA" altLang="fr-FR"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و</a:t>
            </a:r>
            <a:r>
              <a:rPr lang="ar-MA" altLang="fr-FR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MA" altLang="fr-FR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ar-SA" altLang="fr-FR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ar-MA" altLang="fr-FR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ar-SA" altLang="fr-FR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ar-MA" altLang="fr-FR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% هم غير نشيطون</a:t>
            </a:r>
            <a:r>
              <a:rPr lang="ar-SA" altLang="fr-FR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fr-FR" altLang="fr-FR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500034" y="1357298"/>
          <a:ext cx="8286808" cy="3786216"/>
        </p:xfrm>
        <a:graphic>
          <a:graphicData uri="http://schemas.openxmlformats.org/drawingml/2006/table">
            <a:tbl>
              <a:tblPr/>
              <a:tblGrid>
                <a:gridCol w="1027290"/>
                <a:gridCol w="1027290"/>
                <a:gridCol w="1027290"/>
                <a:gridCol w="1027290"/>
                <a:gridCol w="1027290"/>
                <a:gridCol w="1027290"/>
                <a:gridCol w="2123068"/>
              </a:tblGrid>
              <a:tr h="262765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ar-SA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النسب</a:t>
                      </a:r>
                      <a:r>
                        <a:rPr lang="ar-SA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ar-SA" sz="12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446" marR="9446" marT="9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ar-SA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الأعداد</a:t>
                      </a:r>
                      <a:r>
                        <a:rPr lang="ar-SA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ar-SA" sz="12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446" marR="9446" marT="9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1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 </a:t>
                      </a:r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marL="9446" marR="9446" marT="9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62765">
                <a:tc>
                  <a:txBody>
                    <a:bodyPr/>
                    <a:lstStyle/>
                    <a:p>
                      <a:pPr algn="ctr" rtl="0" fontAlgn="ctr"/>
                      <a:r>
                        <a:rPr lang="ar-SA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مجموع</a:t>
                      </a:r>
                    </a:p>
                  </a:txBody>
                  <a:tcPr marL="9446" marR="9446" marT="9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SA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إناث</a:t>
                      </a:r>
                    </a:p>
                  </a:txBody>
                  <a:tcPr marL="9446" marR="9446" marT="9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SA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ذكور</a:t>
                      </a:r>
                    </a:p>
                  </a:txBody>
                  <a:tcPr marL="9446" marR="9446" marT="9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SA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مجموع</a:t>
                      </a:r>
                    </a:p>
                  </a:txBody>
                  <a:tcPr marL="9446" marR="9446" marT="9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SA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إناث</a:t>
                      </a:r>
                    </a:p>
                  </a:txBody>
                  <a:tcPr marL="9446" marR="9446" marT="9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SA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ذكور</a:t>
                      </a:r>
                    </a:p>
                  </a:txBody>
                  <a:tcPr marL="9446" marR="9446" marT="9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50822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13,1</a:t>
                      </a:r>
                    </a:p>
                  </a:txBody>
                  <a:tcPr marL="9446" marR="9446" marT="9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4,4</a:t>
                      </a:r>
                    </a:p>
                  </a:txBody>
                  <a:tcPr marL="9446" marR="9446" marT="9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22,8</a:t>
                      </a:r>
                    </a:p>
                  </a:txBody>
                  <a:tcPr marL="9446" marR="9446" marT="9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Garamond"/>
                        </a:rPr>
                        <a:t>177 925</a:t>
                      </a:r>
                    </a:p>
                  </a:txBody>
                  <a:tcPr marL="9446" marR="72000" marT="9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Garamond"/>
                        </a:rPr>
                        <a:t>31 561</a:t>
                      </a:r>
                    </a:p>
                  </a:txBody>
                  <a:tcPr marL="9446" marR="72000" marT="9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146 327</a:t>
                      </a:r>
                    </a:p>
                  </a:txBody>
                  <a:tcPr marL="9446" marR="72000" marT="9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ar-SA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نشيط مشتغل</a:t>
                      </a:r>
                      <a:r>
                        <a:rPr lang="ar-SA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ar-SA" sz="12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446" marR="72000" marT="9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50822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1,5</a:t>
                      </a:r>
                    </a:p>
                  </a:txBody>
                  <a:tcPr marL="9446" marR="9446" marT="9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1,2</a:t>
                      </a:r>
                    </a:p>
                  </a:txBody>
                  <a:tcPr marL="9446" marR="9446" marT="9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1,8</a:t>
                      </a:r>
                    </a:p>
                  </a:txBody>
                  <a:tcPr marL="9446" marR="9446" marT="9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Garamond"/>
                        </a:rPr>
                        <a:t>19 757</a:t>
                      </a:r>
                    </a:p>
                  </a:txBody>
                  <a:tcPr marL="9446" marR="72000" marT="9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Garamond"/>
                        </a:rPr>
                        <a:t>8 281</a:t>
                      </a:r>
                    </a:p>
                  </a:txBody>
                  <a:tcPr marL="9446" marR="72000" marT="9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11 423</a:t>
                      </a:r>
                    </a:p>
                  </a:txBody>
                  <a:tcPr marL="9446" marR="72000" marT="9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ar-SA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عاطل سبق له أن اشتغل</a:t>
                      </a:r>
                      <a:r>
                        <a:rPr lang="ar-SA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ar-SA" sz="12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446" marR="72000" marT="9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50822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1,4</a:t>
                      </a:r>
                    </a:p>
                  </a:txBody>
                  <a:tcPr marL="9446" marR="9446" marT="9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0,8</a:t>
                      </a:r>
                    </a:p>
                  </a:txBody>
                  <a:tcPr marL="9446" marR="9446" marT="9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2,1</a:t>
                      </a:r>
                    </a:p>
                  </a:txBody>
                  <a:tcPr marL="9446" marR="9446" marT="9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19 352</a:t>
                      </a:r>
                    </a:p>
                  </a:txBody>
                  <a:tcPr marL="9446" marR="72000" marT="9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5 585</a:t>
                      </a:r>
                    </a:p>
                  </a:txBody>
                  <a:tcPr marL="9446" marR="72000" marT="9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13 767</a:t>
                      </a:r>
                    </a:p>
                  </a:txBody>
                  <a:tcPr marL="9446" marR="72000" marT="9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ar-SA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عاطل لم يسبق له أن اشتغل</a:t>
                      </a:r>
                      <a:r>
                        <a:rPr lang="ar-SA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ar-SA" sz="12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446" marR="72000" marT="9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50822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13,6</a:t>
                      </a:r>
                    </a:p>
                  </a:txBody>
                  <a:tcPr marL="9446" marR="9446" marT="9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25,7</a:t>
                      </a:r>
                    </a:p>
                  </a:txBody>
                  <a:tcPr marL="9446" marR="9446" marT="9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0,1</a:t>
                      </a:r>
                    </a:p>
                  </a:txBody>
                  <a:tcPr marL="9446" marR="9446" marT="9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183 616</a:t>
                      </a:r>
                    </a:p>
                  </a:txBody>
                  <a:tcPr marL="9446" marR="72000" marT="9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183 096</a:t>
                      </a:r>
                    </a:p>
                  </a:txBody>
                  <a:tcPr marL="9446" marR="72000" marT="9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Garamond"/>
                        </a:rPr>
                        <a:t>399</a:t>
                      </a:r>
                    </a:p>
                  </a:txBody>
                  <a:tcPr marL="9446" marR="72000" marT="9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ar-SA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ربة بيت</a:t>
                      </a:r>
                      <a:r>
                        <a:rPr lang="ar-SA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ar-SA" sz="12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446" marR="72000" marT="9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50822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4,8</a:t>
                      </a:r>
                    </a:p>
                  </a:txBody>
                  <a:tcPr marL="9446" marR="9446" marT="9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4,1</a:t>
                      </a:r>
                    </a:p>
                  </a:txBody>
                  <a:tcPr marL="9446" marR="9446" marT="9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5,5</a:t>
                      </a:r>
                    </a:p>
                  </a:txBody>
                  <a:tcPr marL="9446" marR="9446" marT="9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64 774</a:t>
                      </a:r>
                    </a:p>
                  </a:txBody>
                  <a:tcPr marL="9446" marR="72000" marT="9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29 187</a:t>
                      </a:r>
                    </a:p>
                  </a:txBody>
                  <a:tcPr marL="9446" marR="72000" marT="9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35 587</a:t>
                      </a:r>
                    </a:p>
                  </a:txBody>
                  <a:tcPr marL="9446" marR="72000" marT="9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ar-SA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تلميذ أو طالب</a:t>
                      </a:r>
                      <a:r>
                        <a:rPr lang="ar-SA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ar-SA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446" marR="72000" marT="9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50822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0,2</a:t>
                      </a:r>
                    </a:p>
                  </a:txBody>
                  <a:tcPr marL="9446" marR="9446" marT="9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0,1</a:t>
                      </a:r>
                    </a:p>
                  </a:txBody>
                  <a:tcPr marL="9446" marR="9446" marT="9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0,2</a:t>
                      </a:r>
                    </a:p>
                  </a:txBody>
                  <a:tcPr marL="9446" marR="9446" marT="9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2 437</a:t>
                      </a:r>
                    </a:p>
                  </a:txBody>
                  <a:tcPr marL="9446" marR="72000" marT="9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944</a:t>
                      </a:r>
                    </a:p>
                  </a:txBody>
                  <a:tcPr marL="9446" marR="72000" marT="9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1 493</a:t>
                      </a:r>
                    </a:p>
                  </a:txBody>
                  <a:tcPr marL="9446" marR="72000" marT="9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ar-SA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ملاك</a:t>
                      </a:r>
                      <a:r>
                        <a:rPr lang="ar-SA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ar-SA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446" marR="72000" marT="9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50822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5,3</a:t>
                      </a:r>
                    </a:p>
                  </a:txBody>
                  <a:tcPr marL="9446" marR="9446" marT="9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1,3</a:t>
                      </a:r>
                    </a:p>
                  </a:txBody>
                  <a:tcPr marL="9446" marR="9446" marT="9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9,8</a:t>
                      </a:r>
                    </a:p>
                  </a:txBody>
                  <a:tcPr marL="9446" marR="9446" marT="9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71 998</a:t>
                      </a:r>
                    </a:p>
                  </a:txBody>
                  <a:tcPr marL="9446" marR="72000" marT="9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9 007</a:t>
                      </a:r>
                    </a:p>
                  </a:txBody>
                  <a:tcPr marL="9446" marR="72000" marT="9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62 991</a:t>
                      </a:r>
                    </a:p>
                  </a:txBody>
                  <a:tcPr marL="9446" marR="72000" marT="9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ar-SA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متقاعد</a:t>
                      </a:r>
                      <a:r>
                        <a:rPr lang="ar-SA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ar-SA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446" marR="72000" marT="9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50822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25,0</a:t>
                      </a:r>
                    </a:p>
                  </a:txBody>
                  <a:tcPr marL="9446" marR="9446" marT="9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21,0</a:t>
                      </a:r>
                    </a:p>
                  </a:txBody>
                  <a:tcPr marL="9446" marR="9446" marT="9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29,5</a:t>
                      </a:r>
                    </a:p>
                  </a:txBody>
                  <a:tcPr marL="9446" marR="9446" marT="9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338 979</a:t>
                      </a:r>
                    </a:p>
                  </a:txBody>
                  <a:tcPr marL="9446" marR="72000" marT="9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149 490</a:t>
                      </a:r>
                    </a:p>
                  </a:txBody>
                  <a:tcPr marL="9446" marR="72000" marT="9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189 411</a:t>
                      </a:r>
                    </a:p>
                  </a:txBody>
                  <a:tcPr marL="9446" marR="72000" marT="9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ar-SA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عاجز أو مريض</a:t>
                      </a:r>
                      <a:r>
                        <a:rPr lang="ar-SA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ar-SA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446" marR="72000" marT="9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50822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27,2</a:t>
                      </a:r>
                    </a:p>
                  </a:txBody>
                  <a:tcPr marL="9446" marR="9446" marT="9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34,3</a:t>
                      </a:r>
                    </a:p>
                  </a:txBody>
                  <a:tcPr marL="9446" marR="9446" marT="9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19,3</a:t>
                      </a:r>
                    </a:p>
                  </a:txBody>
                  <a:tcPr marL="9446" marR="9446" marT="9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368 270</a:t>
                      </a:r>
                    </a:p>
                  </a:txBody>
                  <a:tcPr marL="9446" marR="72000" marT="9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243 651</a:t>
                      </a:r>
                    </a:p>
                  </a:txBody>
                  <a:tcPr marL="9446" marR="72000" marT="9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124 295</a:t>
                      </a:r>
                    </a:p>
                  </a:txBody>
                  <a:tcPr marL="9446" marR="72000" marT="9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ar-SA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مسن</a:t>
                      </a:r>
                      <a:r>
                        <a:rPr lang="ar-SA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ar-SA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446" marR="72000" marT="9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50822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6,3</a:t>
                      </a:r>
                    </a:p>
                  </a:txBody>
                  <a:tcPr marL="9446" marR="9446" marT="9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5,5</a:t>
                      </a:r>
                    </a:p>
                  </a:txBody>
                  <a:tcPr marL="9446" marR="9446" marT="9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7,2</a:t>
                      </a:r>
                    </a:p>
                  </a:txBody>
                  <a:tcPr marL="9446" marR="9446" marT="9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85 247</a:t>
                      </a:r>
                    </a:p>
                  </a:txBody>
                  <a:tcPr marL="9446" marR="72000" marT="9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38 868</a:t>
                      </a:r>
                    </a:p>
                  </a:txBody>
                  <a:tcPr marL="9446" marR="72000" marT="9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46 379</a:t>
                      </a:r>
                    </a:p>
                  </a:txBody>
                  <a:tcPr marL="9446" marR="72000" marT="9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ar-SA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طفل</a:t>
                      </a:r>
                      <a:r>
                        <a:rPr lang="ar-SA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ar-SA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446" marR="72000" marT="9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50822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1,5</a:t>
                      </a:r>
                    </a:p>
                  </a:txBody>
                  <a:tcPr marL="9446" marR="9446" marT="9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1,5</a:t>
                      </a:r>
                    </a:p>
                  </a:txBody>
                  <a:tcPr marL="9446" marR="9446" marT="9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1,5</a:t>
                      </a:r>
                    </a:p>
                  </a:txBody>
                  <a:tcPr marL="9446" marR="9446" marT="9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19 852</a:t>
                      </a:r>
                    </a:p>
                  </a:txBody>
                  <a:tcPr marL="9446" marR="72000" marT="9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10 396</a:t>
                      </a:r>
                    </a:p>
                  </a:txBody>
                  <a:tcPr marL="9446" marR="72000" marT="9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9 456</a:t>
                      </a:r>
                    </a:p>
                  </a:txBody>
                  <a:tcPr marL="9446" marR="72000" marT="9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ar-SA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غير نشيط آخر</a:t>
                      </a:r>
                      <a:r>
                        <a:rPr lang="ar-SA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ar-SA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446" marR="72000" marT="9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50822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0,2</a:t>
                      </a:r>
                    </a:p>
                  </a:txBody>
                  <a:tcPr marL="9446" marR="9446" marT="9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0,2</a:t>
                      </a:r>
                    </a:p>
                  </a:txBody>
                  <a:tcPr marL="9446" marR="9446" marT="9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0,1</a:t>
                      </a:r>
                    </a:p>
                  </a:txBody>
                  <a:tcPr marL="9446" marR="9446" marT="9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2 221</a:t>
                      </a:r>
                    </a:p>
                  </a:txBody>
                  <a:tcPr marL="9446" marR="72000" marT="9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1 284</a:t>
                      </a:r>
                    </a:p>
                  </a:txBody>
                  <a:tcPr marL="9446" marR="72000" marT="9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888</a:t>
                      </a:r>
                    </a:p>
                  </a:txBody>
                  <a:tcPr marL="9446" marR="72000" marT="9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ar-SA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غير مصرح به</a:t>
                      </a:r>
                    </a:p>
                  </a:txBody>
                  <a:tcPr marL="9446" marR="72000" marT="9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50822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Garamond"/>
                        </a:rPr>
                        <a:t>100,0</a:t>
                      </a:r>
                    </a:p>
                  </a:txBody>
                  <a:tcPr marL="9446" marR="9446" marT="9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Garamond"/>
                        </a:rPr>
                        <a:t>100,0</a:t>
                      </a:r>
                    </a:p>
                  </a:txBody>
                  <a:tcPr marL="9446" marR="9446" marT="9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100,0</a:t>
                      </a:r>
                    </a:p>
                  </a:txBody>
                  <a:tcPr marL="9446" marR="9446" marT="9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Garamond"/>
                        </a:rPr>
                        <a:t>1 354 428</a:t>
                      </a:r>
                    </a:p>
                  </a:txBody>
                  <a:tcPr marL="9446" marR="72000" marT="9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Garamond"/>
                        </a:rPr>
                        <a:t>711 350</a:t>
                      </a:r>
                    </a:p>
                  </a:txBody>
                  <a:tcPr marL="9446" marR="72000" marT="9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Garamond"/>
                        </a:rPr>
                        <a:t>642 416</a:t>
                      </a:r>
                    </a:p>
                  </a:txBody>
                  <a:tcPr marL="9446" marR="72000" marT="9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ar-SA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مجموع</a:t>
                      </a:r>
                      <a:r>
                        <a:rPr lang="ar-SA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ar-SA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446" marR="72000" marT="9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A14DECF6-D740-4923-A2D0-17E500B26A90}" type="slidenum">
              <a:rPr lang="fr-FR" altLang="fr-FR"/>
              <a:pPr/>
              <a:t>42</a:t>
            </a:fld>
            <a:endParaRPr lang="fr-FR" altLang="fr-FR"/>
          </a:p>
        </p:txBody>
      </p:sp>
      <p:sp>
        <p:nvSpPr>
          <p:cNvPr id="6148" name="Rectangle 1"/>
          <p:cNvSpPr>
            <a:spLocks noChangeArrowheads="1"/>
          </p:cNvSpPr>
          <p:nvPr/>
        </p:nvSpPr>
        <p:spPr bwMode="auto">
          <a:xfrm>
            <a:off x="1692275" y="728663"/>
            <a:ext cx="58324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lvl="1" algn="ctr"/>
            <a:r>
              <a:rPr lang="ar-MA" altLang="fr-FR" b="1" dirty="0" smtClean="0">
                <a:latin typeface="Times New Roman" pitchFamily="18" charset="0"/>
                <a:cs typeface="Times New Roman" pitchFamily="18" charset="0"/>
              </a:rPr>
              <a:t>توزيع ذوي الاحتياجات الخاصة حسب الجهة</a:t>
            </a:r>
            <a:endParaRPr lang="fr-FR" altLang="fr-F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9" name="Rectangle 6"/>
          <p:cNvSpPr>
            <a:spLocks noChangeArrowheads="1"/>
          </p:cNvSpPr>
          <p:nvPr/>
        </p:nvSpPr>
        <p:spPr bwMode="auto">
          <a:xfrm>
            <a:off x="428596" y="5072074"/>
            <a:ext cx="8208962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2"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ar-MA" altLang="fr-FR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نسبة ذوي الاحتياجات الخاصة مرتفعة </a:t>
            </a:r>
            <a:r>
              <a:rPr lang="ar-SA" altLang="fr-FR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في</a:t>
            </a:r>
            <a:r>
              <a:rPr lang="ar-MA" altLang="fr-FR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جهات كلميم- واد النون </a:t>
            </a:r>
            <a:r>
              <a:rPr lang="ar-MA" altLang="fr-FR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(4,8</a:t>
            </a:r>
            <a:r>
              <a:rPr lang="ar-MA" altLang="fr-FR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%)</a:t>
            </a:r>
            <a:r>
              <a:rPr lang="ar-SA" altLang="fr-FR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و</a:t>
            </a:r>
            <a:r>
              <a:rPr lang="ar-MA" altLang="fr-FR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فاس- مكناس </a:t>
            </a:r>
            <a:r>
              <a:rPr lang="ar-MA" altLang="fr-FR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(4,6</a:t>
            </a:r>
            <a:r>
              <a:rPr lang="ar-MA" altLang="fr-FR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%)</a:t>
            </a:r>
            <a:r>
              <a:rPr lang="ar-SA" altLang="fr-FR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و</a:t>
            </a:r>
            <a:r>
              <a:rPr lang="ar-MA" altLang="fr-FR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طنجة</a:t>
            </a:r>
            <a:r>
              <a:rPr lang="ar-MA" altLang="fr-FR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ar-MA" altLang="fr-FR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تطوان</a:t>
            </a:r>
            <a:r>
              <a:rPr lang="ar-MA" altLang="fr-FR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ar-MA" altLang="fr-FR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الحسيمة</a:t>
            </a:r>
            <a:r>
              <a:rPr lang="ar-MA" altLang="fr-FR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MA" altLang="fr-FR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(4,5</a:t>
            </a:r>
            <a:r>
              <a:rPr lang="ar-MA" altLang="fr-FR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%)</a:t>
            </a:r>
            <a:r>
              <a:rPr lang="ar-SA" altLang="fr-FR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و</a:t>
            </a:r>
            <a:r>
              <a:rPr lang="ar-MA" altLang="fr-FR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درعة</a:t>
            </a:r>
            <a:r>
              <a:rPr lang="ar-MA" altLang="fr-FR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تافيلالت </a:t>
            </a:r>
            <a:r>
              <a:rPr lang="ar-MA" altLang="fr-FR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(4,4%) </a:t>
            </a:r>
            <a:r>
              <a:rPr lang="ar-MA" altLang="fr-FR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و</a:t>
            </a:r>
            <a:r>
              <a:rPr lang="ar-SA" altLang="fr-FR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أخيرا في جهة </a:t>
            </a:r>
            <a:r>
              <a:rPr lang="ar-MA" altLang="fr-FR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الشرق </a:t>
            </a:r>
            <a:r>
              <a:rPr lang="ar-MA" altLang="fr-FR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(4,3%), </a:t>
            </a:r>
            <a:endParaRPr lang="fr-FR" altLang="fr-FR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2"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ar-SA" altLang="fr-FR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نسبة هذه الفئة  </a:t>
            </a:r>
            <a:r>
              <a:rPr lang="ar-MA" altLang="fr-FR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منخفضة نسبيا </a:t>
            </a:r>
            <a:r>
              <a:rPr lang="ar-SA" altLang="fr-FR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في</a:t>
            </a:r>
            <a:r>
              <a:rPr lang="ar-MA" altLang="fr-FR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جهات</a:t>
            </a:r>
            <a:r>
              <a:rPr lang="ar-SA" altLang="fr-FR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ي</a:t>
            </a:r>
            <a:r>
              <a:rPr lang="ar-MA" altLang="fr-FR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الداخلة- واد الذهب </a:t>
            </a:r>
            <a:r>
              <a:rPr lang="ar-MA" altLang="fr-FR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(1,7%) </a:t>
            </a:r>
            <a:r>
              <a:rPr lang="ar-MA" altLang="fr-FR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و العيون- الساقية </a:t>
            </a:r>
            <a:r>
              <a:rPr lang="ar-MA" altLang="fr-FR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الحمراء (%3</a:t>
            </a:r>
            <a:r>
              <a:rPr lang="ar-MA" altLang="fr-FR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fr-FR" altLang="fr-FR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Graphique 5"/>
          <p:cNvGraphicFramePr/>
          <p:nvPr/>
        </p:nvGraphicFramePr>
        <p:xfrm>
          <a:off x="1142976" y="1285860"/>
          <a:ext cx="7358114" cy="3643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C6AD5E5-6137-4C1E-BE49-1D6CC3301E2C}" type="slidenum">
              <a:rPr lang="fr-FR" altLang="fr-FR"/>
              <a:pPr/>
              <a:t>43</a:t>
            </a:fld>
            <a:endParaRPr lang="fr-FR" altLang="fr-FR"/>
          </a:p>
        </p:txBody>
      </p:sp>
      <p:pic>
        <p:nvPicPr>
          <p:cNvPr id="62467" name="Imag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742950"/>
            <a:ext cx="4081462" cy="577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re 4"/>
          <p:cNvSpPr>
            <a:spLocks noGrp="1"/>
          </p:cNvSpPr>
          <p:nvPr>
            <p:ph type="ctrTitle"/>
          </p:nvPr>
        </p:nvSpPr>
        <p:spPr>
          <a:xfrm>
            <a:off x="827584" y="1988840"/>
            <a:ext cx="7772400" cy="1470025"/>
          </a:xfrm>
        </p:spPr>
        <p:txBody>
          <a:bodyPr/>
          <a:lstStyle/>
          <a:p>
            <a:r>
              <a:rPr lang="ar-MA" altLang="fr-FR" dirty="0" smtClean="0"/>
              <a:t>الأسر</a:t>
            </a:r>
            <a:r>
              <a:rPr lang="ar-SA" altLang="fr-FR" dirty="0" smtClean="0"/>
              <a:t> و السكن</a:t>
            </a:r>
            <a:r>
              <a:rPr lang="ar-MA" altLang="fr-FR" dirty="0" smtClean="0"/>
              <a:t> </a:t>
            </a:r>
            <a:endParaRPr lang="fr-FR" altLang="fr-FR" dirty="0" smtClean="0"/>
          </a:p>
        </p:txBody>
      </p:sp>
      <p:sp>
        <p:nvSpPr>
          <p:cNvPr id="55299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E4CBD16-F35D-4436-8968-6F5F25A5E52B}" type="slidenum">
              <a:rPr lang="fr-FR" altLang="fr-FR"/>
              <a:pPr/>
              <a:t>44</a:t>
            </a:fld>
            <a:endParaRPr lang="fr-FR" alt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8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3E3565F-71D7-4BAB-88D1-F882F108D488}" type="slidenum">
              <a:rPr lang="fr-FR" altLang="fr-FR"/>
              <a:pPr/>
              <a:t>45</a:t>
            </a:fld>
            <a:endParaRPr lang="fr-FR" altLang="fr-FR"/>
          </a:p>
        </p:txBody>
      </p:sp>
      <p:sp>
        <p:nvSpPr>
          <p:cNvPr id="56323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000100" y="642918"/>
            <a:ext cx="7243762" cy="703262"/>
          </a:xfrm>
        </p:spPr>
        <p:txBody>
          <a:bodyPr/>
          <a:lstStyle/>
          <a:p>
            <a:r>
              <a:rPr lang="ar-MA" altLang="fr-FR" sz="1800" dirty="0" smtClean="0">
                <a:solidFill>
                  <a:srgbClr val="FF9933"/>
                </a:solidFill>
                <a:cs typeface="Times New Roman" pitchFamily="18" charset="0"/>
              </a:rPr>
              <a:t>متو</a:t>
            </a:r>
            <a:r>
              <a:rPr lang="ar-MA" altLang="fr-FR" sz="1800" kern="1200" dirty="0" smtClean="0">
                <a:solidFill>
                  <a:srgbClr val="FF9933"/>
                </a:solidFill>
                <a:latin typeface="Arial" charset="0"/>
                <a:ea typeface="+mn-ea"/>
                <a:cs typeface="Times New Roman" pitchFamily="18" charset="0"/>
              </a:rPr>
              <a:t>سط حجم الأسر حسب وسط الإقامة مابين 2004 و </a:t>
            </a:r>
            <a:r>
              <a:rPr lang="ar-MA" altLang="fr-FR" sz="1800" dirty="0" smtClean="0">
                <a:solidFill>
                  <a:srgbClr val="FF9933"/>
                </a:solidFill>
                <a:cs typeface="Times New Roman" pitchFamily="18" charset="0"/>
              </a:rPr>
              <a:t>2014</a:t>
            </a:r>
            <a:endParaRPr lang="fr-FR" altLang="fr-FR" sz="1800" dirty="0" smtClean="0">
              <a:solidFill>
                <a:srgbClr val="FF9900"/>
              </a:solidFill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1142976" y="1571612"/>
          <a:ext cx="6264695" cy="2201396"/>
        </p:xfrm>
        <a:graphic>
          <a:graphicData uri="http://schemas.openxmlformats.org/drawingml/2006/table">
            <a:tbl>
              <a:tblPr/>
              <a:tblGrid>
                <a:gridCol w="1842330"/>
                <a:gridCol w="2259462"/>
                <a:gridCol w="2162903"/>
              </a:tblGrid>
              <a:tr h="764374">
                <a:tc>
                  <a:txBody>
                    <a:bodyPr/>
                    <a:lstStyle/>
                    <a:p>
                      <a:pPr algn="ctr" rtl="0" fontAlgn="ctr"/>
                      <a:r>
                        <a:rPr lang="ar-MA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إحصاء 2014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MA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إحصاء 2004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451830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4,2</a:t>
                      </a:r>
                      <a:r>
                        <a:rPr lang="ar-MA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4,75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MA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وسط حضري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492596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5,3</a:t>
                      </a:r>
                      <a:r>
                        <a:rPr lang="ar-MA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5,99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MA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وسط قروي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492596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4,6</a:t>
                      </a:r>
                      <a:r>
                        <a:rPr lang="ar-MA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5,24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MA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مجموع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1428728" y="4214818"/>
            <a:ext cx="57150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ar-SA" dirty="0" smtClean="0">
                <a:solidFill>
                  <a:schemeClr val="tx1"/>
                </a:solidFill>
              </a:rPr>
              <a:t>انتقل حجم الأسرة المغربية من </a:t>
            </a:r>
            <a:r>
              <a:rPr lang="fr-FR" b="1" dirty="0" smtClean="0">
                <a:solidFill>
                  <a:schemeClr val="tx1"/>
                </a:solidFill>
                <a:latin typeface="Times New Roman"/>
              </a:rPr>
              <a:t>5,24</a:t>
            </a:r>
            <a:r>
              <a:rPr lang="ar-SA" dirty="0" smtClean="0">
                <a:solidFill>
                  <a:schemeClr val="tx1"/>
                </a:solidFill>
              </a:rPr>
              <a:t>  سنة 2004 </a:t>
            </a:r>
            <a:r>
              <a:rPr lang="ar-SA" b="1" dirty="0" smtClean="0">
                <a:solidFill>
                  <a:schemeClr val="tx1"/>
                </a:solidFill>
                <a:latin typeface="Times New Roman"/>
              </a:rPr>
              <a:t>إلى </a:t>
            </a:r>
            <a:r>
              <a:rPr lang="fr-FR" b="1" dirty="0" smtClean="0">
                <a:solidFill>
                  <a:schemeClr val="tx1"/>
                </a:solidFill>
                <a:latin typeface="Times New Roman"/>
              </a:rPr>
              <a:t>4,6</a:t>
            </a:r>
            <a:r>
              <a:rPr lang="ar-SA" dirty="0" smtClean="0">
                <a:solidFill>
                  <a:schemeClr val="tx1"/>
                </a:solidFill>
              </a:rPr>
              <a:t> سنة 2014.</a:t>
            </a:r>
          </a:p>
          <a:p>
            <a:pPr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ar-SA" dirty="0" smtClean="0">
                <a:solidFill>
                  <a:schemeClr val="tx1"/>
                </a:solidFill>
              </a:rPr>
              <a:t>حسب وسط الإقامة، يقدر </a:t>
            </a:r>
            <a:r>
              <a:rPr lang="ar-SA" dirty="0" err="1" smtClean="0">
                <a:solidFill>
                  <a:schemeClr val="tx1"/>
                </a:solidFill>
              </a:rPr>
              <a:t>ججمها</a:t>
            </a:r>
            <a:r>
              <a:rPr lang="ar-SA" dirty="0" smtClean="0">
                <a:solidFill>
                  <a:schemeClr val="tx1"/>
                </a:solidFill>
              </a:rPr>
              <a:t> ب :</a:t>
            </a:r>
          </a:p>
          <a:p>
            <a:pPr lvl="1" algn="r" rtl="1">
              <a:lnSpc>
                <a:spcPct val="150000"/>
              </a:lnSpc>
              <a:buFont typeface="Wingdings" pitchFamily="2" charset="2"/>
              <a:buChar char="Ø"/>
            </a:pPr>
            <a:r>
              <a:rPr lang="fr-FR" b="1" dirty="0" smtClean="0">
                <a:solidFill>
                  <a:schemeClr val="tx1"/>
                </a:solidFill>
                <a:latin typeface="Times New Roman"/>
              </a:rPr>
              <a:t>4,2</a:t>
            </a:r>
            <a:r>
              <a:rPr lang="ar-SA" b="1" dirty="0" smtClean="0">
                <a:solidFill>
                  <a:schemeClr val="tx1"/>
                </a:solidFill>
                <a:latin typeface="Times New Roman"/>
              </a:rPr>
              <a:t> </a:t>
            </a:r>
            <a:r>
              <a:rPr lang="ar-SA" dirty="0" smtClean="0">
                <a:solidFill>
                  <a:schemeClr val="tx1"/>
                </a:solidFill>
              </a:rPr>
              <a:t>أشخاص بالمدن (8</a:t>
            </a:r>
            <a:r>
              <a:rPr lang="fr-FR" b="1" dirty="0" smtClean="0">
                <a:solidFill>
                  <a:schemeClr val="tx1"/>
                </a:solidFill>
                <a:latin typeface="Times New Roman"/>
              </a:rPr>
              <a:t>,</a:t>
            </a:r>
            <a:r>
              <a:rPr lang="ar-SA" dirty="0" smtClean="0">
                <a:solidFill>
                  <a:schemeClr val="tx1"/>
                </a:solidFill>
              </a:rPr>
              <a:t>4 سنة 2004).</a:t>
            </a:r>
          </a:p>
          <a:p>
            <a:pPr lvl="1" algn="r" rtl="1">
              <a:lnSpc>
                <a:spcPct val="150000"/>
              </a:lnSpc>
              <a:buFont typeface="Wingdings" pitchFamily="2" charset="2"/>
              <a:buChar char="Ø"/>
            </a:pPr>
            <a:r>
              <a:rPr lang="ar-SA" dirty="0" smtClean="0">
                <a:solidFill>
                  <a:schemeClr val="tx1"/>
                </a:solidFill>
              </a:rPr>
              <a:t>و </a:t>
            </a:r>
            <a:r>
              <a:rPr lang="fr-FR" b="1" dirty="0" smtClean="0">
                <a:solidFill>
                  <a:schemeClr val="tx1"/>
                </a:solidFill>
                <a:latin typeface="Times New Roman"/>
              </a:rPr>
              <a:t>5,3</a:t>
            </a:r>
            <a:r>
              <a:rPr lang="ar-SA" dirty="0" smtClean="0">
                <a:solidFill>
                  <a:schemeClr val="tx1"/>
                </a:solidFill>
              </a:rPr>
              <a:t> في القرى (0</a:t>
            </a:r>
            <a:r>
              <a:rPr lang="fr-FR" b="1" dirty="0" smtClean="0">
                <a:solidFill>
                  <a:schemeClr val="tx1"/>
                </a:solidFill>
                <a:latin typeface="Times New Roman"/>
              </a:rPr>
              <a:t>,</a:t>
            </a:r>
            <a:r>
              <a:rPr lang="ar-SA" dirty="0" smtClean="0">
                <a:solidFill>
                  <a:schemeClr val="tx1"/>
                </a:solidFill>
              </a:rPr>
              <a:t>6 سنة 2004).</a:t>
            </a:r>
            <a:endParaRPr lang="fr-F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re 4"/>
          <p:cNvSpPr>
            <a:spLocks noGrp="1"/>
          </p:cNvSpPr>
          <p:nvPr>
            <p:ph type="title"/>
          </p:nvPr>
        </p:nvSpPr>
        <p:spPr>
          <a:xfrm>
            <a:off x="1214414" y="785794"/>
            <a:ext cx="6985000" cy="407888"/>
          </a:xfrm>
        </p:spPr>
        <p:txBody>
          <a:bodyPr/>
          <a:lstStyle/>
          <a:p>
            <a:r>
              <a:rPr lang="ar-MA" altLang="fr-FR" sz="1800" dirty="0" smtClean="0">
                <a:solidFill>
                  <a:srgbClr val="FF9933"/>
                </a:solidFill>
                <a:cs typeface="Times New Roman" pitchFamily="18" charset="0"/>
              </a:rPr>
              <a:t>بنية الأسر حسب وسط الإقامة وحجم الأسر</a:t>
            </a:r>
            <a:endParaRPr lang="fr-FR" altLang="fr-FR" sz="1800" dirty="0" smtClean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57347" name="Rectangle 8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C3660EC-D09F-49E9-9F73-4F1CB0A87A05}" type="slidenum">
              <a:rPr lang="fr-FR" altLang="fr-FR"/>
              <a:pPr/>
              <a:t>46</a:t>
            </a:fld>
            <a:endParaRPr lang="fr-FR" altLang="fr-FR"/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785786" y="1357298"/>
          <a:ext cx="7929619" cy="3143270"/>
        </p:xfrm>
        <a:graphic>
          <a:graphicData uri="http://schemas.openxmlformats.org/drawingml/2006/table">
            <a:tbl>
              <a:tblPr/>
              <a:tblGrid>
                <a:gridCol w="2195503"/>
                <a:gridCol w="2101678"/>
                <a:gridCol w="1384856"/>
                <a:gridCol w="2247582"/>
              </a:tblGrid>
              <a:tr h="358877">
                <a:tc>
                  <a:txBody>
                    <a:bodyPr/>
                    <a:lstStyle/>
                    <a:p>
                      <a:pPr algn="ctr" rtl="0" fontAlgn="b"/>
                      <a:r>
                        <a:rPr lang="ar-MA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مجموع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MA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وسط قروي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MA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وسط حضري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MA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حجم الأسر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309377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ar-SA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شخص واحد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309377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ar-SA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شخصين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309377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17,1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r>
                        <a:rPr lang="ar-SA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أشخاص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309377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21,8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r>
                        <a:rPr lang="ar-SA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أشخاص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309377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18,1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r>
                        <a:rPr lang="ar-SA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أشخاص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309377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  <a:r>
                        <a:rPr lang="ar-SA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أشخاص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309377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  <a:r>
                        <a:rPr lang="ar-SA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أشخاص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309377">
                <a:tc>
                  <a:txBody>
                    <a:bodyPr/>
                    <a:lstStyle/>
                    <a:p>
                      <a:pPr algn="ctr" rtl="0" fontAlgn="b"/>
                      <a:r>
                        <a:rPr lang="ar-SA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</a:t>
                      </a:r>
                      <a:r>
                        <a:rPr lang="ar-SA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SA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6,</a:t>
                      </a:r>
                      <a:r>
                        <a:rPr lang="ar-SA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SA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</a:t>
                      </a:r>
                      <a:r>
                        <a:rPr lang="ar-SA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ar-SA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  <a:r>
                        <a:rPr lang="ar-SA" sz="14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ar-MA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أشخاص فما فوق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309377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MA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المجموع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714348" y="4714884"/>
            <a:ext cx="8001056" cy="1508105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just" rtl="1">
              <a:spcBef>
                <a:spcPts val="1200"/>
              </a:spcBef>
              <a:buFont typeface="Wingdings" pitchFamily="2" charset="2"/>
              <a:buChar char="v"/>
            </a:pPr>
            <a:r>
              <a:rPr lang="fr-FR" b="1" dirty="0" smtClean="0">
                <a:solidFill>
                  <a:schemeClr val="tx1"/>
                </a:solidFill>
              </a:rPr>
              <a:t>7,2</a:t>
            </a:r>
            <a:r>
              <a:rPr lang="ar-SA" b="1" dirty="0" smtClean="0">
                <a:solidFill>
                  <a:schemeClr val="tx1"/>
                </a:solidFill>
              </a:rPr>
              <a:t> </a:t>
            </a:r>
            <a:r>
              <a:rPr lang="fr-FR" b="1" dirty="0" smtClean="0">
                <a:solidFill>
                  <a:schemeClr val="tx1"/>
                </a:solidFill>
              </a:rPr>
              <a:t>%</a:t>
            </a:r>
            <a:r>
              <a:rPr lang="ar-SA" b="1" dirty="0" smtClean="0">
                <a:solidFill>
                  <a:schemeClr val="tx1"/>
                </a:solidFill>
              </a:rPr>
              <a:t> من الأسر تتكون من شخص واحد (</a:t>
            </a:r>
            <a:r>
              <a:rPr lang="fr-FR" b="1" dirty="0" smtClean="0">
                <a:solidFill>
                  <a:schemeClr val="tx1"/>
                </a:solidFill>
              </a:rPr>
              <a:t>8,2</a:t>
            </a:r>
            <a:r>
              <a:rPr lang="ar-SA" b="1" dirty="0" smtClean="0">
                <a:solidFill>
                  <a:schemeClr val="tx1"/>
                </a:solidFill>
              </a:rPr>
              <a:t> </a:t>
            </a:r>
            <a:r>
              <a:rPr lang="fr-FR" b="1" dirty="0" smtClean="0">
                <a:solidFill>
                  <a:schemeClr val="tx1"/>
                </a:solidFill>
              </a:rPr>
              <a:t>%</a:t>
            </a:r>
            <a:r>
              <a:rPr lang="ar-SA" b="1" dirty="0" smtClean="0">
                <a:solidFill>
                  <a:schemeClr val="tx1"/>
                </a:solidFill>
              </a:rPr>
              <a:t> بالوسط الحضري </a:t>
            </a:r>
            <a:r>
              <a:rPr lang="ar-SA" b="1" dirty="0" err="1" smtClean="0">
                <a:solidFill>
                  <a:schemeClr val="tx1"/>
                </a:solidFill>
              </a:rPr>
              <a:t>و</a:t>
            </a:r>
            <a:r>
              <a:rPr lang="ar-SA" b="1" dirty="0" smtClean="0">
                <a:solidFill>
                  <a:schemeClr val="tx1"/>
                </a:solidFill>
              </a:rPr>
              <a:t> </a:t>
            </a:r>
            <a:r>
              <a:rPr lang="fr-FR" b="1" dirty="0" smtClean="0">
                <a:solidFill>
                  <a:schemeClr val="tx1"/>
                </a:solidFill>
              </a:rPr>
              <a:t>5,2</a:t>
            </a:r>
            <a:r>
              <a:rPr lang="ar-SA" b="1" dirty="0" smtClean="0">
                <a:solidFill>
                  <a:schemeClr val="tx1"/>
                </a:solidFill>
              </a:rPr>
              <a:t> </a:t>
            </a:r>
            <a:r>
              <a:rPr lang="fr-FR" b="1" dirty="0" smtClean="0">
                <a:solidFill>
                  <a:schemeClr val="tx1"/>
                </a:solidFill>
              </a:rPr>
              <a:t>%</a:t>
            </a:r>
            <a:r>
              <a:rPr lang="ar-SA" b="1" dirty="0" smtClean="0">
                <a:solidFill>
                  <a:schemeClr val="tx1"/>
                </a:solidFill>
              </a:rPr>
              <a:t>بالوسط القروي ). </a:t>
            </a:r>
          </a:p>
          <a:p>
            <a:pPr marL="0" lvl="1" algn="just" rtl="1">
              <a:spcBef>
                <a:spcPts val="1200"/>
              </a:spcBef>
              <a:buFont typeface="Wingdings" pitchFamily="2" charset="2"/>
              <a:buChar char="v"/>
            </a:pPr>
            <a:r>
              <a:rPr lang="fr-FR" b="1" dirty="0" smtClean="0">
                <a:solidFill>
                  <a:schemeClr val="tx1"/>
                </a:solidFill>
              </a:rPr>
              <a:t>46,3</a:t>
            </a:r>
            <a:r>
              <a:rPr lang="ar-SA" b="1" dirty="0" smtClean="0">
                <a:solidFill>
                  <a:schemeClr val="tx1"/>
                </a:solidFill>
              </a:rPr>
              <a:t> </a:t>
            </a:r>
            <a:r>
              <a:rPr lang="fr-FR" b="1" dirty="0" smtClean="0">
                <a:solidFill>
                  <a:schemeClr val="tx1"/>
                </a:solidFill>
              </a:rPr>
              <a:t>%</a:t>
            </a:r>
            <a:r>
              <a:rPr lang="ar-SA" b="1" dirty="0" smtClean="0">
                <a:solidFill>
                  <a:schemeClr val="tx1"/>
                </a:solidFill>
              </a:rPr>
              <a:t> من الأسر تضم من شخصين إلى أربعة أشخاص (</a:t>
            </a:r>
            <a:r>
              <a:rPr lang="fr-FR" b="1" dirty="0" smtClean="0">
                <a:solidFill>
                  <a:schemeClr val="tx1"/>
                </a:solidFill>
              </a:rPr>
              <a:t>51,5</a:t>
            </a:r>
            <a:r>
              <a:rPr lang="ar-SA" b="1" dirty="0" smtClean="0">
                <a:solidFill>
                  <a:schemeClr val="tx1"/>
                </a:solidFill>
              </a:rPr>
              <a:t> </a:t>
            </a:r>
            <a:r>
              <a:rPr lang="fr-FR" b="1" dirty="0" smtClean="0">
                <a:solidFill>
                  <a:schemeClr val="tx1"/>
                </a:solidFill>
              </a:rPr>
              <a:t>%</a:t>
            </a:r>
            <a:r>
              <a:rPr lang="ar-SA" b="1" dirty="0" smtClean="0">
                <a:solidFill>
                  <a:schemeClr val="tx1"/>
                </a:solidFill>
              </a:rPr>
              <a:t> بالوسط الحضري </a:t>
            </a:r>
            <a:r>
              <a:rPr lang="ar-SA" b="1" dirty="0" err="1" smtClean="0">
                <a:solidFill>
                  <a:schemeClr val="tx1"/>
                </a:solidFill>
              </a:rPr>
              <a:t>و</a:t>
            </a:r>
            <a:r>
              <a:rPr lang="ar-SA" b="1" dirty="0" smtClean="0">
                <a:solidFill>
                  <a:schemeClr val="tx1"/>
                </a:solidFill>
              </a:rPr>
              <a:t> </a:t>
            </a:r>
            <a:r>
              <a:rPr lang="fr-FR" b="1" dirty="0" smtClean="0">
                <a:solidFill>
                  <a:schemeClr val="tx1"/>
                </a:solidFill>
              </a:rPr>
              <a:t>36,1</a:t>
            </a:r>
            <a:r>
              <a:rPr lang="ar-SA" b="1" dirty="0" smtClean="0">
                <a:solidFill>
                  <a:schemeClr val="tx1"/>
                </a:solidFill>
              </a:rPr>
              <a:t> </a:t>
            </a:r>
            <a:r>
              <a:rPr lang="fr-FR" b="1" dirty="0" smtClean="0">
                <a:solidFill>
                  <a:schemeClr val="tx1"/>
                </a:solidFill>
              </a:rPr>
              <a:t>%</a:t>
            </a:r>
            <a:r>
              <a:rPr lang="ar-SA" b="1" dirty="0" smtClean="0">
                <a:solidFill>
                  <a:schemeClr val="tx1"/>
                </a:solidFill>
              </a:rPr>
              <a:t> بالوسط القروي).</a:t>
            </a:r>
          </a:p>
          <a:p>
            <a:pPr marL="0" lvl="1" algn="just" rtl="1">
              <a:spcBef>
                <a:spcPts val="1200"/>
              </a:spcBef>
              <a:buFont typeface="Wingdings" pitchFamily="2" charset="2"/>
              <a:buChar char="v"/>
            </a:pPr>
            <a:r>
              <a:rPr lang="ar-SA" b="1" dirty="0" smtClean="0">
                <a:solidFill>
                  <a:schemeClr val="tx1"/>
                </a:solidFill>
              </a:rPr>
              <a:t>و </a:t>
            </a:r>
            <a:r>
              <a:rPr lang="fr-FR" b="1" dirty="0" smtClean="0">
                <a:solidFill>
                  <a:schemeClr val="tx1"/>
                </a:solidFill>
              </a:rPr>
              <a:t>46,5</a:t>
            </a:r>
            <a:r>
              <a:rPr lang="ar-SA" b="1" dirty="0" smtClean="0">
                <a:solidFill>
                  <a:schemeClr val="tx1"/>
                </a:solidFill>
              </a:rPr>
              <a:t> </a:t>
            </a:r>
            <a:r>
              <a:rPr lang="fr-FR" b="1" dirty="0" smtClean="0">
                <a:solidFill>
                  <a:schemeClr val="tx1"/>
                </a:solidFill>
              </a:rPr>
              <a:t>%</a:t>
            </a:r>
            <a:r>
              <a:rPr lang="ar-SA" b="1" dirty="0" smtClean="0">
                <a:solidFill>
                  <a:schemeClr val="tx1"/>
                </a:solidFill>
              </a:rPr>
              <a:t> تضم 5 أفراد فما فوق (</a:t>
            </a:r>
            <a:r>
              <a:rPr lang="fr-FR" b="1" dirty="0" smtClean="0">
                <a:solidFill>
                  <a:schemeClr val="tx1"/>
                </a:solidFill>
              </a:rPr>
              <a:t>40,4</a:t>
            </a:r>
            <a:r>
              <a:rPr lang="ar-SA" b="1" dirty="0" smtClean="0">
                <a:solidFill>
                  <a:schemeClr val="tx1"/>
                </a:solidFill>
              </a:rPr>
              <a:t> </a:t>
            </a:r>
            <a:r>
              <a:rPr lang="fr-FR" b="1" dirty="0" smtClean="0">
                <a:solidFill>
                  <a:schemeClr val="tx1"/>
                </a:solidFill>
              </a:rPr>
              <a:t>%</a:t>
            </a:r>
            <a:r>
              <a:rPr lang="ar-SA" b="1" dirty="0" smtClean="0">
                <a:solidFill>
                  <a:schemeClr val="tx1"/>
                </a:solidFill>
              </a:rPr>
              <a:t>بالوسط الحضري </a:t>
            </a:r>
            <a:r>
              <a:rPr lang="ar-SA" b="1" dirty="0" err="1" smtClean="0">
                <a:solidFill>
                  <a:schemeClr val="tx1"/>
                </a:solidFill>
              </a:rPr>
              <a:t>و</a:t>
            </a:r>
            <a:r>
              <a:rPr lang="ar-SA" b="1" dirty="0" smtClean="0">
                <a:solidFill>
                  <a:schemeClr val="tx1"/>
                </a:solidFill>
              </a:rPr>
              <a:t> </a:t>
            </a:r>
            <a:r>
              <a:rPr lang="fr-FR" b="1" dirty="0" smtClean="0">
                <a:solidFill>
                  <a:schemeClr val="tx1"/>
                </a:solidFill>
              </a:rPr>
              <a:t>58,8</a:t>
            </a:r>
            <a:r>
              <a:rPr lang="ar-SA" b="1" dirty="0" smtClean="0">
                <a:solidFill>
                  <a:schemeClr val="tx1"/>
                </a:solidFill>
              </a:rPr>
              <a:t> </a:t>
            </a:r>
            <a:r>
              <a:rPr lang="fr-FR" b="1" dirty="0" smtClean="0">
                <a:solidFill>
                  <a:schemeClr val="tx1"/>
                </a:solidFill>
              </a:rPr>
              <a:t>%</a:t>
            </a:r>
            <a:r>
              <a:rPr lang="ar-SA" b="1" dirty="0" smtClean="0">
                <a:solidFill>
                  <a:schemeClr val="tx1"/>
                </a:solidFill>
              </a:rPr>
              <a:t> بالوسط القروي).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re 3"/>
          <p:cNvSpPr>
            <a:spLocks noGrp="1"/>
          </p:cNvSpPr>
          <p:nvPr>
            <p:ph type="title"/>
          </p:nvPr>
        </p:nvSpPr>
        <p:spPr>
          <a:xfrm>
            <a:off x="1214414" y="714356"/>
            <a:ext cx="6985000" cy="648072"/>
          </a:xfrm>
        </p:spPr>
        <p:txBody>
          <a:bodyPr/>
          <a:lstStyle/>
          <a:p>
            <a:r>
              <a:rPr lang="ar-MA" altLang="fr-FR" sz="1800" dirty="0" smtClean="0">
                <a:solidFill>
                  <a:srgbClr val="FF9933"/>
                </a:solidFill>
                <a:cs typeface="Times New Roman" pitchFamily="18" charset="0"/>
              </a:rPr>
              <a:t>معدل الأمية لدى النساء ربات الأسر حسب وسط الإقامة </a:t>
            </a:r>
            <a:endParaRPr lang="fr-FR" altLang="fr-FR" sz="1800" dirty="0" smtClean="0">
              <a:solidFill>
                <a:srgbClr val="FF9933"/>
              </a:solidFill>
              <a:cs typeface="Times New Roman" pitchFamily="18" charset="0"/>
            </a:endParaRPr>
          </a:p>
        </p:txBody>
      </p:sp>
      <p:sp>
        <p:nvSpPr>
          <p:cNvPr id="59395" name="Espace réservé du text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2" indent="-342900">
              <a:lnSpc>
                <a:spcPct val="90000"/>
              </a:lnSpc>
              <a:buClr>
                <a:srgbClr val="7B003B"/>
              </a:buClr>
              <a:buFontTx/>
              <a:buBlip>
                <a:blip r:embed="rId3"/>
              </a:buBlip>
            </a:pPr>
            <a:endParaRPr lang="fr-FR" altLang="fr-FR" sz="1800" smtClean="0">
              <a:solidFill>
                <a:schemeClr val="tx1"/>
              </a:solidFill>
            </a:endParaRPr>
          </a:p>
          <a:p>
            <a:pPr marL="800100" lvl="3" indent="-342900" algn="just">
              <a:lnSpc>
                <a:spcPct val="90000"/>
              </a:lnSpc>
              <a:buClr>
                <a:srgbClr val="7B003B"/>
              </a:buClr>
              <a:buFontTx/>
              <a:buNone/>
            </a:pPr>
            <a:endParaRPr lang="fr-FR" altLang="fr-FR" sz="2400" smtClean="0">
              <a:solidFill>
                <a:srgbClr val="E51B2E"/>
              </a:solidFill>
            </a:endParaRPr>
          </a:p>
          <a:p>
            <a:pPr marL="342900" lvl="2" indent="-342900" algn="just">
              <a:lnSpc>
                <a:spcPct val="90000"/>
              </a:lnSpc>
              <a:buClr>
                <a:srgbClr val="7B003B"/>
              </a:buClr>
              <a:buFontTx/>
              <a:buNone/>
            </a:pPr>
            <a:r>
              <a:rPr lang="fr-FR" altLang="fr-FR" sz="2400" smtClean="0">
                <a:solidFill>
                  <a:srgbClr val="E51B2E"/>
                </a:solidFill>
                <a:latin typeface="Arial" charset="0"/>
              </a:rPr>
              <a:t>	</a:t>
            </a:r>
            <a:endParaRPr lang="fr-FR" altLang="fr-FR" sz="180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396" name="Rectangle 8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FC6B7CF-C418-49A9-8F24-E519D91F2359}" type="slidenum">
              <a:rPr lang="fr-FR" altLang="fr-FR"/>
              <a:pPr/>
              <a:t>47</a:t>
            </a:fld>
            <a:endParaRPr lang="fr-FR" altLang="fr-FR"/>
          </a:p>
        </p:txBody>
      </p:sp>
      <p:graphicFrame>
        <p:nvGraphicFramePr>
          <p:cNvPr id="9" name="Graphique 8"/>
          <p:cNvGraphicFramePr/>
          <p:nvPr/>
        </p:nvGraphicFramePr>
        <p:xfrm>
          <a:off x="1142976" y="1357298"/>
          <a:ext cx="7056784" cy="3786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2285984" y="5429264"/>
            <a:ext cx="4857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dirty="0" smtClean="0">
                <a:solidFill>
                  <a:schemeClr val="tx1"/>
                </a:solidFill>
              </a:rPr>
              <a:t>64،5 بالمائة من النساء ربات الأسر </a:t>
            </a:r>
            <a:r>
              <a:rPr lang="ar-SA" dirty="0" err="1" smtClean="0">
                <a:solidFill>
                  <a:schemeClr val="tx1"/>
                </a:solidFill>
              </a:rPr>
              <a:t>لايعرفن</a:t>
            </a:r>
            <a:r>
              <a:rPr lang="ar-SA" dirty="0" smtClean="0">
                <a:solidFill>
                  <a:schemeClr val="tx1"/>
                </a:solidFill>
              </a:rPr>
              <a:t> القراءة ولا الكتابة </a:t>
            </a:r>
          </a:p>
          <a:p>
            <a:pPr marL="936000" algn="r" rtl="1">
              <a:buFont typeface="Wingdings" pitchFamily="2" charset="2"/>
              <a:buChar char="v"/>
            </a:pPr>
            <a:r>
              <a:rPr lang="ar-SA" dirty="0" smtClean="0">
                <a:solidFill>
                  <a:schemeClr val="tx1"/>
                </a:solidFill>
              </a:rPr>
              <a:t>56،6 بالمائة بالوسط الحضري. </a:t>
            </a:r>
          </a:p>
          <a:p>
            <a:pPr marL="936000" algn="r" rtl="1">
              <a:buFont typeface="Wingdings" pitchFamily="2" charset="2"/>
              <a:buChar char="v"/>
            </a:pPr>
            <a:r>
              <a:rPr lang="ar-SA" dirty="0" smtClean="0">
                <a:solidFill>
                  <a:schemeClr val="tx1"/>
                </a:solidFill>
              </a:rPr>
              <a:t>و 88،3 بالمائة بالوسط </a:t>
            </a:r>
            <a:r>
              <a:rPr lang="ar-SA" dirty="0" err="1" smtClean="0">
                <a:solidFill>
                  <a:schemeClr val="tx1"/>
                </a:solidFill>
              </a:rPr>
              <a:t>القري</a:t>
            </a:r>
            <a:r>
              <a:rPr lang="ar-SA" dirty="0" smtClean="0">
                <a:solidFill>
                  <a:schemeClr val="tx1"/>
                </a:solidFill>
              </a:rPr>
              <a:t>.</a:t>
            </a:r>
            <a:endParaRPr lang="fr-F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re 4"/>
          <p:cNvSpPr>
            <a:spLocks noGrp="1"/>
          </p:cNvSpPr>
          <p:nvPr>
            <p:ph type="title"/>
          </p:nvPr>
        </p:nvSpPr>
        <p:spPr>
          <a:xfrm>
            <a:off x="857250" y="692696"/>
            <a:ext cx="7315200" cy="576064"/>
          </a:xfrm>
        </p:spPr>
        <p:txBody>
          <a:bodyPr/>
          <a:lstStyle/>
          <a:p>
            <a:r>
              <a:rPr lang="ar-MA" altLang="fr-FR" sz="1800" dirty="0" smtClean="0">
                <a:solidFill>
                  <a:srgbClr val="FF9933"/>
                </a:solidFill>
              </a:rPr>
              <a:t>النساء ربات الأسر حسب نوع النشاط ووسط الإقامة</a:t>
            </a:r>
            <a:endParaRPr lang="fr-FR" altLang="fr-FR" sz="1800" dirty="0" smtClean="0">
              <a:solidFill>
                <a:schemeClr val="tx1"/>
              </a:solidFill>
            </a:endParaRPr>
          </a:p>
        </p:txBody>
      </p:sp>
      <p:sp>
        <p:nvSpPr>
          <p:cNvPr id="63492" name="Rectangle 8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87094311-4705-40A1-88BF-39C3BC860B5E}" type="slidenum">
              <a:rPr lang="fr-FR" altLang="fr-FR"/>
              <a:pPr/>
              <a:t>48</a:t>
            </a:fld>
            <a:endParaRPr lang="fr-FR" altLang="fr-FR"/>
          </a:p>
        </p:txBody>
      </p:sp>
      <p:sp>
        <p:nvSpPr>
          <p:cNvPr id="63493" name="Text Box 4"/>
          <p:cNvSpPr txBox="1">
            <a:spLocks noChangeArrowheads="1"/>
          </p:cNvSpPr>
          <p:nvPr/>
        </p:nvSpPr>
        <p:spPr bwMode="auto">
          <a:xfrm>
            <a:off x="179388" y="809625"/>
            <a:ext cx="84963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lnSpc>
                <a:spcPct val="90000"/>
              </a:lnSpc>
              <a:spcBef>
                <a:spcPct val="50000"/>
              </a:spcBef>
            </a:pPr>
            <a:endParaRPr lang="fr-FR" altLang="fr-FR" sz="2400" b="1">
              <a:solidFill>
                <a:srgbClr val="FF9933"/>
              </a:solidFill>
              <a:latin typeface="Calibri" pitchFamily="34" charset="0"/>
            </a:endParaRPr>
          </a:p>
        </p:txBody>
      </p:sp>
      <p:graphicFrame>
        <p:nvGraphicFramePr>
          <p:cNvPr id="9" name="Graphique 8"/>
          <p:cNvGraphicFramePr/>
          <p:nvPr/>
        </p:nvGraphicFramePr>
        <p:xfrm>
          <a:off x="1214414" y="1214422"/>
          <a:ext cx="7000924" cy="35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ZoneTexte 9"/>
          <p:cNvSpPr txBox="1"/>
          <p:nvPr/>
        </p:nvSpPr>
        <p:spPr>
          <a:xfrm>
            <a:off x="2071670" y="5000636"/>
            <a:ext cx="49292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buFont typeface="Wingdings" pitchFamily="2" charset="2"/>
              <a:buChar char="v"/>
            </a:pPr>
            <a:r>
              <a:rPr lang="ar-SA" b="1" dirty="0" smtClean="0">
                <a:solidFill>
                  <a:schemeClr val="tx1"/>
                </a:solidFill>
              </a:rPr>
              <a:t>26،2 بالمائة من النساء ربات الأسر هن نشيطات مشتغلات.</a:t>
            </a:r>
          </a:p>
          <a:p>
            <a:pPr algn="r" rtl="1">
              <a:buFont typeface="Wingdings" pitchFamily="2" charset="2"/>
              <a:buChar char="v"/>
            </a:pPr>
            <a:r>
              <a:rPr lang="ar-SA" b="1" dirty="0" smtClean="0">
                <a:solidFill>
                  <a:schemeClr val="tx1"/>
                </a:solidFill>
              </a:rPr>
              <a:t>3،6 بالمائة عاطلات</a:t>
            </a:r>
          </a:p>
          <a:p>
            <a:pPr algn="r" rtl="1">
              <a:buFont typeface="Wingdings" pitchFamily="2" charset="2"/>
              <a:buChar char="v"/>
            </a:pPr>
            <a:r>
              <a:rPr lang="ar-SA" b="1" dirty="0" smtClean="0">
                <a:solidFill>
                  <a:schemeClr val="tx1"/>
                </a:solidFill>
              </a:rPr>
              <a:t>70،1 بالمائة غير نشيطات.</a:t>
            </a:r>
            <a:endParaRPr lang="fr-F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8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84DF4BC-EB01-4551-AA68-36A35E40A9E7}" type="slidenum">
              <a:rPr lang="fr-FR" altLang="fr-FR"/>
              <a:pPr/>
              <a:t>49</a:t>
            </a:fld>
            <a:endParaRPr lang="fr-FR" altLang="fr-FR"/>
          </a:p>
        </p:txBody>
      </p:sp>
      <p:sp>
        <p:nvSpPr>
          <p:cNvPr id="84048" name="Rectangle 4"/>
          <p:cNvSpPr>
            <a:spLocks noChangeArrowheads="1"/>
          </p:cNvSpPr>
          <p:nvPr/>
        </p:nvSpPr>
        <p:spPr bwMode="auto">
          <a:xfrm>
            <a:off x="1785918" y="4929198"/>
            <a:ext cx="5715040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ar-MA" altLang="fr-FR" sz="1400" b="1" dirty="0" smtClean="0">
                <a:solidFill>
                  <a:schemeClr val="tx1"/>
                </a:solidFill>
                <a:latin typeface="Calibri"/>
                <a:cs typeface="Times New Roman" pitchFamily="18" charset="0"/>
              </a:rPr>
              <a:t>% 65.9 من الأسر المقيمة في الوسط الحضري تشغل مسكنا من نوع ‘دار مغربية عصرية’.</a:t>
            </a:r>
          </a:p>
          <a:p>
            <a:pPr marL="342900" indent="-342900"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ar-MA" altLang="fr-FR" sz="1400" b="1" dirty="0" smtClean="0">
                <a:solidFill>
                  <a:schemeClr val="tx1"/>
                </a:solidFill>
                <a:latin typeface="Calibri"/>
                <a:cs typeface="Times New Roman" pitchFamily="18" charset="0"/>
              </a:rPr>
              <a:t>% 16.6 من هذه الأسر تشغل مسكنا من نوع ‘شقة في عمارة’.</a:t>
            </a:r>
          </a:p>
          <a:p>
            <a:pPr marL="342900" indent="-342900"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ar-MA" altLang="fr-FR" sz="1400" b="1" dirty="0" smtClean="0">
                <a:solidFill>
                  <a:schemeClr val="tx1"/>
                </a:solidFill>
                <a:latin typeface="Calibri"/>
                <a:cs typeface="Times New Roman" pitchFamily="18" charset="0"/>
              </a:rPr>
              <a:t>% 5.6 من هذه الأسر تشغل مسكنا من نوع ‘دار بدائية </a:t>
            </a:r>
            <a:r>
              <a:rPr lang="ar-MA" altLang="fr-FR" sz="1400" b="1" dirty="0" err="1" smtClean="0">
                <a:solidFill>
                  <a:schemeClr val="tx1"/>
                </a:solidFill>
                <a:latin typeface="Calibri"/>
                <a:cs typeface="Times New Roman" pitchFamily="18" charset="0"/>
              </a:rPr>
              <a:t>أوصفيحية</a:t>
            </a:r>
            <a:r>
              <a:rPr lang="ar-MA" altLang="fr-FR" sz="1400" b="1" dirty="0" smtClean="0">
                <a:solidFill>
                  <a:schemeClr val="tx1"/>
                </a:solidFill>
                <a:latin typeface="Calibri"/>
                <a:cs typeface="Times New Roman" pitchFamily="18" charset="0"/>
              </a:rPr>
              <a:t>’ (% 8.2 في 2004).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857232"/>
            <a:ext cx="9144000" cy="336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9000"/>
              </a:lnSpc>
              <a:spcAft>
                <a:spcPts val="1000"/>
              </a:spcAft>
              <a:tabLst>
                <a:tab pos="5220970" algn="l"/>
              </a:tabLst>
              <a:defRPr/>
            </a:pPr>
            <a:r>
              <a:rPr lang="ar-MA" sz="1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توزيع الأسر (%) حسب نوع المسكن ووسط الإقامة خلال إحصائي 2004 و2014</a:t>
            </a:r>
            <a:endParaRPr lang="fr-FR" sz="14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+mn-cs"/>
            </a:endParaRPr>
          </a:p>
        </p:txBody>
      </p:sp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714345" y="1428732"/>
          <a:ext cx="7715306" cy="3286152"/>
        </p:xfrm>
        <a:graphic>
          <a:graphicData uri="http://schemas.openxmlformats.org/drawingml/2006/table">
            <a:tbl>
              <a:tblPr/>
              <a:tblGrid>
                <a:gridCol w="1058964"/>
                <a:gridCol w="1134604"/>
                <a:gridCol w="1285884"/>
                <a:gridCol w="1134604"/>
                <a:gridCol w="3101250"/>
              </a:tblGrid>
              <a:tr h="228451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2014</a:t>
                      </a:r>
                    </a:p>
                  </a:txBody>
                  <a:tcPr marL="8860" marR="8860" marT="8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2004</a:t>
                      </a:r>
                    </a:p>
                  </a:txBody>
                  <a:tcPr marL="8860" marR="8860" marT="8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ar-MA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نوع المسكن</a:t>
                      </a:r>
                    </a:p>
                  </a:txBody>
                  <a:tcPr marL="8860" marR="8860" marT="8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28451">
                <a:tc>
                  <a:txBody>
                    <a:bodyPr/>
                    <a:lstStyle/>
                    <a:p>
                      <a:pPr algn="ctr" rtl="0" fontAlgn="ctr"/>
                      <a:r>
                        <a:rPr lang="ar-MA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قروي</a:t>
                      </a:r>
                      <a:endParaRPr lang="ar-MA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60" marR="8860" marT="8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MA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حضري</a:t>
                      </a:r>
                      <a:endParaRPr lang="ar-MA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60" marR="8860" marT="8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MA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قروي</a:t>
                      </a:r>
                      <a:endParaRPr lang="ar-MA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60" marR="8860" marT="8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MA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حضري</a:t>
                      </a:r>
                      <a:endParaRPr lang="ar-MA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60" marR="8860" marT="8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82925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0,8</a:t>
                      </a:r>
                    </a:p>
                  </a:txBody>
                  <a:tcPr marL="8860" marR="8860" marT="8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4,9</a:t>
                      </a:r>
                    </a:p>
                  </a:txBody>
                  <a:tcPr marL="8860" marR="8860" marT="8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0,3</a:t>
                      </a:r>
                    </a:p>
                  </a:txBody>
                  <a:tcPr marL="8860" marR="8860" marT="8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3,3</a:t>
                      </a:r>
                    </a:p>
                  </a:txBody>
                  <a:tcPr marL="8860" marR="8860" marT="8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ar-MA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فيلا او طابق فيلا</a:t>
                      </a:r>
                    </a:p>
                  </a:txBody>
                  <a:tcPr marL="8860" marR="180000" marT="8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82925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0,1</a:t>
                      </a:r>
                    </a:p>
                  </a:txBody>
                  <a:tcPr marL="8860" marR="8860" marT="8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16,6</a:t>
                      </a:r>
                    </a:p>
                  </a:txBody>
                  <a:tcPr marL="8860" marR="8860" marT="8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0,1</a:t>
                      </a:r>
                    </a:p>
                  </a:txBody>
                  <a:tcPr marL="8860" marR="8860" marT="8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12,4</a:t>
                      </a:r>
                    </a:p>
                  </a:txBody>
                  <a:tcPr marL="8860" marR="8860" marT="8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ar-MA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شقة في عمارة</a:t>
                      </a:r>
                    </a:p>
                  </a:txBody>
                  <a:tcPr marL="8860" marR="180000" marT="8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82925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4,5</a:t>
                      </a:r>
                    </a:p>
                  </a:txBody>
                  <a:tcPr marL="8860" marR="8860" marT="8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4,8</a:t>
                      </a:r>
                    </a:p>
                  </a:txBody>
                  <a:tcPr marL="8860" marR="8860" marT="8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4,8</a:t>
                      </a:r>
                    </a:p>
                  </a:txBody>
                  <a:tcPr marL="8860" marR="8860" marT="8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8,1</a:t>
                      </a:r>
                    </a:p>
                  </a:txBody>
                  <a:tcPr marL="8860" marR="8860" marT="8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ar-MA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دار مغربية تقليدية</a:t>
                      </a:r>
                    </a:p>
                  </a:txBody>
                  <a:tcPr marL="8860" marR="180000" marT="8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82925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24,5</a:t>
                      </a:r>
                    </a:p>
                  </a:txBody>
                  <a:tcPr marL="8860" marR="8860" marT="8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65,9</a:t>
                      </a:r>
                    </a:p>
                  </a:txBody>
                  <a:tcPr marL="8860" marR="8860" marT="8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13,6</a:t>
                      </a:r>
                    </a:p>
                  </a:txBody>
                  <a:tcPr marL="8860" marR="8860" marT="8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62,5</a:t>
                      </a:r>
                    </a:p>
                  </a:txBody>
                  <a:tcPr marL="8860" marR="8860" marT="8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ar-MA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دار مغربية عصرية</a:t>
                      </a:r>
                    </a:p>
                  </a:txBody>
                  <a:tcPr marL="8860" marR="180000" marT="8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82925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8860" marR="8860" marT="8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5,6</a:t>
                      </a:r>
                    </a:p>
                  </a:txBody>
                  <a:tcPr marL="8860" marR="8860" marT="8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5,6</a:t>
                      </a:r>
                    </a:p>
                  </a:txBody>
                  <a:tcPr marL="8860" marR="8860" marT="8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8,2</a:t>
                      </a:r>
                    </a:p>
                  </a:txBody>
                  <a:tcPr marL="8860" marR="8860" marT="8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ar-MA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دار بدائية او صفيحية</a:t>
                      </a:r>
                    </a:p>
                  </a:txBody>
                  <a:tcPr marL="8860" marR="180000" marT="8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82925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66,3</a:t>
                      </a:r>
                    </a:p>
                  </a:txBody>
                  <a:tcPr marL="8860" marR="8860" marT="8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1,3</a:t>
                      </a:r>
                    </a:p>
                  </a:txBody>
                  <a:tcPr marL="8860" marR="8860" marT="8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72,2</a:t>
                      </a:r>
                    </a:p>
                  </a:txBody>
                  <a:tcPr marL="8860" marR="8860" marT="8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1,1</a:t>
                      </a:r>
                    </a:p>
                  </a:txBody>
                  <a:tcPr marL="8860" marR="8860" marT="8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ar-MA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مسكن قروي</a:t>
                      </a:r>
                    </a:p>
                  </a:txBody>
                  <a:tcPr marL="8860" marR="180000" marT="8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82925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0,2</a:t>
                      </a:r>
                    </a:p>
                  </a:txBody>
                  <a:tcPr marL="8860" marR="8860" marT="8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0,2</a:t>
                      </a:r>
                    </a:p>
                  </a:txBody>
                  <a:tcPr marL="8860" marR="8860" marT="8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 </a:t>
                      </a: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60" marR="8860" marT="8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 </a:t>
                      </a: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60" marR="8860" marT="8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ar-MA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غرفة في مؤسسة</a:t>
                      </a:r>
                    </a:p>
                  </a:txBody>
                  <a:tcPr marL="8860" marR="180000" marT="8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82925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0,1</a:t>
                      </a:r>
                    </a:p>
                  </a:txBody>
                  <a:tcPr marL="8860" marR="8860" marT="8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0,3</a:t>
                      </a:r>
                    </a:p>
                  </a:txBody>
                  <a:tcPr marL="8860" marR="8860" marT="8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 </a:t>
                      </a: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60" marR="8860" marT="8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 </a:t>
                      </a: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60" marR="8860" marT="8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ar-MA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محل غير معد في الأصل للسكن</a:t>
                      </a:r>
                    </a:p>
                  </a:txBody>
                  <a:tcPr marL="8860" marR="180000" marT="8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82925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0,4</a:t>
                      </a:r>
                    </a:p>
                  </a:txBody>
                  <a:tcPr marL="8860" marR="8860" marT="8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0,4</a:t>
                      </a:r>
                    </a:p>
                  </a:txBody>
                  <a:tcPr marL="8860" marR="8860" marT="8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3.4</a:t>
                      </a: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60" marR="8860" marT="8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4,3</a:t>
                      </a:r>
                    </a:p>
                  </a:txBody>
                  <a:tcPr marL="8860" marR="8860" marT="8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ar-MA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حالات أخرى</a:t>
                      </a:r>
                    </a:p>
                  </a:txBody>
                  <a:tcPr marL="8860" marR="180000" marT="8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82925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8860" marR="8860" marT="8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8860" marR="8860" marT="8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8860" marR="8860" marT="8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8860" marR="8860" marT="8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ar-MA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المجموع</a:t>
                      </a:r>
                    </a:p>
                  </a:txBody>
                  <a:tcPr marL="8860" marR="180000" marT="8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8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8B8A596F-8086-4AAC-9734-F224E15BEE70}" type="slidenum">
              <a:rPr lang="fr-FR" altLang="fr-FR"/>
              <a:pPr/>
              <a:t>5</a:t>
            </a:fld>
            <a:endParaRPr lang="fr-FR" altLang="fr-FR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928662" y="4572008"/>
            <a:ext cx="7200800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r" rtl="1"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ar-SA" sz="1600" b="1" dirty="0" smtClean="0">
                <a:solidFill>
                  <a:schemeClr val="tx1"/>
                </a:solidFill>
                <a:latin typeface="+mn-lt"/>
                <a:ea typeface="Times New Roman" pitchFamily="18" charset="0"/>
                <a:cs typeface="Arial" pitchFamily="34" charset="0"/>
              </a:rPr>
              <a:t>تضاعفت نسبة التمدن بين 1960 </a:t>
            </a:r>
            <a:r>
              <a:rPr lang="ar-SA" sz="1600" b="1" dirty="0" err="1" smtClean="0">
                <a:solidFill>
                  <a:schemeClr val="tx1"/>
                </a:solidFill>
                <a:latin typeface="+mn-lt"/>
                <a:ea typeface="Times New Roman" pitchFamily="18" charset="0"/>
                <a:cs typeface="Arial" pitchFamily="34" charset="0"/>
              </a:rPr>
              <a:t>و</a:t>
            </a:r>
            <a:r>
              <a:rPr lang="ar-SA" sz="1600" b="1" dirty="0" smtClean="0">
                <a:solidFill>
                  <a:schemeClr val="tx1"/>
                </a:solidFill>
                <a:latin typeface="+mn-lt"/>
                <a:ea typeface="Times New Roman" pitchFamily="18" charset="0"/>
                <a:cs typeface="Arial" pitchFamily="34" charset="0"/>
              </a:rPr>
              <a:t> 2014.</a:t>
            </a:r>
          </a:p>
          <a:p>
            <a:pPr algn="r" rtl="1"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ar-SA" sz="1600" b="1" dirty="0" smtClean="0">
                <a:solidFill>
                  <a:schemeClr val="tx1"/>
                </a:solidFill>
                <a:latin typeface="+mn-lt"/>
                <a:ea typeface="Times New Roman" pitchFamily="18" charset="0"/>
                <a:cs typeface="Arial" pitchFamily="34" charset="0"/>
              </a:rPr>
              <a:t>سجلت الساكنة المقيمة بالوسط الحضري تزايدا سنويا يقدر </a:t>
            </a:r>
            <a:r>
              <a:rPr lang="ar-SA" sz="1600" b="1" dirty="0" err="1" smtClean="0">
                <a:solidFill>
                  <a:schemeClr val="tx1"/>
                </a:solidFill>
                <a:latin typeface="+mn-lt"/>
                <a:ea typeface="Times New Roman" pitchFamily="18" charset="0"/>
                <a:cs typeface="Arial" pitchFamily="34" charset="0"/>
              </a:rPr>
              <a:t>ب</a:t>
            </a:r>
            <a:r>
              <a:rPr lang="ar-SA" sz="1600" b="1" dirty="0" smtClean="0">
                <a:solidFill>
                  <a:schemeClr val="tx1"/>
                </a:solidFill>
                <a:latin typeface="+mn-lt"/>
                <a:ea typeface="Times New Roman" pitchFamily="18" charset="0"/>
                <a:cs typeface="Arial" pitchFamily="34" charset="0"/>
              </a:rPr>
              <a:t> 2،1  </a:t>
            </a:r>
            <a:r>
              <a:rPr lang="fr-FR" sz="1600" b="1" dirty="0" smtClean="0">
                <a:solidFill>
                  <a:schemeClr val="tx1"/>
                </a:solidFill>
                <a:latin typeface="Calibri" pitchFamily="34" charset="0"/>
              </a:rPr>
              <a:t>%</a:t>
            </a:r>
            <a:r>
              <a:rPr lang="ar-SA" sz="1600" b="1" dirty="0" smtClean="0">
                <a:solidFill>
                  <a:schemeClr val="tx1"/>
                </a:solidFill>
                <a:latin typeface="Calibri" pitchFamily="34" charset="0"/>
              </a:rPr>
              <a:t>  ما بين 2004 </a:t>
            </a:r>
            <a:r>
              <a:rPr lang="ar-SA" sz="1600" b="1" dirty="0" err="1" smtClean="0">
                <a:solidFill>
                  <a:schemeClr val="tx1"/>
                </a:solidFill>
                <a:latin typeface="Calibri" pitchFamily="34" charset="0"/>
              </a:rPr>
              <a:t>و</a:t>
            </a:r>
            <a:r>
              <a:rPr lang="ar-SA" sz="1600" b="1" dirty="0" smtClean="0">
                <a:solidFill>
                  <a:schemeClr val="tx1"/>
                </a:solidFill>
                <a:latin typeface="Calibri" pitchFamily="34" charset="0"/>
              </a:rPr>
              <a:t> 2014.</a:t>
            </a:r>
          </a:p>
          <a:p>
            <a:pPr algn="r" rtl="1"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ar-MA" sz="1600" b="1" dirty="0" smtClean="0">
                <a:solidFill>
                  <a:schemeClr val="tx1"/>
                </a:solidFill>
                <a:latin typeface="Calibri" pitchFamily="34" charset="0"/>
              </a:rPr>
              <a:t>مقابل معدل تزايد </a:t>
            </a:r>
            <a:r>
              <a:rPr lang="ar-SA" sz="1600" b="1" dirty="0" smtClean="0">
                <a:solidFill>
                  <a:schemeClr val="tx1"/>
                </a:solidFill>
                <a:latin typeface="Calibri" pitchFamily="34" charset="0"/>
              </a:rPr>
              <a:t>سنوي</a:t>
            </a:r>
            <a:r>
              <a:rPr lang="ar-MA" sz="1600" b="1" dirty="0" smtClean="0">
                <a:solidFill>
                  <a:schemeClr val="tx1"/>
                </a:solidFill>
                <a:latin typeface="Calibri" pitchFamily="34" charset="0"/>
              </a:rPr>
              <a:t> يساوي 0،01 -</a:t>
            </a:r>
            <a:r>
              <a:rPr lang="fr-FR" sz="1600" b="1" dirty="0" smtClean="0">
                <a:solidFill>
                  <a:schemeClr val="tx1"/>
                </a:solidFill>
                <a:latin typeface="Calibri" pitchFamily="34" charset="0"/>
              </a:rPr>
              <a:t>%</a:t>
            </a:r>
            <a:r>
              <a:rPr lang="ar-MA" sz="1600" b="1" dirty="0" smtClean="0">
                <a:solidFill>
                  <a:schemeClr val="tx1"/>
                </a:solidFill>
                <a:latin typeface="Calibri" pitchFamily="34" charset="0"/>
              </a:rPr>
              <a:t> بالوسط القروي</a:t>
            </a:r>
            <a:r>
              <a:rPr lang="ar-SA" sz="1600" b="1" dirty="0" smtClean="0">
                <a:solidFill>
                  <a:schemeClr val="tx1"/>
                </a:solidFill>
                <a:latin typeface="Calibri" pitchFamily="34" charset="0"/>
              </a:rPr>
              <a:t>.</a:t>
            </a:r>
          </a:p>
          <a:p>
            <a:pPr algn="r" rtl="1">
              <a:lnSpc>
                <a:spcPct val="150000"/>
              </a:lnSpc>
              <a:spcBef>
                <a:spcPts val="1200"/>
              </a:spcBef>
              <a:defRPr/>
            </a:pPr>
            <a:r>
              <a:rPr lang="ar-MA" sz="1600" b="1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ar-MA" sz="1600" b="1" dirty="0" smtClean="0">
                <a:solidFill>
                  <a:srgbClr val="C00000"/>
                </a:solidFill>
                <a:latin typeface="+mn-lt"/>
                <a:cs typeface="Arial" pitchFamily="34" charset="0"/>
              </a:rPr>
              <a:t>نتيجة للهجرة </a:t>
            </a:r>
            <a:r>
              <a:rPr lang="ar-SA" sz="1600" b="1" dirty="0" smtClean="0">
                <a:solidFill>
                  <a:srgbClr val="C00000"/>
                </a:solidFill>
                <a:latin typeface="+mn-lt"/>
                <a:cs typeface="Arial" pitchFamily="34" charset="0"/>
              </a:rPr>
              <a:t>القروية </a:t>
            </a:r>
            <a:r>
              <a:rPr lang="ar-SA" sz="1600" b="1" dirty="0" err="1" smtClean="0">
                <a:solidFill>
                  <a:srgbClr val="C00000"/>
                </a:solidFill>
                <a:latin typeface="+mn-lt"/>
                <a:cs typeface="Arial" pitchFamily="34" charset="0"/>
              </a:rPr>
              <a:t>و</a:t>
            </a:r>
            <a:r>
              <a:rPr lang="ar-MA" sz="1600" b="1" dirty="0" smtClean="0">
                <a:solidFill>
                  <a:srgbClr val="C00000"/>
                </a:solidFill>
                <a:latin typeface="+mn-lt"/>
                <a:cs typeface="Arial" pitchFamily="34" charset="0"/>
              </a:rPr>
              <a:t> إعادة تصنيف بعض </a:t>
            </a:r>
            <a:r>
              <a:rPr lang="ar-MA" sz="1600" b="1" dirty="0" err="1" smtClean="0">
                <a:solidFill>
                  <a:srgbClr val="C00000"/>
                </a:solidFill>
                <a:latin typeface="+mn-lt"/>
                <a:cs typeface="Arial" pitchFamily="34" charset="0"/>
              </a:rPr>
              <a:t>ال</a:t>
            </a:r>
            <a:r>
              <a:rPr lang="ar-SA" sz="1600" b="1" dirty="0" smtClean="0">
                <a:solidFill>
                  <a:srgbClr val="C00000"/>
                </a:solidFill>
                <a:latin typeface="+mn-lt"/>
                <a:cs typeface="Arial" pitchFamily="34" charset="0"/>
              </a:rPr>
              <a:t>وحدات الترابية القروية </a:t>
            </a:r>
            <a:r>
              <a:rPr lang="ar-MA" sz="1600" b="1" dirty="0" smtClean="0">
                <a:solidFill>
                  <a:srgbClr val="C00000"/>
                </a:solidFill>
                <a:latin typeface="+mn-lt"/>
                <a:cs typeface="Arial" pitchFamily="34" charset="0"/>
              </a:rPr>
              <a:t>و امتداد المجال الحضري</a:t>
            </a:r>
            <a:r>
              <a:rPr lang="ar-SA" sz="1600" b="1" dirty="0" smtClean="0">
                <a:solidFill>
                  <a:srgbClr val="C00000"/>
                </a:solidFill>
                <a:latin typeface="+mn-lt"/>
                <a:cs typeface="Arial" pitchFamily="34" charset="0"/>
              </a:rPr>
              <a:t>.</a:t>
            </a:r>
            <a:endParaRPr lang="fr-FR" sz="2400" b="1" dirty="0">
              <a:solidFill>
                <a:srgbClr val="C00000"/>
              </a:solidFill>
              <a:latin typeface="+mn-lt"/>
              <a:cs typeface="Arial" pitchFamily="34" charset="0"/>
            </a:endParaRPr>
          </a:p>
        </p:txBody>
      </p:sp>
      <p:graphicFrame>
        <p:nvGraphicFramePr>
          <p:cNvPr id="8" name="Graphique 7"/>
          <p:cNvGraphicFramePr/>
          <p:nvPr/>
        </p:nvGraphicFramePr>
        <p:xfrm>
          <a:off x="571472" y="1500174"/>
          <a:ext cx="8143932" cy="3000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1928794" y="928965"/>
            <a:ext cx="52149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ar-MA" altLang="fr-FR" b="1" kern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نسبة التمدن (بالنسبة المئوية)</a:t>
            </a:r>
            <a:endParaRPr lang="fr-FR" altLang="fr-FR" b="1" kern="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9EFCEAC-9689-4676-AB11-0FEBD4116214}" type="slidenum">
              <a:rPr lang="fr-FR" altLang="fr-FR"/>
              <a:pPr/>
              <a:t>50</a:t>
            </a:fld>
            <a:endParaRPr lang="fr-FR" altLang="fr-FR"/>
          </a:p>
        </p:txBody>
      </p:sp>
      <p:sp>
        <p:nvSpPr>
          <p:cNvPr id="76804" name="Rectangle 9"/>
          <p:cNvSpPr>
            <a:spLocks noChangeArrowheads="1"/>
          </p:cNvSpPr>
          <p:nvPr/>
        </p:nvSpPr>
        <p:spPr bwMode="auto">
          <a:xfrm>
            <a:off x="1285852" y="785794"/>
            <a:ext cx="6621463" cy="373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F18E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rgbClr val="F18E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rgbClr val="F18E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rgbClr val="F18E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rgbClr val="F18E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18E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18E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18E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18E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>
              <a:lnSpc>
                <a:spcPct val="107000"/>
              </a:lnSpc>
              <a:spcAft>
                <a:spcPts val="800"/>
              </a:spcAft>
              <a:defRPr/>
            </a:pPr>
            <a:r>
              <a:rPr lang="ar-MA" altLang="fr-FR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+mn-cs"/>
              </a:rPr>
              <a:t>نوع المسكن في الوسط الحضري حسب </a:t>
            </a:r>
            <a:r>
              <a:rPr lang="ar-MA" altLang="fr-FR" b="1" dirty="0" err="1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+mn-cs"/>
              </a:rPr>
              <a:t>الجه</a:t>
            </a:r>
            <a:r>
              <a:rPr lang="ar-SA" altLang="fr-FR" b="1" dirty="0" err="1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+mn-cs"/>
              </a:rPr>
              <a:t>ات</a:t>
            </a:r>
            <a:r>
              <a:rPr lang="ar-MA" altLang="fr-FR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+mn-cs"/>
              </a:rPr>
              <a:t> </a:t>
            </a:r>
            <a:r>
              <a:rPr lang="fr-FR" altLang="fr-FR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+mn-cs"/>
              </a:rPr>
              <a:t>(%)</a:t>
            </a:r>
            <a:endParaRPr lang="fr-FR" altLang="fr-FR" dirty="0" smtClean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+mn-cs"/>
            </a:endParaRPr>
          </a:p>
        </p:txBody>
      </p:sp>
      <p:sp>
        <p:nvSpPr>
          <p:cNvPr id="86021" name="Rectangle 11"/>
          <p:cNvSpPr>
            <a:spLocks noChangeArrowheads="1"/>
          </p:cNvSpPr>
          <p:nvPr/>
        </p:nvSpPr>
        <p:spPr bwMode="auto">
          <a:xfrm>
            <a:off x="428597" y="5286388"/>
            <a:ext cx="8358246" cy="1042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36000" rIns="0" bIns="36000">
            <a:spAutoFit/>
          </a:bodyPr>
          <a:lstStyle/>
          <a:p>
            <a:pPr indent="-171450" algn="just" rtl="1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ar-SA" altLang="fr-FR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تحتل </a:t>
            </a:r>
            <a:r>
              <a:rPr lang="ar-MA" altLang="fr-FR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جهة الدار البيضاء الكبرى – </a:t>
            </a:r>
            <a:r>
              <a:rPr lang="ar-MA" altLang="fr-FR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سطات</a:t>
            </a:r>
            <a:r>
              <a:rPr lang="ar-SA" altLang="fr-FR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الصدارة من حيث نسبة</a:t>
            </a:r>
            <a:r>
              <a:rPr lang="ar-MA" altLang="fr-FR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altLang="fr-FR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الأسر التي تقطن بم</a:t>
            </a:r>
            <a:r>
              <a:rPr lang="ar-MA" altLang="fr-FR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ساكن بدائية أو </a:t>
            </a:r>
            <a:r>
              <a:rPr lang="ar-MA" altLang="fr-FR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صفيحية</a:t>
            </a:r>
            <a:r>
              <a:rPr lang="ar-SA" altLang="fr-FR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ar-MA" altLang="fr-FR" sz="1400" b="1" dirty="0" smtClean="0">
                <a:solidFill>
                  <a:schemeClr val="tx1"/>
                </a:solidFill>
                <a:latin typeface="Calibri"/>
                <a:cs typeface="Times New Roman" pitchFamily="18" charset="0"/>
              </a:rPr>
              <a:t>%</a:t>
            </a:r>
            <a:r>
              <a:rPr lang="ar-SA" altLang="fr-FR" sz="1400" b="1" dirty="0" smtClean="0">
                <a:solidFill>
                  <a:schemeClr val="tx1"/>
                </a:solidFill>
                <a:latin typeface="Calibri"/>
                <a:cs typeface="Times New Roman" pitchFamily="18" charset="0"/>
              </a:rPr>
              <a:t> </a:t>
            </a:r>
            <a:r>
              <a:rPr lang="ar-MA" altLang="fr-FR" sz="1400" b="1" dirty="0" smtClean="0">
                <a:solidFill>
                  <a:schemeClr val="tx1"/>
                </a:solidFill>
                <a:latin typeface="Calibri"/>
                <a:cs typeface="Times New Roman" pitchFamily="18" charset="0"/>
              </a:rPr>
              <a:t>10.6 </a:t>
            </a:r>
            <a:r>
              <a:rPr lang="ar-SA" altLang="fr-FR" sz="1400" b="1" dirty="0" smtClean="0">
                <a:solidFill>
                  <a:schemeClr val="tx1"/>
                </a:solidFill>
                <a:latin typeface="Calibri"/>
                <a:cs typeface="Times New Roman" pitchFamily="18" charset="0"/>
              </a:rPr>
              <a:t>من مجموع الأسر أي حوالي  127.876 </a:t>
            </a:r>
            <a:r>
              <a:rPr lang="ar-MA" altLang="fr-FR" sz="1400" b="1" dirty="0" smtClean="0">
                <a:solidFill>
                  <a:schemeClr val="tx1"/>
                </a:solidFill>
                <a:latin typeface="Calibri"/>
                <a:cs typeface="Times New Roman" pitchFamily="18" charset="0"/>
              </a:rPr>
              <a:t>أسر</a:t>
            </a:r>
            <a:r>
              <a:rPr lang="ar-SA" altLang="fr-FR" sz="1400" b="1" dirty="0" smtClean="0">
                <a:solidFill>
                  <a:schemeClr val="tx1"/>
                </a:solidFill>
                <a:latin typeface="Calibri"/>
                <a:cs typeface="Times New Roman" pitchFamily="18" charset="0"/>
              </a:rPr>
              <a:t>ة )</a:t>
            </a:r>
            <a:r>
              <a:rPr lang="ar-MA" altLang="fr-FR" sz="1400" b="1" dirty="0" smtClean="0">
                <a:solidFill>
                  <a:schemeClr val="tx1"/>
                </a:solidFill>
                <a:latin typeface="Calibri"/>
                <a:cs typeface="Times New Roman" pitchFamily="18" charset="0"/>
              </a:rPr>
              <a:t>، تليها جهة مراكش – أسفي (بنسبة %6.6) ثم جهة الرباط – سلا – القنيطرة (بنسبة %5.9) </a:t>
            </a:r>
            <a:r>
              <a:rPr lang="ar-SA" altLang="fr-FR" sz="1400" b="1" dirty="0" smtClean="0">
                <a:solidFill>
                  <a:schemeClr val="tx1"/>
                </a:solidFill>
                <a:latin typeface="Calibri"/>
                <a:cs typeface="Times New Roman" pitchFamily="18" charset="0"/>
              </a:rPr>
              <a:t>و أخيرا </a:t>
            </a:r>
            <a:r>
              <a:rPr lang="ar-MA" altLang="fr-FR" sz="1400" b="1" dirty="0" smtClean="0">
                <a:solidFill>
                  <a:schemeClr val="tx1"/>
                </a:solidFill>
                <a:latin typeface="Calibri"/>
                <a:cs typeface="Times New Roman" pitchFamily="18" charset="0"/>
              </a:rPr>
              <a:t> الجهة الشرقية (بنسبة %5.2). </a:t>
            </a:r>
            <a:endParaRPr lang="fr-FR" altLang="fr-FR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500034" y="1357298"/>
          <a:ext cx="8390738" cy="3762620"/>
        </p:xfrm>
        <a:graphic>
          <a:graphicData uri="http://schemas.openxmlformats.org/drawingml/2006/table">
            <a:tbl>
              <a:tblPr/>
              <a:tblGrid>
                <a:gridCol w="722043"/>
                <a:gridCol w="637804"/>
                <a:gridCol w="649838"/>
                <a:gridCol w="722043"/>
                <a:gridCol w="722043"/>
                <a:gridCol w="599383"/>
                <a:gridCol w="639972"/>
                <a:gridCol w="639972"/>
                <a:gridCol w="711079"/>
                <a:gridCol w="568864"/>
                <a:gridCol w="1777697"/>
              </a:tblGrid>
              <a:tr h="331934">
                <a:tc>
                  <a:txBody>
                    <a:bodyPr/>
                    <a:lstStyle/>
                    <a:p>
                      <a:pPr algn="ctr" rtl="0" fontAlgn="ctr"/>
                      <a:r>
                        <a:rPr lang="ar-SA" sz="105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المجموع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SA" sz="105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حالات أخرى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SA" sz="105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مسكن قروي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SA" sz="105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محل غير معد في الأصل للسكن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SA" sz="105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دار بدائية </a:t>
                      </a:r>
                      <a:r>
                        <a:rPr lang="ar-SA" sz="1050" b="1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أوصفيحية</a:t>
                      </a:r>
                      <a:endParaRPr lang="ar-SA" sz="105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SA" sz="105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غرفة في مؤسسة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SA" sz="105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دار مغربية عصرية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SA" sz="105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دار مغربية تقليدية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SA" sz="105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شقة في عمارة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SA" sz="105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فيلا اوطايق فيلا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100,0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0,5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0,3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0,4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10,6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0,1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52,5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1,1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28,6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6,0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ar-SA" sz="105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الدار البيضاء </a:t>
                      </a:r>
                      <a:r>
                        <a:rPr lang="ar-SA" sz="1050" b="1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الكبرى </a:t>
                      </a:r>
                      <a:r>
                        <a:rPr lang="ar-SA" sz="105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ar-SA" sz="1050" b="1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سطات</a:t>
                      </a:r>
                      <a:endParaRPr lang="ar-SA" sz="105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60" marR="7200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100,0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0,3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4,9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0,3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6,6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0,1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62,7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11,5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7,1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6,7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ar-SA" sz="105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مراكش - أسفي</a:t>
                      </a:r>
                    </a:p>
                  </a:txBody>
                  <a:tcPr marL="6560" marR="7200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100,0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0,3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0,5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0,5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5,9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0,2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59,9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3,9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24,5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4,2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ar-SA" sz="105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الرباط - سلا - القنيطرة</a:t>
                      </a:r>
                    </a:p>
                  </a:txBody>
                  <a:tcPr marL="6560" marR="7200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100,0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0,2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0,9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0,1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5,2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0,6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73,0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11,1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4,7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4,1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ar-SA" sz="105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الشرق</a:t>
                      </a:r>
                    </a:p>
                  </a:txBody>
                  <a:tcPr marL="6560" marR="7200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100,0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0,8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*  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0,7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4,2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*  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75,7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2,1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14,0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2,5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ar-SA" sz="105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العيون - الساقية الحمراء</a:t>
                      </a:r>
                    </a:p>
                  </a:txBody>
                  <a:tcPr marL="6560" marR="7200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100,0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0,2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1,1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0,2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3,3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*  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82,9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4,8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3,0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4,4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ar-SA" sz="105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بني </a:t>
                      </a:r>
                      <a:r>
                        <a:rPr lang="ar-SA" sz="1050" b="1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ملال</a:t>
                      </a:r>
                      <a:r>
                        <a:rPr lang="ar-SA" sz="105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- </a:t>
                      </a:r>
                      <a:r>
                        <a:rPr lang="ar-SA" sz="1050" b="1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خنيفرة</a:t>
                      </a:r>
                      <a:endParaRPr lang="ar-SA" sz="105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60" marR="7200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100,0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0,4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0,1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0,2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3,2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0,1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71,2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5,4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15,2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4,2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ar-SA" sz="1050" b="1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طنجة</a:t>
                      </a:r>
                      <a:r>
                        <a:rPr lang="ar-SA" sz="105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- </a:t>
                      </a:r>
                      <a:r>
                        <a:rPr lang="ar-SA" sz="1050" b="1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تطوان</a:t>
                      </a:r>
                      <a:r>
                        <a:rPr lang="ar-SA" sz="105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- </a:t>
                      </a:r>
                      <a:r>
                        <a:rPr lang="ar-SA" sz="1050" b="1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الحسيمة</a:t>
                      </a:r>
                      <a:endParaRPr lang="ar-SA" sz="105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60" marR="7200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100,0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0,6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0,2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0,5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2,2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0,5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88,5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2,3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2,6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2,7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ar-SA" sz="105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الداخلة - واد الذهب</a:t>
                      </a:r>
                    </a:p>
                  </a:txBody>
                  <a:tcPr marL="6560" marR="7200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100,0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0,3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1,6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0,2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1,8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0,2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69,1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6,6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13,3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6,8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ar-SA" sz="1050" b="1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فاس</a:t>
                      </a:r>
                      <a:r>
                        <a:rPr lang="ar-SA" sz="105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- مكناس</a:t>
                      </a:r>
                    </a:p>
                  </a:txBody>
                  <a:tcPr marL="6560" marR="7200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100,0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11,2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1,8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0,3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83,1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0,9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0,9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1,9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ar-SA" sz="1050" b="1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درعة</a:t>
                      </a:r>
                      <a:r>
                        <a:rPr lang="ar-SA" sz="105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- </a:t>
                      </a:r>
                      <a:r>
                        <a:rPr lang="ar-SA" sz="1050" b="1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تافيلالت</a:t>
                      </a:r>
                      <a:endParaRPr lang="ar-SA" sz="105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60" marR="7200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100,0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0,9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0,8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0,2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1,5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0,1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82,6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3,3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8,8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1,9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ar-SA" sz="105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سوس - ماسة</a:t>
                      </a:r>
                    </a:p>
                  </a:txBody>
                  <a:tcPr marL="6560" marR="7200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100,0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1,3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1,2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1,2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1,5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0,2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80,8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4,8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6,8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2,1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ar-SA" sz="1050" b="1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كلميم</a:t>
                      </a:r>
                      <a:r>
                        <a:rPr lang="ar-SA" sz="105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- واد نون</a:t>
                      </a:r>
                    </a:p>
                  </a:txBody>
                  <a:tcPr marL="6560" marR="7200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100,0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0,4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1,3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0,3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5,6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0,2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65,9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4,8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16,6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4,9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ar-SA" sz="105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المجموع</a:t>
                      </a:r>
                    </a:p>
                  </a:txBody>
                  <a:tcPr marL="6560" marR="7200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8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FB66FC0-A596-42A7-92A1-590A12467AF6}" type="slidenum">
              <a:rPr lang="fr-FR" altLang="fr-FR"/>
              <a:pPr/>
              <a:t>51</a:t>
            </a:fld>
            <a:endParaRPr lang="fr-FR" altLang="fr-FR"/>
          </a:p>
        </p:txBody>
      </p:sp>
      <p:sp>
        <p:nvSpPr>
          <p:cNvPr id="93188" name="Rectangle 3"/>
          <p:cNvSpPr>
            <a:spLocks noChangeArrowheads="1"/>
          </p:cNvSpPr>
          <p:nvPr/>
        </p:nvSpPr>
        <p:spPr bwMode="auto">
          <a:xfrm>
            <a:off x="0" y="2276475"/>
            <a:ext cx="867727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7B003B"/>
              </a:buClr>
              <a:buSzPct val="120000"/>
              <a:buFontTx/>
              <a:buBlip>
                <a:blip r:embed="rId2"/>
              </a:buBlip>
            </a:pPr>
            <a:endParaRPr lang="fr-FR" altLang="fr-FR" sz="2000">
              <a:solidFill>
                <a:schemeClr val="tx1"/>
              </a:solidFill>
            </a:endParaRPr>
          </a:p>
          <a:p>
            <a:pPr>
              <a:spcBef>
                <a:spcPct val="20000"/>
              </a:spcBef>
              <a:buClr>
                <a:srgbClr val="7B003B"/>
              </a:buClr>
              <a:buSzPct val="120000"/>
              <a:buFontTx/>
              <a:buBlip>
                <a:blip r:embed="rId2"/>
              </a:buBlip>
            </a:pPr>
            <a:endParaRPr lang="fr-FR" altLang="fr-FR" sz="2000">
              <a:solidFill>
                <a:schemeClr val="tx1"/>
              </a:solidFill>
            </a:endParaRPr>
          </a:p>
          <a:p>
            <a:pPr>
              <a:spcBef>
                <a:spcPct val="20000"/>
              </a:spcBef>
              <a:buClr>
                <a:srgbClr val="7B003B"/>
              </a:buClr>
              <a:buSzPct val="120000"/>
              <a:buFontTx/>
              <a:buBlip>
                <a:blip r:embed="rId2"/>
              </a:buBlip>
            </a:pPr>
            <a:endParaRPr lang="fr-FR" altLang="fr-FR" sz="2000">
              <a:solidFill>
                <a:schemeClr val="tx1"/>
              </a:solidFill>
            </a:endParaRPr>
          </a:p>
          <a:p>
            <a:pPr>
              <a:spcBef>
                <a:spcPct val="20000"/>
              </a:spcBef>
              <a:buClr>
                <a:srgbClr val="7B003B"/>
              </a:buClr>
              <a:buSzPct val="120000"/>
              <a:buFontTx/>
              <a:buBlip>
                <a:blip r:embed="rId2"/>
              </a:buBlip>
            </a:pPr>
            <a:endParaRPr lang="fr-FR" altLang="fr-FR" sz="2000">
              <a:solidFill>
                <a:schemeClr val="tx1"/>
              </a:solidFill>
            </a:endParaRPr>
          </a:p>
          <a:p>
            <a:pPr>
              <a:spcBef>
                <a:spcPct val="20000"/>
              </a:spcBef>
              <a:buClr>
                <a:srgbClr val="7B003B"/>
              </a:buClr>
              <a:buSzPct val="120000"/>
              <a:buFontTx/>
              <a:buBlip>
                <a:blip r:embed="rId2"/>
              </a:buBlip>
            </a:pPr>
            <a:endParaRPr lang="fr-FR" altLang="fr-FR" sz="2000">
              <a:solidFill>
                <a:schemeClr val="tx1"/>
              </a:solidFill>
            </a:endParaRPr>
          </a:p>
          <a:p>
            <a:pPr>
              <a:spcBef>
                <a:spcPct val="20000"/>
              </a:spcBef>
              <a:buClr>
                <a:srgbClr val="7B003B"/>
              </a:buClr>
              <a:buSzPct val="120000"/>
              <a:buFontTx/>
              <a:buBlip>
                <a:blip r:embed="rId2"/>
              </a:buBlip>
            </a:pPr>
            <a:endParaRPr lang="fr-FR" altLang="fr-FR" sz="2000">
              <a:solidFill>
                <a:schemeClr val="tx1"/>
              </a:solidFill>
            </a:endParaRPr>
          </a:p>
          <a:p>
            <a:pPr>
              <a:spcBef>
                <a:spcPct val="20000"/>
              </a:spcBef>
              <a:buClr>
                <a:srgbClr val="7B003B"/>
              </a:buClr>
              <a:buSzPct val="120000"/>
              <a:buFontTx/>
              <a:buBlip>
                <a:blip r:embed="rId2"/>
              </a:buBlip>
            </a:pPr>
            <a:endParaRPr lang="fr-FR" altLang="fr-FR" sz="2000">
              <a:solidFill>
                <a:schemeClr val="tx1"/>
              </a:solidFill>
            </a:endParaRPr>
          </a:p>
          <a:p>
            <a:pPr>
              <a:spcBef>
                <a:spcPct val="20000"/>
              </a:spcBef>
              <a:buClr>
                <a:srgbClr val="7B003B"/>
              </a:buClr>
              <a:buSzPct val="120000"/>
              <a:buFontTx/>
              <a:buBlip>
                <a:blip r:embed="rId2"/>
              </a:buBlip>
            </a:pPr>
            <a:endParaRPr lang="fr-FR" altLang="fr-FR" sz="2000">
              <a:solidFill>
                <a:schemeClr val="tx1"/>
              </a:solidFill>
            </a:endParaRPr>
          </a:p>
          <a:p>
            <a:pPr>
              <a:spcBef>
                <a:spcPct val="20000"/>
              </a:spcBef>
              <a:buClr>
                <a:srgbClr val="7B003B"/>
              </a:buClr>
              <a:buSzPct val="120000"/>
              <a:buFontTx/>
              <a:buBlip>
                <a:blip r:embed="rId2"/>
              </a:buBlip>
            </a:pPr>
            <a:endParaRPr lang="fr-FR" altLang="fr-FR" sz="2000">
              <a:solidFill>
                <a:schemeClr val="tx1"/>
              </a:solidFill>
            </a:endParaRPr>
          </a:p>
          <a:p>
            <a:pPr>
              <a:spcBef>
                <a:spcPct val="20000"/>
              </a:spcBef>
              <a:buClr>
                <a:srgbClr val="7B003B"/>
              </a:buClr>
              <a:buSzPct val="120000"/>
            </a:pPr>
            <a:endParaRPr lang="fr-FR" altLang="fr-FR" sz="2000">
              <a:solidFill>
                <a:schemeClr val="tx1"/>
              </a:solidFill>
            </a:endParaRPr>
          </a:p>
        </p:txBody>
      </p:sp>
      <p:sp>
        <p:nvSpPr>
          <p:cNvPr id="93189" name="Rectangle 1"/>
          <p:cNvSpPr>
            <a:spLocks noChangeArrowheads="1"/>
          </p:cNvSpPr>
          <p:nvPr/>
        </p:nvSpPr>
        <p:spPr bwMode="auto">
          <a:xfrm>
            <a:off x="1500166" y="4786322"/>
            <a:ext cx="607223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r" rtl="1">
              <a:lnSpc>
                <a:spcPct val="150000"/>
              </a:lnSpc>
            </a:pPr>
            <a:r>
              <a:rPr lang="ar-MA" altLang="fr-FR" sz="14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يصل متوسط الغرف </a:t>
            </a:r>
            <a:r>
              <a:rPr lang="ar-MA" altLang="fr-FR" sz="1400" b="1" dirty="0" err="1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ال</a:t>
            </a:r>
            <a:r>
              <a:rPr lang="ar-SA" altLang="fr-FR" sz="1400" b="1" dirty="0" err="1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تي</a:t>
            </a:r>
            <a:r>
              <a:rPr lang="ar-SA" altLang="fr-FR" sz="14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 تشغلها </a:t>
            </a:r>
            <a:r>
              <a:rPr lang="ar-SA" altLang="fr-FR" sz="1400" b="1" dirty="0" err="1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ال</a:t>
            </a:r>
            <a:r>
              <a:rPr lang="ar-MA" altLang="fr-FR" sz="14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أسرة في الوسط الحضري إلى 3.1.</a:t>
            </a:r>
            <a:endParaRPr lang="fr-FR" altLang="fr-FR" sz="1400" b="1" dirty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  <a:p>
            <a:pPr marL="828000" indent="-342900"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fr-FR" altLang="fr-FR" sz="1400" b="1" dirty="0">
                <a:solidFill>
                  <a:schemeClr val="tx1"/>
                </a:solidFill>
                <a:cs typeface="Times New Roman" pitchFamily="18" charset="0"/>
              </a:rPr>
              <a:t>36,3</a:t>
            </a:r>
            <a:r>
              <a:rPr lang="fr-FR" altLang="fr-FR" sz="1400" b="1" dirty="0" smtClean="0">
                <a:solidFill>
                  <a:schemeClr val="tx1"/>
                </a:solidFill>
                <a:cs typeface="Times New Roman" pitchFamily="18" charset="0"/>
              </a:rPr>
              <a:t>%</a:t>
            </a:r>
            <a:r>
              <a:rPr lang="ar-MA" altLang="fr-FR" sz="1400" b="1" dirty="0" smtClean="0">
                <a:solidFill>
                  <a:schemeClr val="tx1"/>
                </a:solidFill>
                <a:cs typeface="Times New Roman" pitchFamily="18" charset="0"/>
              </a:rPr>
              <a:t> من الأسر تشغل غرفة واحدة </a:t>
            </a:r>
            <a:r>
              <a:rPr lang="ar-SA" altLang="fr-FR" sz="1400" b="1" dirty="0" smtClean="0">
                <a:solidFill>
                  <a:schemeClr val="tx1"/>
                </a:solidFill>
                <a:cs typeface="Times New Roman" pitchFamily="18" charset="0"/>
              </a:rPr>
              <a:t>أو</a:t>
            </a:r>
            <a:r>
              <a:rPr lang="ar-MA" altLang="fr-FR" sz="1400" b="1" dirty="0" smtClean="0">
                <a:solidFill>
                  <a:schemeClr val="tx1"/>
                </a:solidFill>
                <a:cs typeface="Times New Roman" pitchFamily="18" charset="0"/>
              </a:rPr>
              <a:t> غرفتين</a:t>
            </a:r>
            <a:r>
              <a:rPr lang="ar-SA" altLang="fr-FR" sz="1400" b="1" dirty="0" smtClean="0">
                <a:solidFill>
                  <a:schemeClr val="tx1"/>
                </a:solidFill>
                <a:cs typeface="Times New Roman" pitchFamily="18" charset="0"/>
              </a:rPr>
              <a:t> (0</a:t>
            </a:r>
            <a:r>
              <a:rPr lang="fr-FR" altLang="fr-FR" sz="1400" b="1" dirty="0" smtClean="0">
                <a:solidFill>
                  <a:schemeClr val="tx1"/>
                </a:solidFill>
                <a:cs typeface="Times New Roman" pitchFamily="18" charset="0"/>
              </a:rPr>
              <a:t>,</a:t>
            </a:r>
            <a:r>
              <a:rPr lang="ar-SA" altLang="fr-FR" sz="1400" b="1" dirty="0" smtClean="0">
                <a:solidFill>
                  <a:schemeClr val="tx1"/>
                </a:solidFill>
                <a:cs typeface="Times New Roman" pitchFamily="18" charset="0"/>
              </a:rPr>
              <a:t>41</a:t>
            </a:r>
            <a:r>
              <a:rPr lang="fr-FR" altLang="fr-FR" sz="1400" b="1" dirty="0" smtClean="0">
                <a:solidFill>
                  <a:schemeClr val="tx1"/>
                </a:solidFill>
                <a:cs typeface="Times New Roman" pitchFamily="18" charset="0"/>
              </a:rPr>
              <a:t>%</a:t>
            </a:r>
            <a:r>
              <a:rPr lang="ar-SA" altLang="fr-FR" sz="1400" b="1" dirty="0" smtClean="0">
                <a:solidFill>
                  <a:schemeClr val="tx1"/>
                </a:solidFill>
                <a:cs typeface="Times New Roman" pitchFamily="18" charset="0"/>
              </a:rPr>
              <a:t> سنة 2004) </a:t>
            </a:r>
            <a:r>
              <a:rPr lang="ar-MA" altLang="fr-FR" sz="1400" b="1" dirty="0" smtClean="0">
                <a:solidFill>
                  <a:schemeClr val="tx1"/>
                </a:solidFill>
                <a:cs typeface="Times New Roman" pitchFamily="18" charset="0"/>
              </a:rPr>
              <a:t>.</a:t>
            </a:r>
            <a:endParaRPr lang="fr-FR" altLang="fr-FR" sz="1400" b="1" dirty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  <a:p>
            <a:pPr marL="828000" indent="-342900"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fr-FR" altLang="fr-FR" sz="1400" b="1" dirty="0">
                <a:solidFill>
                  <a:schemeClr val="tx1"/>
                </a:solidFill>
                <a:cs typeface="Times New Roman" pitchFamily="18" charset="0"/>
              </a:rPr>
              <a:t>48,4</a:t>
            </a:r>
            <a:r>
              <a:rPr lang="fr-FR" altLang="fr-FR" sz="1400" b="1" dirty="0" smtClean="0">
                <a:solidFill>
                  <a:schemeClr val="tx1"/>
                </a:solidFill>
                <a:cs typeface="Times New Roman" pitchFamily="18" charset="0"/>
              </a:rPr>
              <a:t>%</a:t>
            </a:r>
            <a:r>
              <a:rPr lang="ar-MA" altLang="fr-FR" sz="1400" b="1" dirty="0" smtClean="0">
                <a:solidFill>
                  <a:schemeClr val="tx1"/>
                </a:solidFill>
                <a:cs typeface="Times New Roman" pitchFamily="18" charset="0"/>
              </a:rPr>
              <a:t> من الأسر تشغل 3 إلى 4 غرف</a:t>
            </a:r>
            <a:r>
              <a:rPr lang="ar-SA" altLang="fr-FR" sz="1400" b="1" dirty="0" smtClean="0">
                <a:solidFill>
                  <a:schemeClr val="tx1"/>
                </a:solidFill>
                <a:cs typeface="Times New Roman" pitchFamily="18" charset="0"/>
              </a:rPr>
              <a:t> (7</a:t>
            </a:r>
            <a:r>
              <a:rPr lang="fr-FR" altLang="fr-FR" sz="1400" b="1" dirty="0" smtClean="0">
                <a:solidFill>
                  <a:schemeClr val="tx1"/>
                </a:solidFill>
                <a:cs typeface="Times New Roman" pitchFamily="18" charset="0"/>
              </a:rPr>
              <a:t>,</a:t>
            </a:r>
            <a:r>
              <a:rPr lang="ar-SA" altLang="fr-FR" sz="1400" b="1" dirty="0" smtClean="0">
                <a:solidFill>
                  <a:schemeClr val="tx1"/>
                </a:solidFill>
                <a:cs typeface="Times New Roman" pitchFamily="18" charset="0"/>
              </a:rPr>
              <a:t>43</a:t>
            </a:r>
            <a:r>
              <a:rPr lang="fr-FR" altLang="fr-FR" sz="1400" b="1" dirty="0" smtClean="0">
                <a:solidFill>
                  <a:schemeClr val="tx1"/>
                </a:solidFill>
                <a:cs typeface="Times New Roman" pitchFamily="18" charset="0"/>
              </a:rPr>
              <a:t>%</a:t>
            </a:r>
            <a:r>
              <a:rPr lang="ar-SA" altLang="fr-FR" sz="1400" b="1" dirty="0" smtClean="0">
                <a:solidFill>
                  <a:schemeClr val="tx1"/>
                </a:solidFill>
                <a:cs typeface="Times New Roman" pitchFamily="18" charset="0"/>
              </a:rPr>
              <a:t> سنة 2004) </a:t>
            </a:r>
            <a:r>
              <a:rPr lang="ar-MA" altLang="fr-FR" sz="1400" b="1" dirty="0" smtClean="0">
                <a:solidFill>
                  <a:schemeClr val="tx1"/>
                </a:solidFill>
                <a:cs typeface="Times New Roman" pitchFamily="18" charset="0"/>
              </a:rPr>
              <a:t>.</a:t>
            </a:r>
            <a:r>
              <a:rPr lang="ar-SA" altLang="fr-FR" sz="1400" b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</a:p>
          <a:p>
            <a:pPr marL="828000" indent="-342900"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ar-SA" altLang="fr-FR" sz="1400" b="1" dirty="0" smtClean="0">
                <a:solidFill>
                  <a:schemeClr val="tx1"/>
                </a:solidFill>
                <a:cs typeface="Times New Roman" pitchFamily="18" charset="0"/>
              </a:rPr>
              <a:t>و فقط </a:t>
            </a:r>
            <a:r>
              <a:rPr lang="fr-FR" altLang="fr-FR" sz="1400" b="1" dirty="0" smtClean="0">
                <a:solidFill>
                  <a:schemeClr val="tx1"/>
                </a:solidFill>
                <a:cs typeface="Times New Roman" pitchFamily="18" charset="0"/>
              </a:rPr>
              <a:t>14,8%</a:t>
            </a:r>
            <a:r>
              <a:rPr lang="ar-MA" altLang="fr-FR" sz="1400" b="1" dirty="0" smtClean="0">
                <a:solidFill>
                  <a:schemeClr val="tx1"/>
                </a:solidFill>
                <a:cs typeface="Times New Roman" pitchFamily="18" charset="0"/>
              </a:rPr>
              <a:t> من الأسر تشغل 5 غرف </a:t>
            </a:r>
            <a:r>
              <a:rPr lang="ar-SA" altLang="fr-FR" sz="1400" b="1" dirty="0" smtClean="0">
                <a:solidFill>
                  <a:schemeClr val="tx1"/>
                </a:solidFill>
                <a:cs typeface="Times New Roman" pitchFamily="18" charset="0"/>
              </a:rPr>
              <a:t>فما فوق (3</a:t>
            </a:r>
            <a:r>
              <a:rPr lang="fr-FR" altLang="fr-FR" sz="1400" b="1" dirty="0" smtClean="0">
                <a:solidFill>
                  <a:schemeClr val="tx1"/>
                </a:solidFill>
                <a:cs typeface="Times New Roman" pitchFamily="18" charset="0"/>
              </a:rPr>
              <a:t>,</a:t>
            </a:r>
            <a:r>
              <a:rPr lang="ar-SA" altLang="fr-FR" sz="1400" b="1" dirty="0" smtClean="0">
                <a:solidFill>
                  <a:schemeClr val="tx1"/>
                </a:solidFill>
                <a:cs typeface="Times New Roman" pitchFamily="18" charset="0"/>
              </a:rPr>
              <a:t>16</a:t>
            </a:r>
            <a:r>
              <a:rPr lang="fr-FR" altLang="fr-FR" sz="1400" b="1" dirty="0" smtClean="0">
                <a:solidFill>
                  <a:schemeClr val="tx1"/>
                </a:solidFill>
                <a:cs typeface="Times New Roman" pitchFamily="18" charset="0"/>
              </a:rPr>
              <a:t>%</a:t>
            </a:r>
            <a:r>
              <a:rPr lang="ar-SA" altLang="fr-FR" sz="1400" b="1" dirty="0" smtClean="0">
                <a:solidFill>
                  <a:schemeClr val="tx1"/>
                </a:solidFill>
                <a:cs typeface="Times New Roman" pitchFamily="18" charset="0"/>
              </a:rPr>
              <a:t> سنة 2004) </a:t>
            </a:r>
            <a:r>
              <a:rPr lang="ar-MA" altLang="fr-FR" sz="1400" b="1" dirty="0" smtClean="0">
                <a:solidFill>
                  <a:schemeClr val="tx1"/>
                </a:solidFill>
                <a:cs typeface="Times New Roman" pitchFamily="18" charset="0"/>
              </a:rPr>
              <a:t>.</a:t>
            </a:r>
            <a:endParaRPr lang="fr-FR" altLang="fr-FR" sz="1400" b="1" dirty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84011" name="Rectangle 4"/>
          <p:cNvSpPr>
            <a:spLocks noChangeArrowheads="1"/>
          </p:cNvSpPr>
          <p:nvPr/>
        </p:nvSpPr>
        <p:spPr bwMode="auto">
          <a:xfrm>
            <a:off x="1357290" y="714356"/>
            <a:ext cx="6553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7B003B"/>
              </a:buClr>
              <a:buSzPct val="120000"/>
              <a:buBlip>
                <a:blip r:embed="rId2"/>
              </a:buBlip>
              <a:defRPr sz="240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18E00"/>
              </a:buClr>
              <a:buSzPct val="120000"/>
              <a:buFont typeface="Arial" panose="020B0604020202020204" pitchFamily="34" charset="0"/>
              <a:buBlip>
                <a:blip r:embed="rId3"/>
              </a:buBlip>
              <a:defRPr sz="200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120000"/>
              <a:buBlip>
                <a:blip r:embed="rId4"/>
              </a:buBlip>
              <a:defRPr sz="1600">
                <a:solidFill>
                  <a:schemeClr val="bg2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ar-MA" altLang="fr-FR" sz="1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+mn-cs"/>
              </a:rPr>
              <a:t>توزيع الأسر المقيمة في الوسط الحضري حسب عدد الغرف </a:t>
            </a:r>
            <a:r>
              <a:rPr lang="ar-MA" altLang="fr-FR" sz="1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+mn-cs"/>
              </a:rPr>
              <a:t>ال</a:t>
            </a:r>
            <a:r>
              <a:rPr lang="ar-SA" altLang="fr-FR" sz="1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+mn-cs"/>
              </a:rPr>
              <a:t>تي</a:t>
            </a:r>
            <a:r>
              <a:rPr lang="ar-SA" altLang="fr-FR" sz="1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+mn-cs"/>
              </a:rPr>
              <a:t> ت</a:t>
            </a:r>
            <a:r>
              <a:rPr lang="ar-MA" altLang="fr-FR" sz="1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+mn-cs"/>
              </a:rPr>
              <a:t>شغل</a:t>
            </a:r>
            <a:r>
              <a:rPr lang="ar-SA" altLang="fr-FR" sz="1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+mn-cs"/>
              </a:rPr>
              <a:t>ها</a:t>
            </a:r>
            <a:endParaRPr lang="fr-FR" altLang="fr-FR" sz="1800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+mn-cs"/>
            </a:endParaRPr>
          </a:p>
        </p:txBody>
      </p:sp>
      <p:graphicFrame>
        <p:nvGraphicFramePr>
          <p:cNvPr id="10" name="Graphique 9"/>
          <p:cNvGraphicFramePr>
            <a:graphicFrameLocks noGrp="1"/>
          </p:cNvGraphicFramePr>
          <p:nvPr/>
        </p:nvGraphicFramePr>
        <p:xfrm>
          <a:off x="1857356" y="1285860"/>
          <a:ext cx="5357850" cy="3500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8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41AA0EF-1876-4989-81D7-80CF479869E7}" type="slidenum">
              <a:rPr lang="fr-FR" altLang="fr-FR"/>
              <a:pPr/>
              <a:t>52</a:t>
            </a:fld>
            <a:endParaRPr lang="fr-FR" altLang="fr-FR"/>
          </a:p>
        </p:txBody>
      </p:sp>
      <p:sp>
        <p:nvSpPr>
          <p:cNvPr id="91183" name="Rectangle 2"/>
          <p:cNvSpPr>
            <a:spLocks noChangeArrowheads="1"/>
          </p:cNvSpPr>
          <p:nvPr/>
        </p:nvSpPr>
        <p:spPr bwMode="auto">
          <a:xfrm>
            <a:off x="1142976" y="4643446"/>
            <a:ext cx="707236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r" rtl="1">
              <a:lnSpc>
                <a:spcPct val="150000"/>
              </a:lnSpc>
            </a:pPr>
            <a:r>
              <a:rPr lang="ar-SA" altLang="fr-FR" sz="16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في </a:t>
            </a:r>
            <a:r>
              <a:rPr lang="ar-SA" altLang="fr-FR" sz="1600" b="1" dirty="0" smtClean="0">
                <a:solidFill>
                  <a:schemeClr val="tx1"/>
                </a:solidFill>
                <a:cs typeface="Times New Roman" pitchFamily="18" charset="0"/>
              </a:rPr>
              <a:t>الوسط الحضري،</a:t>
            </a:r>
            <a:endParaRPr lang="ar-SA" altLang="fr-FR" sz="1600" b="1" dirty="0" smtClean="0">
              <a:solidFill>
                <a:schemeClr val="tx1"/>
              </a:solidFill>
              <a:latin typeface="+mj-lt"/>
              <a:cs typeface="Times New Roman" pitchFamily="18" charset="0"/>
            </a:endParaRPr>
          </a:p>
          <a:p>
            <a:pPr marL="342900" indent="-342900"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fr-FR" altLang="fr-FR" sz="16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62,7%</a:t>
            </a:r>
            <a:r>
              <a:rPr lang="ar-SA" altLang="fr-FR" sz="16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 من الأسر تقيم في مساكن تم</a:t>
            </a:r>
            <a:r>
              <a:rPr lang="ar-MA" altLang="fr-FR" sz="1600" b="1" dirty="0" err="1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لك</a:t>
            </a:r>
            <a:r>
              <a:rPr lang="ar-SA" altLang="fr-FR" sz="16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ها أو في طريق امتلاكها (</a:t>
            </a:r>
            <a:r>
              <a:rPr lang="ar-SA" altLang="fr-FR" sz="1600" b="1" dirty="0" smtClean="0">
                <a:solidFill>
                  <a:schemeClr val="tx1"/>
                </a:solidFill>
                <a:cs typeface="Times New Roman" pitchFamily="18" charset="0"/>
              </a:rPr>
              <a:t>8</a:t>
            </a:r>
            <a:r>
              <a:rPr lang="fr-FR" altLang="fr-FR" sz="1600" b="1" dirty="0" smtClean="0">
                <a:solidFill>
                  <a:schemeClr val="tx1"/>
                </a:solidFill>
                <a:cs typeface="Times New Roman" pitchFamily="18" charset="0"/>
              </a:rPr>
              <a:t>,</a:t>
            </a:r>
            <a:r>
              <a:rPr lang="ar-SA" altLang="fr-FR" sz="1600" b="1" dirty="0" smtClean="0">
                <a:solidFill>
                  <a:schemeClr val="tx1"/>
                </a:solidFill>
                <a:cs typeface="Times New Roman" pitchFamily="18" charset="0"/>
              </a:rPr>
              <a:t>56</a:t>
            </a:r>
            <a:r>
              <a:rPr lang="fr-FR" altLang="fr-FR" sz="1600" b="1" dirty="0" smtClean="0">
                <a:solidFill>
                  <a:schemeClr val="tx1"/>
                </a:solidFill>
                <a:cs typeface="Times New Roman" pitchFamily="18" charset="0"/>
              </a:rPr>
              <a:t>%</a:t>
            </a:r>
            <a:r>
              <a:rPr lang="ar-SA" altLang="fr-FR" sz="1600" b="1" dirty="0" smtClean="0">
                <a:solidFill>
                  <a:schemeClr val="tx1"/>
                </a:solidFill>
                <a:cs typeface="Times New Roman" pitchFamily="18" charset="0"/>
              </a:rPr>
              <a:t> سنة 2004)</a:t>
            </a:r>
            <a:r>
              <a:rPr lang="ar-SA" altLang="fr-FR" sz="16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. </a:t>
            </a:r>
          </a:p>
          <a:p>
            <a:pPr marL="342900" indent="-342900"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ar-SA" altLang="fr-FR" sz="16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تقدر </a:t>
            </a:r>
            <a:r>
              <a:rPr lang="ar-MA" altLang="fr-FR" sz="16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نسبة الأسر المكترية </a:t>
            </a:r>
            <a:r>
              <a:rPr lang="ar-SA" altLang="fr-FR" sz="16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للمساكن التي تقطن </a:t>
            </a:r>
            <a:r>
              <a:rPr lang="ar-SA" altLang="fr-FR" sz="1600" b="1" dirty="0" err="1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بها</a:t>
            </a:r>
            <a:r>
              <a:rPr lang="ar-SA" altLang="fr-FR" sz="16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 ب </a:t>
            </a:r>
            <a:r>
              <a:rPr lang="fr-FR" altLang="fr-FR" sz="16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27,3%</a:t>
            </a:r>
            <a:r>
              <a:rPr lang="ar-SA" altLang="fr-FR" sz="16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 (</a:t>
            </a:r>
            <a:r>
              <a:rPr lang="fr-FR" altLang="fr-FR" sz="16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29,2 %</a:t>
            </a:r>
            <a:r>
              <a:rPr lang="ar-SA" altLang="fr-FR" sz="16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 سنة 2004). </a:t>
            </a:r>
          </a:p>
          <a:p>
            <a:pPr marL="342900" indent="-342900"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ar-SA" altLang="fr-FR" sz="1600" b="1" dirty="0" smtClean="0">
                <a:solidFill>
                  <a:schemeClr val="tx1"/>
                </a:solidFill>
                <a:cs typeface="Times New Roman" pitchFamily="18" charset="0"/>
              </a:rPr>
              <a:t>بينما </a:t>
            </a:r>
            <a:r>
              <a:rPr lang="ar-MA" altLang="fr-FR" sz="1600" b="1" dirty="0" smtClean="0">
                <a:solidFill>
                  <a:schemeClr val="tx1"/>
                </a:solidFill>
                <a:cs typeface="Times New Roman" pitchFamily="18" charset="0"/>
              </a:rPr>
              <a:t>لا تتعدى نسبة الأسر </a:t>
            </a:r>
            <a:r>
              <a:rPr lang="ar-SA" altLang="fr-FR" sz="1600" b="1" dirty="0" smtClean="0">
                <a:solidFill>
                  <a:schemeClr val="tx1"/>
                </a:solidFill>
                <a:cs typeface="Times New Roman" pitchFamily="18" charset="0"/>
              </a:rPr>
              <a:t>التي تقطن مساكن مجانا  </a:t>
            </a:r>
            <a:r>
              <a:rPr lang="fr-FR" altLang="fr-FR" sz="1600" b="1" dirty="0" smtClean="0">
                <a:solidFill>
                  <a:schemeClr val="tx1"/>
                </a:solidFill>
                <a:cs typeface="Times New Roman" pitchFamily="18" charset="0"/>
              </a:rPr>
              <a:t>27,3%</a:t>
            </a:r>
            <a:r>
              <a:rPr lang="ar-SA" altLang="fr-FR" sz="1600" b="1" dirty="0" smtClean="0">
                <a:solidFill>
                  <a:schemeClr val="tx1"/>
                </a:solidFill>
                <a:cs typeface="Times New Roman" pitchFamily="18" charset="0"/>
              </a:rPr>
              <a:t> (</a:t>
            </a:r>
            <a:r>
              <a:rPr lang="fr-FR" altLang="fr-FR" sz="1600" b="1" dirty="0" smtClean="0">
                <a:solidFill>
                  <a:schemeClr val="tx1"/>
                </a:solidFill>
                <a:cs typeface="Times New Roman" pitchFamily="18" charset="0"/>
              </a:rPr>
              <a:t>8,4%</a:t>
            </a:r>
            <a:r>
              <a:rPr lang="ar-SA" altLang="fr-FR" sz="1600" b="1" dirty="0" smtClean="0">
                <a:solidFill>
                  <a:schemeClr val="tx1"/>
                </a:solidFill>
                <a:cs typeface="Times New Roman" pitchFamily="18" charset="0"/>
              </a:rPr>
              <a:t> سنة 2004).</a:t>
            </a:r>
            <a:endParaRPr lang="ar-SA" altLang="fr-FR" sz="1600" b="1" dirty="0" smtClean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2976" y="785794"/>
            <a:ext cx="6884988" cy="3903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876300"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ar-MA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توزيع الأسر المقيمة في الوسط الحضري حسب صفة الحيازة</a:t>
            </a:r>
            <a:endParaRPr lang="fr-FR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1142976" y="1285860"/>
          <a:ext cx="6929485" cy="2928960"/>
        </p:xfrm>
        <a:graphic>
          <a:graphicData uri="http://schemas.openxmlformats.org/drawingml/2006/table">
            <a:tbl>
              <a:tblPr/>
              <a:tblGrid>
                <a:gridCol w="1706669"/>
                <a:gridCol w="1706669"/>
                <a:gridCol w="3516147"/>
              </a:tblGrid>
              <a:tr h="400904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MA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صفة الحيازة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16007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57,6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52,1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ar-MA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ملاك أو ملاك مشترك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16007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ar-MA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في طريق التملك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16007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27,3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29,2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ar-MA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مكتري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16007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ar-MA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مسكن وظيفي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16007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ar-MA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ساكن مجانا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16007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ar-MA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حالات أخرى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16007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ar-MA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غير مصرح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16007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</a:t>
                      </a:r>
                      <a:r>
                        <a:rPr lang="fr-FR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</a:t>
                      </a:r>
                      <a:r>
                        <a:rPr lang="fr-FR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ar-MA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المجموع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45DB458-0B8C-4A9B-A610-D8FA905F2B9A}" type="slidenum">
              <a:rPr lang="fr-FR" altLang="fr-FR"/>
              <a:pPr/>
              <a:t>53</a:t>
            </a:fld>
            <a:endParaRPr lang="fr-FR" altLang="fr-FR"/>
          </a:p>
        </p:txBody>
      </p:sp>
      <p:pic>
        <p:nvPicPr>
          <p:cNvPr id="78851" name="Imag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875" y="742950"/>
            <a:ext cx="4081463" cy="577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8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5CBC6F0-B747-4C46-98AA-00ED7B1B0726}" type="slidenum">
              <a:rPr lang="fr-FR" altLang="fr-FR"/>
              <a:pPr/>
              <a:t>54</a:t>
            </a:fld>
            <a:endParaRPr lang="fr-FR" altLang="fr-FR"/>
          </a:p>
        </p:txBody>
      </p:sp>
      <p:sp>
        <p:nvSpPr>
          <p:cNvPr id="86089" name="Rectangle 2"/>
          <p:cNvSpPr>
            <a:spLocks noChangeArrowheads="1"/>
          </p:cNvSpPr>
          <p:nvPr/>
        </p:nvSpPr>
        <p:spPr bwMode="auto">
          <a:xfrm>
            <a:off x="785786" y="714356"/>
            <a:ext cx="77771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7B003B"/>
              </a:buClr>
              <a:buSzPct val="120000"/>
              <a:buBlip>
                <a:blip r:embed="rId3"/>
              </a:buBlip>
              <a:defRPr sz="240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18E00"/>
              </a:buClr>
              <a:buSzPct val="120000"/>
              <a:buFont typeface="Arial" panose="020B0604020202020204" pitchFamily="34" charset="0"/>
              <a:buBlip>
                <a:blip r:embed="rId4"/>
              </a:buBlip>
              <a:defRPr sz="200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120000"/>
              <a:buBlip>
                <a:blip r:embed="rId5"/>
              </a:buBlip>
              <a:defRPr sz="1600">
                <a:solidFill>
                  <a:schemeClr val="bg2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ar-MA" altLang="fr-FR" sz="1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توزيع الأسر حسب توفر التجهيزات الأساسية وفق وسط الإقامة</a:t>
            </a:r>
            <a:endParaRPr lang="fr-FR" altLang="fr-FR" sz="1800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Graphique 6"/>
          <p:cNvGraphicFramePr>
            <a:graphicFrameLocks/>
          </p:cNvGraphicFramePr>
          <p:nvPr/>
        </p:nvGraphicFramePr>
        <p:xfrm>
          <a:off x="428596" y="1142984"/>
          <a:ext cx="8358246" cy="2786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8" name="Rectangle 7"/>
          <p:cNvSpPr/>
          <p:nvPr/>
        </p:nvSpPr>
        <p:spPr>
          <a:xfrm>
            <a:off x="357158" y="4000504"/>
            <a:ext cx="8429684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 rtl="1">
              <a:lnSpc>
                <a:spcPct val="150000"/>
              </a:lnSpc>
              <a:spcAft>
                <a:spcPts val="0"/>
              </a:spcAft>
              <a:defRPr/>
            </a:pPr>
            <a:r>
              <a:rPr lang="ar-SA" sz="1200" b="1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الكهرباء :</a:t>
            </a:r>
          </a:p>
          <a:p>
            <a:pPr marL="342900" indent="-342900" algn="r" rtl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91,9%</a:t>
            </a:r>
            <a:r>
              <a:rPr lang="ar-SA" sz="12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ar-MA" sz="12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من الأسر مرتبطة بشبكة الكهرباء (</a:t>
            </a:r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71,6% </a:t>
            </a:r>
            <a:r>
              <a:rPr lang="ar-MA" sz="12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في 2004)، </a:t>
            </a:r>
            <a:endParaRPr lang="ar-SA" sz="1200" dirty="0" smtClean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algn="r" rtl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ar-SA" sz="12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هذه النسبة تساوي </a:t>
            </a:r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95,3%</a:t>
            </a:r>
            <a:r>
              <a:rPr lang="ar-MA" sz="12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في الوسط الحضري (</a:t>
            </a:r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89,9%</a:t>
            </a:r>
            <a:r>
              <a:rPr lang="ar-MA" sz="12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في 2004)  </a:t>
            </a:r>
            <a:r>
              <a:rPr lang="ar-MA" sz="1200" dirty="0" err="1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و</a:t>
            </a:r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85,3% </a:t>
            </a:r>
            <a:r>
              <a:rPr lang="ar-MA" sz="12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في الوسط القروي (</a:t>
            </a:r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43,2%</a:t>
            </a:r>
            <a:r>
              <a:rPr lang="ar-MA" sz="12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في 2004).</a:t>
            </a:r>
            <a:endParaRPr lang="fr-FR" sz="12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 rtl="1">
              <a:lnSpc>
                <a:spcPct val="150000"/>
              </a:lnSpc>
              <a:spcAft>
                <a:spcPts val="0"/>
              </a:spcAft>
              <a:defRPr/>
            </a:pPr>
            <a:r>
              <a:rPr lang="ar-SA" sz="1200" b="1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الماء :</a:t>
            </a:r>
            <a:endParaRPr lang="fr-FR" sz="1200" b="1" dirty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algn="r" rtl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72,9%</a:t>
            </a:r>
            <a:r>
              <a:rPr lang="ar-MA" sz="12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من الأسر مرتبطة بشبكة الماء الصالح للشرب (</a:t>
            </a:r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57,5% </a:t>
            </a:r>
            <a:r>
              <a:rPr lang="ar-MA" sz="12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في 2004)، </a:t>
            </a:r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91,0%</a:t>
            </a:r>
            <a:endParaRPr lang="ar-SA" sz="1200" dirty="0" smtClean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algn="r" rtl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ar-SA" sz="12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هذه النسبة تقدر </a:t>
            </a:r>
            <a:r>
              <a:rPr lang="ar-SA" sz="1200" dirty="0" err="1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ب</a:t>
            </a:r>
            <a:r>
              <a:rPr lang="ar-SA" sz="12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91,0% </a:t>
            </a:r>
            <a:r>
              <a:rPr lang="ar-MA" sz="12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في الوسط الحضري (</a:t>
            </a:r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83,0% </a:t>
            </a:r>
            <a:r>
              <a:rPr lang="ar-MA" sz="12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في 2004) </a:t>
            </a:r>
            <a:r>
              <a:rPr lang="ar-MA" sz="1200" dirty="0" err="1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و</a:t>
            </a:r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38,3%</a:t>
            </a:r>
            <a:r>
              <a:rPr lang="ar-MA" sz="12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في الوسط القروي (</a:t>
            </a:r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18,1%</a:t>
            </a:r>
            <a:r>
              <a:rPr lang="ar-MA" sz="12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في 2004).</a:t>
            </a:r>
            <a:endParaRPr lang="fr-FR" sz="1200" dirty="0" smtClean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algn="r" rtl="1">
              <a:lnSpc>
                <a:spcPct val="150000"/>
              </a:lnSpc>
              <a:spcAft>
                <a:spcPts val="0"/>
              </a:spcAft>
              <a:defRPr/>
            </a:pPr>
            <a:r>
              <a:rPr lang="ar-SA" sz="1200" b="1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المرحاض </a:t>
            </a:r>
            <a:r>
              <a:rPr lang="ar-SA" sz="1200" b="1" dirty="0" err="1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و</a:t>
            </a:r>
            <a:r>
              <a:rPr lang="ar-SA" sz="1200" b="1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الحمام العصري :</a:t>
            </a:r>
          </a:p>
          <a:p>
            <a:pPr marL="342900" indent="-342900" algn="r" rtl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ar-SA" sz="12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</a:t>
            </a:r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ar-SA" sz="12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93</a:t>
            </a:r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%</a:t>
            </a:r>
            <a:r>
              <a:rPr lang="ar-SA" sz="12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من الأسر تتوفر على مرحاض (99</a:t>
            </a:r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%</a:t>
            </a:r>
            <a:r>
              <a:rPr lang="ar-SA" sz="12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في المدن </a:t>
            </a:r>
            <a:r>
              <a:rPr lang="ar-SA" sz="1200" dirty="0" err="1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و</a:t>
            </a:r>
            <a:r>
              <a:rPr lang="ar-SA" sz="12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7</a:t>
            </a:r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ar-SA" sz="12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83</a:t>
            </a:r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%</a:t>
            </a:r>
            <a:r>
              <a:rPr lang="ar-SA" sz="12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في </a:t>
            </a:r>
            <a:r>
              <a:rPr lang="ar-SA" sz="1200" dirty="0" err="1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القري</a:t>
            </a:r>
            <a:r>
              <a:rPr lang="ar-SA" sz="12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)..</a:t>
            </a:r>
          </a:p>
          <a:p>
            <a:pPr marL="342900" indent="-342900" algn="r" rtl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ar-SA" sz="12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و 3</a:t>
            </a:r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ar-SA" sz="12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39</a:t>
            </a:r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%</a:t>
            </a:r>
            <a:r>
              <a:rPr lang="ar-SA" sz="12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تتوفر على حمام عصري (6</a:t>
            </a:r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ar-SA" sz="12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54</a:t>
            </a:r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%</a:t>
            </a:r>
            <a:r>
              <a:rPr lang="ar-SA" sz="12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في المدن </a:t>
            </a:r>
            <a:r>
              <a:rPr lang="ar-SA" sz="1200" dirty="0" err="1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و</a:t>
            </a:r>
            <a:r>
              <a:rPr lang="ar-SA" sz="12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7</a:t>
            </a:r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ar-SA" sz="12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9</a:t>
            </a:r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%</a:t>
            </a:r>
            <a:r>
              <a:rPr lang="ar-SA" sz="12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في </a:t>
            </a:r>
            <a:r>
              <a:rPr lang="ar-SA" sz="1200" dirty="0" err="1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القري</a:t>
            </a:r>
            <a:r>
              <a:rPr lang="ar-SA" sz="12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</a:t>
            </a:r>
            <a:endParaRPr lang="fr-FR" sz="1200" dirty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6557B7F-6964-4A94-B3FB-D4A9DCBF9463}" type="slidenum">
              <a:rPr lang="fr-FR" altLang="fr-FR"/>
              <a:pPr/>
              <a:t>55</a:t>
            </a:fld>
            <a:endParaRPr lang="fr-FR" altLang="fr-FR"/>
          </a:p>
        </p:txBody>
      </p:sp>
      <p:sp>
        <p:nvSpPr>
          <p:cNvPr id="90115" name="Rectangle 4"/>
          <p:cNvSpPr>
            <a:spLocks noChangeArrowheads="1"/>
          </p:cNvSpPr>
          <p:nvPr/>
        </p:nvSpPr>
        <p:spPr bwMode="auto">
          <a:xfrm>
            <a:off x="642910" y="785794"/>
            <a:ext cx="7888316" cy="39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7B003B"/>
              </a:buClr>
              <a:buSzPct val="120000"/>
              <a:buBlip>
                <a:blip r:embed="rId2"/>
              </a:buBlip>
              <a:defRPr sz="240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18E00"/>
              </a:buClr>
              <a:buSzPct val="120000"/>
              <a:buFont typeface="Arial" panose="020B0604020202020204" pitchFamily="34" charset="0"/>
              <a:buBlip>
                <a:blip r:embed="rId3"/>
              </a:buBlip>
              <a:defRPr sz="200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120000"/>
              <a:buBlip>
                <a:blip r:embed="rId4"/>
              </a:buBlip>
              <a:defRPr sz="1600">
                <a:solidFill>
                  <a:schemeClr val="bg2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1">
              <a:lnSpc>
                <a:spcPct val="115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defRPr/>
            </a:pPr>
            <a:r>
              <a:rPr lang="ar-MA" altLang="fr-FR" sz="1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توزيع الأسر حسب طريقة تصريف المياه </a:t>
            </a:r>
            <a:r>
              <a:rPr lang="ar-MA" altLang="fr-FR" sz="1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ا</a:t>
            </a:r>
            <a:r>
              <a:rPr lang="ar-SA" altLang="fr-FR" sz="1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لعادمة</a:t>
            </a:r>
            <a:r>
              <a:rPr lang="ar-MA" altLang="fr-FR" sz="1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و</a:t>
            </a:r>
            <a:r>
              <a:rPr lang="ar-SA" altLang="fr-FR" sz="1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حسب</a:t>
            </a:r>
            <a:r>
              <a:rPr lang="ar-MA" altLang="fr-FR" sz="1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وسط الإقامة </a:t>
            </a:r>
            <a:endParaRPr lang="fr-FR" altLang="fr-FR" sz="1800" dirty="0" smtClean="0">
              <a:solidFill>
                <a:schemeClr val="accent6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12" name="Tableau 11"/>
          <p:cNvGraphicFramePr>
            <a:graphicFrameLocks noGrp="1"/>
          </p:cNvGraphicFramePr>
          <p:nvPr/>
        </p:nvGraphicFramePr>
        <p:xfrm>
          <a:off x="642910" y="1357298"/>
          <a:ext cx="7786741" cy="2833542"/>
        </p:xfrm>
        <a:graphic>
          <a:graphicData uri="http://schemas.openxmlformats.org/drawingml/2006/table">
            <a:tbl>
              <a:tblPr/>
              <a:tblGrid>
                <a:gridCol w="899825"/>
                <a:gridCol w="899825"/>
                <a:gridCol w="899825"/>
                <a:gridCol w="899825"/>
                <a:gridCol w="1553012"/>
                <a:gridCol w="899825"/>
                <a:gridCol w="1734604"/>
              </a:tblGrid>
              <a:tr h="398904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2014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2004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endParaRPr lang="ar-MA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68" marR="108000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03298">
                <a:tc>
                  <a:txBody>
                    <a:bodyPr/>
                    <a:lstStyle/>
                    <a:p>
                      <a:pPr algn="ctr" rtl="0" fontAlgn="ctr"/>
                      <a:r>
                        <a:rPr lang="ar-MA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المجموع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MA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الوسط القروي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MA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الوسط الحضري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MA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المجموع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MA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الوسط القروي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MA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الوسط الحضري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400310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59,2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2,8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88,5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48,6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1,7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79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MA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شبكة عمومية (الواد الحار)</a:t>
                      </a:r>
                    </a:p>
                  </a:txBody>
                  <a:tcPr marL="6368" marR="108000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00310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23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50,5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8,8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21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36,4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MA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حفرة صحية</a:t>
                      </a:r>
                    </a:p>
                  </a:txBody>
                  <a:tcPr marL="6368" marR="108000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00310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8,1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20,8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1,4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9,3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18,8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3,1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MA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بئر مفقودة</a:t>
                      </a:r>
                    </a:p>
                  </a:txBody>
                  <a:tcPr marL="6368" marR="108000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00310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0,4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0,6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0,2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***</a:t>
                      </a:r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***</a:t>
                      </a: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***</a:t>
                      </a: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MA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في الطبيعة</a:t>
                      </a:r>
                    </a:p>
                  </a:txBody>
                  <a:tcPr marL="6368" marR="108000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00310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9,3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25,2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21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42,7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6,9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MA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حالات أخرى</a:t>
                      </a:r>
                    </a:p>
                  </a:txBody>
                  <a:tcPr marL="6368" marR="108000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0" y="6215082"/>
            <a:ext cx="35004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/>
            <a:r>
              <a:rPr lang="ar-SA" sz="1200" b="1" dirty="0" smtClean="0">
                <a:solidFill>
                  <a:schemeClr val="tx1"/>
                </a:solidFill>
                <a:latin typeface="Times New Roman"/>
              </a:rPr>
              <a:t> </a:t>
            </a:r>
            <a:r>
              <a:rPr lang="fr-FR" sz="1200" b="1" dirty="0" smtClean="0">
                <a:solidFill>
                  <a:schemeClr val="tx1"/>
                </a:solidFill>
                <a:latin typeface="Times New Roman"/>
              </a:rPr>
              <a:t>***</a:t>
            </a:r>
            <a:r>
              <a:rPr lang="ar-SA" sz="1200" b="1" dirty="0" smtClean="0">
                <a:solidFill>
                  <a:schemeClr val="tx1"/>
                </a:solidFill>
                <a:latin typeface="Times New Roman"/>
              </a:rPr>
              <a:t>معطيات لم يتم تجميعها سنة 2004</a:t>
            </a:r>
            <a:endParaRPr lang="fr-FR" sz="12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85918" y="4357694"/>
            <a:ext cx="60007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rtl="1">
              <a:lnSpc>
                <a:spcPct val="150000"/>
              </a:lnSpc>
              <a:buFont typeface="Wingdings" pitchFamily="2" charset="2"/>
              <a:buChar char="v"/>
            </a:pPr>
            <a:r>
              <a:rPr lang="ar-MA" altLang="fr-FR" sz="1600" b="1" dirty="0" smtClean="0">
                <a:solidFill>
                  <a:schemeClr val="tx1"/>
                </a:solidFill>
                <a:cs typeface="Times New Roman" pitchFamily="18" charset="0"/>
              </a:rPr>
              <a:t>59,2%  من الأسر </a:t>
            </a:r>
            <a:r>
              <a:rPr lang="ar-SA" altLang="fr-FR" sz="1600" b="1" dirty="0" smtClean="0">
                <a:solidFill>
                  <a:schemeClr val="tx1"/>
                </a:solidFill>
                <a:cs typeface="Times New Roman" pitchFamily="18" charset="0"/>
              </a:rPr>
              <a:t>تقطن </a:t>
            </a:r>
            <a:r>
              <a:rPr lang="ar-MA" altLang="fr-FR" sz="1600" b="1" dirty="0" smtClean="0">
                <a:solidFill>
                  <a:schemeClr val="tx1"/>
                </a:solidFill>
                <a:cs typeface="Times New Roman" pitchFamily="18" charset="0"/>
              </a:rPr>
              <a:t>مساكن متصلة بالشبكة العمومية لتصريف المياه </a:t>
            </a:r>
            <a:r>
              <a:rPr lang="ar-SA" altLang="fr-FR" sz="1600" b="1" dirty="0" err="1" smtClean="0">
                <a:solidFill>
                  <a:schemeClr val="tx1"/>
                </a:solidFill>
                <a:cs typeface="Times New Roman" pitchFamily="18" charset="0"/>
              </a:rPr>
              <a:t>العادمة</a:t>
            </a:r>
            <a:r>
              <a:rPr lang="ar-MA" altLang="fr-FR" sz="1600" b="1" dirty="0" smtClean="0">
                <a:solidFill>
                  <a:schemeClr val="tx1"/>
                </a:solidFill>
                <a:cs typeface="Times New Roman" pitchFamily="18" charset="0"/>
              </a:rPr>
              <a:t> : </a:t>
            </a:r>
          </a:p>
          <a:p>
            <a:pPr marL="800100" lvl="1" indent="-342900" algn="just" rtl="1">
              <a:lnSpc>
                <a:spcPct val="150000"/>
              </a:lnSpc>
              <a:buFont typeface="Symbol" pitchFamily="18" charset="2"/>
              <a:buChar char=""/>
            </a:pPr>
            <a:r>
              <a:rPr lang="ar-MA" altLang="fr-FR" sz="1600" b="1" dirty="0" smtClean="0">
                <a:solidFill>
                  <a:schemeClr val="tx1"/>
                </a:solidFill>
                <a:cs typeface="Times New Roman" pitchFamily="18" charset="0"/>
              </a:rPr>
              <a:t>%88,5 بالوسط الحضري </a:t>
            </a:r>
            <a:r>
              <a:rPr lang="ar-MA" altLang="fr-FR" sz="1600" b="1" dirty="0" err="1" smtClean="0">
                <a:solidFill>
                  <a:schemeClr val="tx1"/>
                </a:solidFill>
                <a:cs typeface="Times New Roman" pitchFamily="18" charset="0"/>
              </a:rPr>
              <a:t>و</a:t>
            </a:r>
            <a:endParaRPr lang="ar-MA" altLang="fr-FR" sz="1600" b="1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marL="800100" lvl="1" indent="-342900" algn="just" rtl="1">
              <a:lnSpc>
                <a:spcPct val="150000"/>
              </a:lnSpc>
              <a:buFont typeface="Symbol" pitchFamily="18" charset="2"/>
              <a:buChar char=""/>
            </a:pPr>
            <a:r>
              <a:rPr lang="ar-MA" altLang="fr-FR" sz="1600" b="1" dirty="0" smtClean="0">
                <a:solidFill>
                  <a:schemeClr val="tx1"/>
                </a:solidFill>
                <a:cs typeface="Times New Roman" pitchFamily="18" charset="0"/>
              </a:rPr>
              <a:t>2,8% بالوسط القروي.</a:t>
            </a:r>
            <a:endParaRPr lang="fr-FR" altLang="fr-FR" sz="1600" b="1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marL="342900" indent="-342900" algn="just" rtl="1">
              <a:lnSpc>
                <a:spcPct val="150000"/>
              </a:lnSpc>
              <a:buFont typeface="Wingdings" pitchFamily="2" charset="2"/>
              <a:buChar char="v"/>
            </a:pPr>
            <a:r>
              <a:rPr lang="ar-SA" altLang="fr-FR" sz="1600" b="1" dirty="0" smtClean="0">
                <a:solidFill>
                  <a:schemeClr val="tx1"/>
                </a:solidFill>
                <a:cs typeface="Times New Roman" pitchFamily="18" charset="0"/>
              </a:rPr>
              <a:t>بينما تستعمل  </a:t>
            </a:r>
            <a:r>
              <a:rPr lang="ar-SA" sz="1600" b="1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23</a:t>
            </a:r>
            <a:r>
              <a:rPr lang="fr-FR" sz="1600" b="1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%</a:t>
            </a:r>
            <a:r>
              <a:rPr lang="ar-SA" sz="1600" b="1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من الأسر </a:t>
            </a:r>
            <a:r>
              <a:rPr lang="ar-MA" altLang="fr-FR" sz="1600" b="1" dirty="0" smtClean="0">
                <a:solidFill>
                  <a:schemeClr val="tx1"/>
                </a:solidFill>
                <a:cs typeface="Times New Roman" pitchFamily="18" charset="0"/>
              </a:rPr>
              <a:t>حفر</a:t>
            </a:r>
            <a:r>
              <a:rPr lang="ar-SA" altLang="fr-FR" sz="1600" b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ar-MA" altLang="fr-FR" sz="1600" b="1" dirty="0" smtClean="0">
                <a:solidFill>
                  <a:schemeClr val="tx1"/>
                </a:solidFill>
                <a:cs typeface="Times New Roman" pitchFamily="18" charset="0"/>
              </a:rPr>
              <a:t>صحية </a:t>
            </a:r>
            <a:r>
              <a:rPr lang="ar-SA" altLang="fr-FR" sz="1600" b="1" dirty="0" smtClean="0">
                <a:solidFill>
                  <a:schemeClr val="tx1"/>
                </a:solidFill>
                <a:cs typeface="Times New Roman" pitchFamily="18" charset="0"/>
              </a:rPr>
              <a:t>للتخلص من </a:t>
            </a:r>
            <a:r>
              <a:rPr lang="ar-SA" sz="1600" b="1" dirty="0" err="1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ميائها</a:t>
            </a:r>
            <a:r>
              <a:rPr lang="ar-SA" sz="1600" b="1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ar-SA" sz="1600" b="1" dirty="0" err="1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العادمة</a:t>
            </a:r>
            <a:r>
              <a:rPr lang="ar-SA" sz="1600" b="1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ar-SA" altLang="fr-FR" sz="1600" b="1" dirty="0" smtClean="0">
                <a:solidFill>
                  <a:schemeClr val="tx1"/>
                </a:solidFill>
                <a:cs typeface="Times New Roman" pitchFamily="18" charset="0"/>
              </a:rPr>
              <a:t>(</a:t>
            </a:r>
            <a:r>
              <a:rPr lang="ar-SA" sz="1600" b="1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(8</a:t>
            </a:r>
            <a:r>
              <a:rPr lang="fr-FR" sz="1600" b="1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ar-SA" sz="1600" b="1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</a:t>
            </a:r>
            <a:r>
              <a:rPr lang="fr-FR" sz="1600" b="1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%</a:t>
            </a:r>
            <a:r>
              <a:rPr lang="ar-SA" sz="1600" b="1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في </a:t>
            </a:r>
            <a:r>
              <a:rPr lang="ar-SA" sz="1600" b="1" dirty="0" err="1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االوسط</a:t>
            </a:r>
            <a:r>
              <a:rPr lang="ar-SA" sz="1600" b="1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الحضري </a:t>
            </a:r>
            <a:r>
              <a:rPr lang="ar-SA" sz="1600" b="1" dirty="0" err="1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و</a:t>
            </a:r>
            <a:r>
              <a:rPr lang="ar-SA" sz="1600" b="1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5</a:t>
            </a:r>
            <a:r>
              <a:rPr lang="fr-FR" sz="1600" b="1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ar-SA" sz="1600" b="1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50</a:t>
            </a:r>
            <a:r>
              <a:rPr lang="fr-FR" sz="1600" b="1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%</a:t>
            </a:r>
            <a:r>
              <a:rPr lang="ar-SA" sz="1600" b="1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في الوسط القروي). </a:t>
            </a:r>
            <a:endParaRPr lang="ar-MA" altLang="fr-FR" sz="1600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171449C-13A1-434C-AB0F-AF1AC7093C50}" type="slidenum">
              <a:rPr lang="fr-FR" altLang="fr-FR"/>
              <a:pPr/>
              <a:t>56</a:t>
            </a:fld>
            <a:endParaRPr lang="fr-FR" altLang="fr-FR"/>
          </a:p>
        </p:txBody>
      </p:sp>
      <p:sp>
        <p:nvSpPr>
          <p:cNvPr id="91173" name="Rectangle 6"/>
          <p:cNvSpPr>
            <a:spLocks noChangeArrowheads="1"/>
          </p:cNvSpPr>
          <p:nvPr/>
        </p:nvSpPr>
        <p:spPr bwMode="auto">
          <a:xfrm>
            <a:off x="857224" y="928670"/>
            <a:ext cx="7489825" cy="39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7B003B"/>
              </a:buClr>
              <a:buSzPct val="120000"/>
              <a:buBlip>
                <a:blip r:embed="rId2"/>
              </a:buBlip>
              <a:defRPr sz="240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18E00"/>
              </a:buClr>
              <a:buSzPct val="120000"/>
              <a:buFont typeface="Arial" panose="020B0604020202020204" pitchFamily="34" charset="0"/>
              <a:buBlip>
                <a:blip r:embed="rId3"/>
              </a:buBlip>
              <a:defRPr sz="200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120000"/>
              <a:buBlip>
                <a:blip r:embed="rId4"/>
              </a:buBlip>
              <a:defRPr sz="1600">
                <a:solidFill>
                  <a:schemeClr val="bg2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15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defRPr/>
            </a:pPr>
            <a:r>
              <a:rPr lang="ar-MA" altLang="fr-FR" sz="1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توزيع الأسر حسب طريقة التخلص من النفايات المنزلية وفق وسط الإقامة خلال إحصائي </a:t>
            </a:r>
            <a:endParaRPr lang="fr-FR" altLang="fr-FR" sz="1800" dirty="0" smtClean="0">
              <a:solidFill>
                <a:schemeClr val="accent6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00390" name="Rectangle 7"/>
          <p:cNvSpPr>
            <a:spLocks noChangeArrowheads="1"/>
          </p:cNvSpPr>
          <p:nvPr/>
        </p:nvSpPr>
        <p:spPr bwMode="auto">
          <a:xfrm>
            <a:off x="714348" y="4572008"/>
            <a:ext cx="7929618" cy="1569660"/>
          </a:xfrm>
          <a:prstGeom prst="rect">
            <a:avLst/>
          </a:prstGeom>
          <a:noFill/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r" rtl="1">
              <a:lnSpc>
                <a:spcPct val="150000"/>
              </a:lnSpc>
            </a:pPr>
            <a:r>
              <a:rPr lang="fr-FR" altLang="fr-FR" sz="1600" b="1" dirty="0">
                <a:solidFill>
                  <a:schemeClr val="tx1"/>
                </a:solidFill>
                <a:cs typeface="Times New Roman" pitchFamily="18" charset="0"/>
              </a:rPr>
              <a:t>65,2</a:t>
            </a:r>
            <a:r>
              <a:rPr lang="fr-FR" altLang="fr-FR" sz="1600" b="1" dirty="0" smtClean="0">
                <a:solidFill>
                  <a:schemeClr val="tx1"/>
                </a:solidFill>
                <a:cs typeface="Times New Roman" pitchFamily="18" charset="0"/>
              </a:rPr>
              <a:t>%</a:t>
            </a:r>
            <a:r>
              <a:rPr lang="ar-MA" altLang="fr-FR" sz="1600" b="1" dirty="0" smtClean="0">
                <a:solidFill>
                  <a:schemeClr val="tx1"/>
                </a:solidFill>
                <a:cs typeface="Times New Roman" pitchFamily="18" charset="0"/>
              </a:rPr>
              <a:t> من الأسر المغربية </a:t>
            </a:r>
            <a:r>
              <a:rPr lang="ar-SA" altLang="fr-FR" sz="1600" b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ar-MA" altLang="fr-FR" sz="1600" b="1" dirty="0" smtClean="0">
                <a:solidFill>
                  <a:schemeClr val="tx1"/>
                </a:solidFill>
                <a:cs typeface="Times New Roman" pitchFamily="18" charset="0"/>
              </a:rPr>
              <a:t>تستعمل صندوق القمامة التابع للجماعة للتخلص من النفايات المنزلية.</a:t>
            </a:r>
          </a:p>
          <a:p>
            <a:pPr marL="342900" indent="-342900" algn="r" rtl="1">
              <a:lnSpc>
                <a:spcPct val="150000"/>
              </a:lnSpc>
            </a:pPr>
            <a:r>
              <a:rPr lang="ar-MA" altLang="fr-FR" sz="1600" b="1" dirty="0" smtClean="0">
                <a:solidFill>
                  <a:schemeClr val="tx1"/>
                </a:solidFill>
                <a:cs typeface="Times New Roman" pitchFamily="18" charset="0"/>
              </a:rPr>
              <a:t>حسب وسط الإقامة، نجد </a:t>
            </a:r>
          </a:p>
          <a:p>
            <a:pPr marL="800100" lvl="1" indent="-342900" algn="r" rtl="1">
              <a:lnSpc>
                <a:spcPct val="150000"/>
              </a:lnSpc>
              <a:buFont typeface="Courier New" pitchFamily="49" charset="0"/>
              <a:buChar char="o"/>
            </a:pPr>
            <a:r>
              <a:rPr lang="ar-MA" altLang="fr-FR" sz="16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حوالي </a:t>
            </a:r>
            <a:r>
              <a:rPr lang="fr-FR" altLang="fr-FR" sz="1600" b="1" dirty="0" smtClean="0">
                <a:solidFill>
                  <a:schemeClr val="tx1"/>
                </a:solidFill>
                <a:cs typeface="Times New Roman" pitchFamily="18" charset="0"/>
              </a:rPr>
              <a:t>94,6%</a:t>
            </a:r>
            <a:r>
              <a:rPr lang="ar-MA" altLang="fr-FR" sz="1600" b="1" dirty="0" smtClean="0">
                <a:solidFill>
                  <a:schemeClr val="tx1"/>
                </a:solidFill>
                <a:cs typeface="Times New Roman" pitchFamily="18" charset="0"/>
              </a:rPr>
              <a:t> من هذه الأسر تقيم بالوسط الحضري</a:t>
            </a:r>
          </a:p>
          <a:p>
            <a:pPr marL="800100" lvl="1" indent="-342900" algn="r" rtl="1">
              <a:lnSpc>
                <a:spcPct val="150000"/>
              </a:lnSpc>
              <a:buFont typeface="Courier New" pitchFamily="49" charset="0"/>
              <a:buChar char="o"/>
            </a:pPr>
            <a:r>
              <a:rPr lang="ar-MA" altLang="fr-FR" sz="1600" b="1" dirty="0" smtClean="0">
                <a:solidFill>
                  <a:schemeClr val="tx1"/>
                </a:solidFill>
                <a:cs typeface="Times New Roman" pitchFamily="18" charset="0"/>
              </a:rPr>
              <a:t> بينما لا تتجاوز </a:t>
            </a:r>
            <a:r>
              <a:rPr lang="fr-FR" altLang="fr-FR" sz="1600" b="1" dirty="0" smtClean="0">
                <a:solidFill>
                  <a:schemeClr val="tx1"/>
                </a:solidFill>
                <a:cs typeface="Times New Roman" pitchFamily="18" charset="0"/>
              </a:rPr>
              <a:t>8,6% </a:t>
            </a:r>
            <a:r>
              <a:rPr lang="ar-MA" altLang="fr-FR" sz="1600" b="1" dirty="0" smtClean="0">
                <a:solidFill>
                  <a:schemeClr val="tx1"/>
                </a:solidFill>
                <a:cs typeface="Times New Roman" pitchFamily="18" charset="0"/>
              </a:rPr>
              <a:t> بالوسط القروي.</a:t>
            </a:r>
            <a:endParaRPr lang="fr-FR" altLang="fr-FR" sz="1600" b="1" dirty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9" name="Tableau 8"/>
          <p:cNvGraphicFramePr>
            <a:graphicFrameLocks noGrp="1"/>
          </p:cNvGraphicFramePr>
          <p:nvPr/>
        </p:nvGraphicFramePr>
        <p:xfrm>
          <a:off x="755575" y="1643050"/>
          <a:ext cx="7776866" cy="2428893"/>
        </p:xfrm>
        <a:graphic>
          <a:graphicData uri="http://schemas.openxmlformats.org/drawingml/2006/table">
            <a:tbl>
              <a:tblPr/>
              <a:tblGrid>
                <a:gridCol w="1645583"/>
                <a:gridCol w="1645583"/>
                <a:gridCol w="1645583"/>
                <a:gridCol w="2840117"/>
              </a:tblGrid>
              <a:tr h="377902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  <a:cs typeface="+mj-cs"/>
                        </a:rPr>
                        <a:t>2014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endParaRPr lang="ar-MA" sz="1200" b="1" i="0" u="none" strike="noStrike" dirty="0">
                        <a:solidFill>
                          <a:srgbClr val="000000"/>
                        </a:solidFill>
                        <a:latin typeface="Times New Roman"/>
                        <a:cs typeface="+mj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68127">
                <a:tc>
                  <a:txBody>
                    <a:bodyPr/>
                    <a:lstStyle/>
                    <a:p>
                      <a:pPr algn="ctr" rtl="0" fontAlgn="ctr"/>
                      <a:r>
                        <a:rPr lang="ar-MA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  <a:cs typeface="+mj-cs"/>
                        </a:rPr>
                        <a:t>المجموع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MA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  <a:cs typeface="+mj-cs"/>
                        </a:rPr>
                        <a:t>الوسط القروي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MA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  <a:cs typeface="+mj-cs"/>
                        </a:rPr>
                        <a:t>الوسط الحضري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420716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  <a:cs typeface="+mj-cs"/>
                        </a:rPr>
                        <a:t>45,5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  <a:cs typeface="+mj-cs"/>
                        </a:rPr>
                        <a:t>2,7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  <a:cs typeface="+mj-cs"/>
                        </a:rPr>
                        <a:t>67,7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MA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  <a:cs typeface="+mj-cs"/>
                        </a:rPr>
                        <a:t>صندوق قمامة تابع للجماعة</a:t>
                      </a:r>
                    </a:p>
                  </a:txBody>
                  <a:tcPr marL="9525" marR="144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20716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  <a:cs typeface="+mj-cs"/>
                        </a:rPr>
                        <a:t>19,7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  <a:cs typeface="+mj-cs"/>
                        </a:rPr>
                        <a:t>5,9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  <a:cs typeface="+mj-cs"/>
                        </a:rPr>
                        <a:t>26,9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MA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  <a:cs typeface="+mj-cs"/>
                        </a:rPr>
                        <a:t>شاحنة جماعية أو خاصة</a:t>
                      </a:r>
                    </a:p>
                  </a:txBody>
                  <a:tcPr marL="9525" marR="144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20716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  <a:cs typeface="+mj-cs"/>
                        </a:rPr>
                        <a:t>33,6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  <a:cs typeface="+mj-cs"/>
                        </a:rPr>
                        <a:t>89,3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  <a:cs typeface="+mj-cs"/>
                        </a:rPr>
                        <a:t>4,8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MA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  <a:cs typeface="+mj-cs"/>
                        </a:rPr>
                        <a:t>الإفراغ في الطبيعة</a:t>
                      </a:r>
                    </a:p>
                  </a:txBody>
                  <a:tcPr marL="9525" marR="144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20716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Times New Roman"/>
                          <a:cs typeface="+mj-cs"/>
                        </a:rPr>
                        <a:t>1,1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  <a:cs typeface="+mj-cs"/>
                        </a:rPr>
                        <a:t>2,1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  <a:cs typeface="+mj-cs"/>
                        </a:rPr>
                        <a:t>0,6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MA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  <a:cs typeface="+mj-cs"/>
                        </a:rPr>
                        <a:t>حالات أخرى</a:t>
                      </a:r>
                    </a:p>
                  </a:txBody>
                  <a:tcPr marL="9525" marR="144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A159EE35-BE41-4358-85BC-681F05749DC6}" type="slidenum">
              <a:rPr lang="fr-FR" altLang="fr-FR"/>
              <a:pPr/>
              <a:t>57</a:t>
            </a:fld>
            <a:endParaRPr lang="fr-FR" altLang="fr-FR"/>
          </a:p>
        </p:txBody>
      </p:sp>
      <p:sp>
        <p:nvSpPr>
          <p:cNvPr id="93188" name="Rectangle 4"/>
          <p:cNvSpPr>
            <a:spLocks noChangeArrowheads="1"/>
          </p:cNvSpPr>
          <p:nvPr/>
        </p:nvSpPr>
        <p:spPr bwMode="auto">
          <a:xfrm>
            <a:off x="500034" y="857232"/>
            <a:ext cx="81375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7B003B"/>
              </a:buClr>
              <a:buSzPct val="120000"/>
              <a:buBlip>
                <a:blip r:embed="rId2"/>
              </a:buBlip>
              <a:defRPr sz="240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18E00"/>
              </a:buClr>
              <a:buSzPct val="120000"/>
              <a:buFont typeface="Arial" panose="020B0604020202020204" pitchFamily="34" charset="0"/>
              <a:buBlip>
                <a:blip r:embed="rId3"/>
              </a:buBlip>
              <a:defRPr sz="200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120000"/>
              <a:buBlip>
                <a:blip r:embed="rId4"/>
              </a:buBlip>
              <a:defRPr sz="1600">
                <a:solidFill>
                  <a:schemeClr val="bg2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ar-MA" altLang="fr-FR" sz="1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نسبة الأسر</a:t>
            </a:r>
            <a:r>
              <a:rPr lang="ar-SA" altLang="fr-FR" sz="1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حسب</a:t>
            </a:r>
            <a:r>
              <a:rPr lang="ar-MA" altLang="fr-FR" sz="1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توفر</a:t>
            </a:r>
            <a:r>
              <a:rPr lang="ar-SA" altLang="fr-FR" sz="1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ها</a:t>
            </a:r>
            <a:r>
              <a:rPr lang="ar-MA" altLang="fr-FR" sz="1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على بعض التجهيزات المنزلية </a:t>
            </a:r>
            <a:r>
              <a:rPr lang="ar-SA" altLang="fr-FR" sz="1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وو</a:t>
            </a:r>
            <a:r>
              <a:rPr lang="ar-MA" altLang="fr-FR" sz="1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سط</a:t>
            </a:r>
            <a:r>
              <a:rPr lang="ar-MA" altLang="fr-FR" sz="1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الإقامة </a:t>
            </a:r>
            <a:endParaRPr lang="fr-FR" altLang="fr-FR" sz="1800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90" name="Rectangle 6"/>
          <p:cNvSpPr>
            <a:spLocks noChangeArrowheads="1"/>
          </p:cNvSpPr>
          <p:nvPr/>
        </p:nvSpPr>
        <p:spPr bwMode="auto">
          <a:xfrm>
            <a:off x="1331640" y="4437112"/>
            <a:ext cx="6719218" cy="1708160"/>
          </a:xfrm>
          <a:prstGeom prst="rect">
            <a:avLst/>
          </a:prstGeom>
          <a:noFill/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fr-FR" altLang="fr-FR" sz="1400" b="1" dirty="0">
                <a:solidFill>
                  <a:schemeClr val="tx1"/>
                </a:solidFill>
                <a:cs typeface="+mj-cs"/>
              </a:rPr>
              <a:t>92,7</a:t>
            </a:r>
            <a:r>
              <a:rPr lang="fr-FR" altLang="fr-FR" sz="1400" b="1" dirty="0" smtClean="0">
                <a:solidFill>
                  <a:schemeClr val="tx1"/>
                </a:solidFill>
                <a:cs typeface="+mj-cs"/>
              </a:rPr>
              <a:t>%</a:t>
            </a:r>
            <a:r>
              <a:rPr lang="ar-MA" altLang="fr-FR" sz="1400" b="1" dirty="0" smtClean="0">
                <a:solidFill>
                  <a:schemeClr val="tx1"/>
                </a:solidFill>
                <a:cs typeface="+mj-cs"/>
              </a:rPr>
              <a:t> من الأسر تتوفر على تلفاز (</a:t>
            </a:r>
            <a:r>
              <a:rPr lang="fr-FR" altLang="fr-FR" sz="1400" b="1" dirty="0" smtClean="0">
                <a:solidFill>
                  <a:schemeClr val="tx1"/>
                </a:solidFill>
                <a:cs typeface="+mj-cs"/>
              </a:rPr>
              <a:t>76,4%</a:t>
            </a:r>
            <a:r>
              <a:rPr lang="ar-MA" altLang="fr-FR" sz="1400" b="1" dirty="0" smtClean="0">
                <a:solidFill>
                  <a:schemeClr val="tx1"/>
                </a:solidFill>
                <a:cs typeface="+mj-cs"/>
              </a:rPr>
              <a:t> في 2004).</a:t>
            </a:r>
            <a:endParaRPr lang="fr-FR" altLang="fr-FR" sz="1400" b="1" dirty="0">
              <a:solidFill>
                <a:schemeClr val="tx1"/>
              </a:solidFill>
              <a:latin typeface="Calibri" pitchFamily="34" charset="0"/>
              <a:cs typeface="+mj-cs"/>
            </a:endParaRPr>
          </a:p>
          <a:p>
            <a:pPr marL="342900" indent="-342900"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fr-FR" altLang="fr-FR" sz="1400" b="1" dirty="0">
                <a:solidFill>
                  <a:schemeClr val="tx1"/>
                </a:solidFill>
                <a:cs typeface="+mj-cs"/>
              </a:rPr>
              <a:t>94,4</a:t>
            </a:r>
            <a:r>
              <a:rPr lang="fr-FR" altLang="fr-FR" sz="1400" b="1" dirty="0" smtClean="0">
                <a:solidFill>
                  <a:schemeClr val="tx1"/>
                </a:solidFill>
                <a:cs typeface="+mj-cs"/>
              </a:rPr>
              <a:t>%</a:t>
            </a:r>
            <a:r>
              <a:rPr lang="ar-MA" altLang="fr-FR" sz="1400" b="1" dirty="0" smtClean="0">
                <a:solidFill>
                  <a:schemeClr val="tx1"/>
                </a:solidFill>
                <a:cs typeface="+mj-cs"/>
              </a:rPr>
              <a:t> من الأسر تتوفر على </a:t>
            </a:r>
            <a:r>
              <a:rPr lang="ar-SA" altLang="fr-FR" sz="1400" b="1" dirty="0" smtClean="0">
                <a:solidFill>
                  <a:schemeClr val="tx1"/>
                </a:solidFill>
                <a:cs typeface="+mj-cs"/>
              </a:rPr>
              <a:t>الأقل على </a:t>
            </a:r>
            <a:r>
              <a:rPr lang="ar-MA" altLang="fr-FR" sz="1400" b="1" dirty="0" smtClean="0">
                <a:solidFill>
                  <a:schemeClr val="tx1"/>
                </a:solidFill>
                <a:cs typeface="+mj-cs"/>
              </a:rPr>
              <a:t>هاتف نقال</a:t>
            </a:r>
            <a:r>
              <a:rPr lang="ar-SA" altLang="fr-FR" sz="1400" b="1" dirty="0" smtClean="0">
                <a:solidFill>
                  <a:schemeClr val="tx1"/>
                </a:solidFill>
                <a:cs typeface="+mj-cs"/>
              </a:rPr>
              <a:t> واحد </a:t>
            </a:r>
            <a:r>
              <a:rPr lang="ar-MA" altLang="fr-FR" sz="1400" b="1" dirty="0" smtClean="0">
                <a:solidFill>
                  <a:schemeClr val="tx1"/>
                </a:solidFill>
                <a:cs typeface="+mj-cs"/>
              </a:rPr>
              <a:t> (</a:t>
            </a:r>
            <a:r>
              <a:rPr lang="fr-FR" altLang="fr-FR" sz="1400" b="1" dirty="0" smtClean="0">
                <a:solidFill>
                  <a:schemeClr val="tx1"/>
                </a:solidFill>
                <a:cs typeface="+mj-cs"/>
              </a:rPr>
              <a:t>60,6%</a:t>
            </a:r>
            <a:r>
              <a:rPr lang="ar-MA" altLang="fr-FR" sz="1400" b="1" dirty="0" smtClean="0">
                <a:solidFill>
                  <a:schemeClr val="tx1"/>
                </a:solidFill>
                <a:cs typeface="+mj-cs"/>
              </a:rPr>
              <a:t> في 2004).</a:t>
            </a:r>
            <a:endParaRPr lang="fr-FR" altLang="fr-FR" sz="1400" b="1" dirty="0">
              <a:solidFill>
                <a:schemeClr val="tx1"/>
              </a:solidFill>
              <a:latin typeface="Calibri" pitchFamily="34" charset="0"/>
              <a:cs typeface="+mj-cs"/>
            </a:endParaRPr>
          </a:p>
          <a:p>
            <a:pPr marL="342900" indent="-342900"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fr-FR" altLang="fr-FR" sz="1400" b="1" dirty="0">
                <a:solidFill>
                  <a:schemeClr val="tx1"/>
                </a:solidFill>
                <a:cs typeface="+mj-cs"/>
              </a:rPr>
              <a:t>83,7</a:t>
            </a:r>
            <a:r>
              <a:rPr lang="fr-FR" altLang="fr-FR" sz="1400" b="1" dirty="0" smtClean="0">
                <a:solidFill>
                  <a:schemeClr val="tx1"/>
                </a:solidFill>
                <a:cs typeface="+mj-cs"/>
              </a:rPr>
              <a:t>%</a:t>
            </a:r>
            <a:r>
              <a:rPr lang="ar-MA" altLang="fr-FR" sz="1400" b="1" dirty="0" smtClean="0">
                <a:solidFill>
                  <a:schemeClr val="tx1"/>
                </a:solidFill>
                <a:cs typeface="+mj-cs"/>
              </a:rPr>
              <a:t> من الأسر تتوفر على صحن هوائي (</a:t>
            </a:r>
            <a:r>
              <a:rPr lang="fr-FR" altLang="fr-FR" sz="1400" b="1" dirty="0" smtClean="0">
                <a:solidFill>
                  <a:schemeClr val="tx1"/>
                </a:solidFill>
                <a:cs typeface="+mj-cs"/>
              </a:rPr>
              <a:t>33,8% </a:t>
            </a:r>
            <a:r>
              <a:rPr lang="ar-MA" altLang="fr-FR" sz="1400" b="1" dirty="0" smtClean="0">
                <a:solidFill>
                  <a:schemeClr val="tx1"/>
                </a:solidFill>
                <a:cs typeface="+mj-cs"/>
              </a:rPr>
              <a:t> في 2004).</a:t>
            </a:r>
            <a:endParaRPr lang="fr-FR" altLang="fr-FR" sz="1400" b="1" dirty="0">
              <a:solidFill>
                <a:schemeClr val="tx1"/>
              </a:solidFill>
              <a:latin typeface="Calibri" pitchFamily="34" charset="0"/>
              <a:cs typeface="+mj-cs"/>
            </a:endParaRPr>
          </a:p>
          <a:p>
            <a:pPr marL="342900" indent="-342900"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fr-FR" altLang="fr-FR" sz="1400" b="1" dirty="0">
                <a:solidFill>
                  <a:schemeClr val="tx1"/>
                </a:solidFill>
                <a:cs typeface="+mj-cs"/>
              </a:rPr>
              <a:t>25,4</a:t>
            </a:r>
            <a:r>
              <a:rPr lang="fr-FR" altLang="fr-FR" sz="1400" b="1" dirty="0" smtClean="0">
                <a:solidFill>
                  <a:schemeClr val="tx1"/>
                </a:solidFill>
                <a:cs typeface="+mj-cs"/>
              </a:rPr>
              <a:t>%</a:t>
            </a:r>
            <a:r>
              <a:rPr lang="ar-MA" altLang="fr-FR" sz="1400" b="1" dirty="0" smtClean="0">
                <a:solidFill>
                  <a:schemeClr val="tx1"/>
                </a:solidFill>
                <a:cs typeface="+mj-cs"/>
              </a:rPr>
              <a:t> من الأسر في المغرب تتوفر على حاسوب (</a:t>
            </a:r>
            <a:r>
              <a:rPr lang="fr-FR" altLang="fr-FR" sz="1400" b="1" dirty="0" smtClean="0">
                <a:solidFill>
                  <a:schemeClr val="tx1"/>
                </a:solidFill>
                <a:cs typeface="+mj-cs"/>
              </a:rPr>
              <a:t>35,8%</a:t>
            </a:r>
            <a:r>
              <a:rPr lang="ar-MA" altLang="fr-FR" sz="1400" b="1" dirty="0" smtClean="0">
                <a:solidFill>
                  <a:schemeClr val="tx1"/>
                </a:solidFill>
                <a:cs typeface="+mj-cs"/>
              </a:rPr>
              <a:t> بالوسط الحضري و</a:t>
            </a:r>
            <a:r>
              <a:rPr lang="fr-FR" altLang="fr-FR" sz="1400" b="1" dirty="0" smtClean="0">
                <a:solidFill>
                  <a:schemeClr val="tx1"/>
                </a:solidFill>
                <a:cs typeface="+mj-cs"/>
              </a:rPr>
              <a:t> 5,4%</a:t>
            </a:r>
            <a:r>
              <a:rPr lang="ar-MA" altLang="fr-FR" sz="1400" b="1" dirty="0" smtClean="0">
                <a:solidFill>
                  <a:schemeClr val="tx1"/>
                </a:solidFill>
                <a:cs typeface="+mj-cs"/>
              </a:rPr>
              <a:t> بالوسط القروي).</a:t>
            </a:r>
            <a:endParaRPr lang="fr-FR" altLang="fr-FR" sz="1400" b="1" dirty="0">
              <a:solidFill>
                <a:schemeClr val="tx1"/>
              </a:solidFill>
              <a:latin typeface="Calibri" pitchFamily="34" charset="0"/>
              <a:cs typeface="+mj-cs"/>
            </a:endParaRPr>
          </a:p>
          <a:p>
            <a:pPr marL="342900" indent="-342900"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fr-FR" altLang="fr-FR" sz="1400" b="1" dirty="0" smtClean="0">
                <a:solidFill>
                  <a:schemeClr val="tx1"/>
                </a:solidFill>
                <a:cs typeface="+mj-cs"/>
              </a:rPr>
              <a:t>19,4%</a:t>
            </a:r>
            <a:r>
              <a:rPr lang="ar-MA" altLang="fr-FR" sz="1400" b="1" dirty="0" smtClean="0">
                <a:solidFill>
                  <a:schemeClr val="tx1"/>
                </a:solidFill>
                <a:cs typeface="+mj-cs"/>
              </a:rPr>
              <a:t> من الأسر تتوفر على خدمة الانترنيت (</a:t>
            </a:r>
            <a:r>
              <a:rPr lang="fr-FR" altLang="fr-FR" sz="1400" b="1" dirty="0" smtClean="0">
                <a:solidFill>
                  <a:schemeClr val="tx1"/>
                </a:solidFill>
                <a:cs typeface="+mj-cs"/>
              </a:rPr>
              <a:t>27,6%</a:t>
            </a:r>
            <a:r>
              <a:rPr lang="ar-MA" altLang="fr-FR" sz="1400" b="1" dirty="0" smtClean="0">
                <a:solidFill>
                  <a:schemeClr val="tx1"/>
                </a:solidFill>
                <a:cs typeface="+mj-cs"/>
              </a:rPr>
              <a:t> بالوسط الحضري و</a:t>
            </a:r>
            <a:r>
              <a:rPr lang="fr-FR" altLang="fr-FR" sz="1400" b="1" dirty="0" smtClean="0">
                <a:solidFill>
                  <a:schemeClr val="tx1"/>
                </a:solidFill>
                <a:cs typeface="+mj-cs"/>
              </a:rPr>
              <a:t> 3,5%</a:t>
            </a:r>
            <a:r>
              <a:rPr lang="ar-MA" altLang="fr-FR" sz="1400" b="1" dirty="0" smtClean="0">
                <a:solidFill>
                  <a:schemeClr val="tx1"/>
                </a:solidFill>
                <a:cs typeface="+mj-cs"/>
              </a:rPr>
              <a:t>بالوسط القروي).</a:t>
            </a:r>
            <a:endParaRPr lang="fr-FR" altLang="fr-FR" sz="1400" b="1" dirty="0">
              <a:solidFill>
                <a:schemeClr val="tx1"/>
              </a:solidFill>
              <a:latin typeface="Calibri" pitchFamily="34" charset="0"/>
              <a:cs typeface="+mj-cs"/>
            </a:endParaRPr>
          </a:p>
        </p:txBody>
      </p:sp>
      <p:graphicFrame>
        <p:nvGraphicFramePr>
          <p:cNvPr id="9" name="Tableau 8"/>
          <p:cNvGraphicFramePr>
            <a:graphicFrameLocks noGrp="1"/>
          </p:cNvGraphicFramePr>
          <p:nvPr/>
        </p:nvGraphicFramePr>
        <p:xfrm>
          <a:off x="899592" y="1428738"/>
          <a:ext cx="7429548" cy="2793594"/>
        </p:xfrm>
        <a:graphic>
          <a:graphicData uri="http://schemas.openxmlformats.org/drawingml/2006/table">
            <a:tbl>
              <a:tblPr/>
              <a:tblGrid>
                <a:gridCol w="900144"/>
                <a:gridCol w="900144"/>
                <a:gridCol w="900144"/>
                <a:gridCol w="900144"/>
                <a:gridCol w="900144"/>
                <a:gridCol w="900144"/>
                <a:gridCol w="2028684"/>
              </a:tblGrid>
              <a:tr h="253830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  <a:cs typeface="+mj-cs"/>
                        </a:rPr>
                        <a:t>2014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  <a:cs typeface="+mj-cs"/>
                        </a:rPr>
                        <a:t>2004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ar-MA" sz="1200" b="1" i="0" u="none" strike="noStrike">
                          <a:solidFill>
                            <a:srgbClr val="000000"/>
                          </a:solidFill>
                          <a:latin typeface="Times New Roman"/>
                          <a:cs typeface="+mj-cs"/>
                        </a:rPr>
                        <a:t>التجهيزات المنزلية</a:t>
                      </a:r>
                    </a:p>
                  </a:txBody>
                  <a:tcPr marL="8268" marR="108000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93372">
                <a:tc>
                  <a:txBody>
                    <a:bodyPr/>
                    <a:lstStyle/>
                    <a:p>
                      <a:pPr algn="ctr" rtl="0" fontAlgn="ctr"/>
                      <a:r>
                        <a:rPr lang="ar-MA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  <a:cs typeface="+mj-cs"/>
                        </a:rPr>
                        <a:t>المجموع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MA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  <a:cs typeface="+mj-cs"/>
                        </a:rPr>
                        <a:t>الوسط القروي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MA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  <a:cs typeface="+mj-cs"/>
                        </a:rPr>
                        <a:t>الوسط الحضري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MA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  <a:cs typeface="+mj-cs"/>
                        </a:rPr>
                        <a:t>المجموع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MA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  <a:cs typeface="+mj-cs"/>
                        </a:rPr>
                        <a:t>الوسط القروي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MA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  <a:cs typeface="+mj-cs"/>
                        </a:rPr>
                        <a:t>الوسط الحضري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80799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Times New Roman"/>
                          <a:cs typeface="+mj-cs"/>
                        </a:rPr>
                        <a:t>92,7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Times New Roman"/>
                          <a:cs typeface="+mj-cs"/>
                        </a:rPr>
                        <a:t>85,9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  <a:cs typeface="+mj-cs"/>
                        </a:rPr>
                        <a:t>96,2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  <a:cs typeface="+mj-cs"/>
                        </a:rPr>
                        <a:t>76,4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Times New Roman"/>
                          <a:cs typeface="+mj-cs"/>
                        </a:rPr>
                        <a:t>57,6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  <a:cs typeface="+mj-cs"/>
                        </a:rPr>
                        <a:t>88,5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ar-MA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  <a:cs typeface="+mj-cs"/>
                        </a:rPr>
                        <a:t>تلفاز</a:t>
                      </a:r>
                    </a:p>
                  </a:txBody>
                  <a:tcPr marL="8268" marR="108000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80799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Times New Roman"/>
                          <a:cs typeface="+mj-cs"/>
                        </a:rPr>
                        <a:t>53,3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Times New Roman"/>
                          <a:cs typeface="+mj-cs"/>
                        </a:rPr>
                        <a:t>49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Times New Roman"/>
                          <a:cs typeface="+mj-cs"/>
                        </a:rPr>
                        <a:t>55,5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  <a:cs typeface="+mj-cs"/>
                        </a:rPr>
                        <a:t>***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  <a:cs typeface="+mj-cs"/>
                        </a:rPr>
                        <a:t> 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Times New Roman"/>
                        <a:cs typeface="+mj-cs"/>
                      </a:endParaRP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  <a:cs typeface="+mj-cs"/>
                        </a:rPr>
                        <a:t>***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  <a:cs typeface="+mj-cs"/>
                        </a:rPr>
                        <a:t> 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Times New Roman"/>
                        <a:cs typeface="+mj-cs"/>
                      </a:endParaRP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Times New Roman"/>
                          <a:cs typeface="+mj-cs"/>
                        </a:rPr>
                        <a:t>***</a:t>
                      </a: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  <a:cs typeface="+mj-cs"/>
                        </a:rPr>
                        <a:t> 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latin typeface="Times New Roman"/>
                        <a:cs typeface="+mj-cs"/>
                      </a:endParaRP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ar-MA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  <a:cs typeface="+mj-cs"/>
                        </a:rPr>
                        <a:t>مذياع</a:t>
                      </a:r>
                    </a:p>
                  </a:txBody>
                  <a:tcPr marL="8268" marR="108000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80799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Times New Roman"/>
                          <a:cs typeface="+mj-cs"/>
                        </a:rPr>
                        <a:t>94,4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Times New Roman"/>
                          <a:cs typeface="+mj-cs"/>
                        </a:rPr>
                        <a:t>90,1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Times New Roman"/>
                          <a:cs typeface="+mj-cs"/>
                        </a:rPr>
                        <a:t>96,6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Times New Roman"/>
                          <a:cs typeface="+mj-cs"/>
                        </a:rPr>
                        <a:t>60,6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Times New Roman"/>
                          <a:cs typeface="+mj-cs"/>
                        </a:rPr>
                        <a:t>42,3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  <a:cs typeface="+mj-cs"/>
                        </a:rPr>
                        <a:t>72,4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ar-MA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  <a:cs typeface="+mj-cs"/>
                        </a:rPr>
                        <a:t>هاتف نقال</a:t>
                      </a:r>
                    </a:p>
                  </a:txBody>
                  <a:tcPr marL="8268" marR="108000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80799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Times New Roman"/>
                          <a:cs typeface="+mj-cs"/>
                        </a:rPr>
                        <a:t>13,6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Times New Roman"/>
                          <a:cs typeface="+mj-cs"/>
                        </a:rPr>
                        <a:t>1,6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Times New Roman"/>
                          <a:cs typeface="+mj-cs"/>
                        </a:rPr>
                        <a:t>19,9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  <a:cs typeface="+mj-cs"/>
                        </a:rPr>
                        <a:t>14,4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Times New Roman"/>
                          <a:cs typeface="+mj-cs"/>
                        </a:rPr>
                        <a:t>2,1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  <a:cs typeface="+mj-cs"/>
                        </a:rPr>
                        <a:t>22,3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ar-MA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  <a:cs typeface="+mj-cs"/>
                        </a:rPr>
                        <a:t>هاتف </a:t>
                      </a:r>
                      <a:r>
                        <a:rPr lang="ar-MA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  <a:cs typeface="+mj-cs"/>
                        </a:rPr>
                        <a:t>ثابت</a:t>
                      </a:r>
                      <a:endParaRPr lang="ar-MA" sz="1200" b="1" i="0" u="none" strike="noStrike" dirty="0">
                        <a:solidFill>
                          <a:srgbClr val="000000"/>
                        </a:solidFill>
                        <a:latin typeface="Times New Roman"/>
                        <a:cs typeface="+mj-cs"/>
                      </a:endParaRPr>
                    </a:p>
                  </a:txBody>
                  <a:tcPr marL="8268" marR="108000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80799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Times New Roman"/>
                          <a:cs typeface="+mj-cs"/>
                        </a:rPr>
                        <a:t>19,4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Times New Roman"/>
                          <a:cs typeface="+mj-cs"/>
                        </a:rPr>
                        <a:t>3,5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Times New Roman"/>
                          <a:cs typeface="+mj-cs"/>
                        </a:rPr>
                        <a:t>27,6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Times New Roman"/>
                          <a:cs typeface="+mj-cs"/>
                        </a:rPr>
                        <a:t>***</a:t>
                      </a: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  <a:cs typeface="+mj-cs"/>
                        </a:rPr>
                        <a:t> 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latin typeface="Times New Roman"/>
                        <a:cs typeface="+mj-cs"/>
                      </a:endParaRP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Times New Roman"/>
                          <a:cs typeface="+mj-cs"/>
                        </a:rPr>
                        <a:t>***</a:t>
                      </a: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  <a:cs typeface="+mj-cs"/>
                        </a:rPr>
                        <a:t> 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latin typeface="Times New Roman"/>
                        <a:cs typeface="+mj-cs"/>
                      </a:endParaRP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Times New Roman"/>
                          <a:cs typeface="+mj-cs"/>
                        </a:rPr>
                        <a:t>***</a:t>
                      </a: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  <a:cs typeface="+mj-cs"/>
                        </a:rPr>
                        <a:t> 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latin typeface="Times New Roman"/>
                        <a:cs typeface="+mj-cs"/>
                      </a:endParaRP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ar-MA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  <a:cs typeface="+mj-cs"/>
                        </a:rPr>
                        <a:t>انترنيت</a:t>
                      </a:r>
                    </a:p>
                  </a:txBody>
                  <a:tcPr marL="8268" marR="108000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80799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Times New Roman"/>
                          <a:cs typeface="+mj-cs"/>
                        </a:rPr>
                        <a:t>25,4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Times New Roman"/>
                          <a:cs typeface="+mj-cs"/>
                        </a:rPr>
                        <a:t>5,4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Times New Roman"/>
                          <a:cs typeface="+mj-cs"/>
                        </a:rPr>
                        <a:t>35,8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Times New Roman"/>
                          <a:cs typeface="+mj-cs"/>
                        </a:rPr>
                        <a:t>***</a:t>
                      </a: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  <a:cs typeface="+mj-cs"/>
                        </a:rPr>
                        <a:t> 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latin typeface="Times New Roman"/>
                        <a:cs typeface="+mj-cs"/>
                      </a:endParaRP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Times New Roman"/>
                          <a:cs typeface="+mj-cs"/>
                        </a:rPr>
                        <a:t>***</a:t>
                      </a: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  <a:cs typeface="+mj-cs"/>
                        </a:rPr>
                        <a:t> 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latin typeface="Times New Roman"/>
                        <a:cs typeface="+mj-cs"/>
                      </a:endParaRP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Times New Roman"/>
                          <a:cs typeface="+mj-cs"/>
                        </a:rPr>
                        <a:t>***</a:t>
                      </a: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  <a:cs typeface="+mj-cs"/>
                        </a:rPr>
                        <a:t> 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latin typeface="Times New Roman"/>
                        <a:cs typeface="+mj-cs"/>
                      </a:endParaRP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ar-MA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  <a:cs typeface="+mj-cs"/>
                        </a:rPr>
                        <a:t>حاسوب</a:t>
                      </a:r>
                    </a:p>
                  </a:txBody>
                  <a:tcPr marL="8268" marR="108000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80799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Times New Roman"/>
                          <a:cs typeface="+mj-cs"/>
                        </a:rPr>
                        <a:t>83,7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Times New Roman"/>
                          <a:cs typeface="+mj-cs"/>
                        </a:rPr>
                        <a:t>71,6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Times New Roman"/>
                          <a:cs typeface="+mj-cs"/>
                        </a:rPr>
                        <a:t>90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Times New Roman"/>
                          <a:cs typeface="+mj-cs"/>
                        </a:rPr>
                        <a:t>33,8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Times New Roman"/>
                          <a:cs typeface="+mj-cs"/>
                        </a:rPr>
                        <a:t>14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Times New Roman"/>
                          <a:cs typeface="+mj-cs"/>
                        </a:rPr>
                        <a:t>46,6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ar-MA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  <a:cs typeface="+mj-cs"/>
                        </a:rPr>
                        <a:t>صحن هوائي</a:t>
                      </a:r>
                    </a:p>
                  </a:txBody>
                  <a:tcPr marL="8268" marR="108000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80799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Times New Roman"/>
                          <a:cs typeface="+mj-cs"/>
                        </a:rPr>
                        <a:t>84,9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Times New Roman"/>
                          <a:cs typeface="+mj-cs"/>
                        </a:rPr>
                        <a:t>72,4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Times New Roman"/>
                          <a:cs typeface="+mj-cs"/>
                        </a:rPr>
                        <a:t>91,4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Times New Roman"/>
                          <a:cs typeface="+mj-cs"/>
                        </a:rPr>
                        <a:t>***</a:t>
                      </a: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  <a:cs typeface="+mj-cs"/>
                        </a:rPr>
                        <a:t> 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latin typeface="Times New Roman"/>
                        <a:cs typeface="+mj-cs"/>
                      </a:endParaRP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Times New Roman"/>
                          <a:cs typeface="+mj-cs"/>
                        </a:rPr>
                        <a:t>***</a:t>
                      </a: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  <a:cs typeface="+mj-cs"/>
                        </a:rPr>
                        <a:t> 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latin typeface="Times New Roman"/>
                        <a:cs typeface="+mj-cs"/>
                      </a:endParaRP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  <a:cs typeface="+mj-cs"/>
                        </a:rPr>
                        <a:t>***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  <a:cs typeface="+mj-cs"/>
                        </a:rPr>
                        <a:t> 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Times New Roman"/>
                        <a:cs typeface="+mj-cs"/>
                      </a:endParaRP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ar-MA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  <a:cs typeface="+mj-cs"/>
                        </a:rPr>
                        <a:t>ثلاجة</a:t>
                      </a:r>
                    </a:p>
                  </a:txBody>
                  <a:tcPr marL="8268" marR="108000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0" y="6215082"/>
            <a:ext cx="35004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/>
            <a:r>
              <a:rPr lang="ar-SA" sz="1200" b="1" dirty="0" smtClean="0">
                <a:solidFill>
                  <a:schemeClr val="tx1"/>
                </a:solidFill>
                <a:latin typeface="Times New Roman"/>
              </a:rPr>
              <a:t> </a:t>
            </a:r>
            <a:r>
              <a:rPr lang="fr-FR" sz="1200" b="1" dirty="0" smtClean="0">
                <a:solidFill>
                  <a:schemeClr val="tx1"/>
                </a:solidFill>
                <a:latin typeface="Times New Roman"/>
              </a:rPr>
              <a:t>***</a:t>
            </a:r>
            <a:r>
              <a:rPr lang="ar-SA" sz="1200" b="1" dirty="0" smtClean="0">
                <a:solidFill>
                  <a:schemeClr val="tx1"/>
                </a:solidFill>
                <a:latin typeface="Times New Roman"/>
              </a:rPr>
              <a:t>معطيات لم يتم تجميعها سنة 2004</a:t>
            </a:r>
            <a:endParaRPr lang="fr-FR" sz="1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EDFA78D-C43F-4D15-BA26-2429175C1A05}" type="slidenum">
              <a:rPr lang="fr-FR" altLang="fr-FR"/>
              <a:pPr/>
              <a:t>58</a:t>
            </a:fld>
            <a:endParaRPr lang="fr-FR" altLang="fr-FR"/>
          </a:p>
        </p:txBody>
      </p:sp>
      <p:sp>
        <p:nvSpPr>
          <p:cNvPr id="103428" name="Rectangle 4"/>
          <p:cNvSpPr>
            <a:spLocks noChangeArrowheads="1"/>
          </p:cNvSpPr>
          <p:nvPr/>
        </p:nvSpPr>
        <p:spPr bwMode="auto">
          <a:xfrm>
            <a:off x="928662" y="4714884"/>
            <a:ext cx="6955707" cy="1384995"/>
          </a:xfrm>
          <a:prstGeom prst="rect">
            <a:avLst/>
          </a:prstGeom>
          <a:noFill/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fr-FR" altLang="fr-FR" sz="1400" b="1" dirty="0">
                <a:solidFill>
                  <a:schemeClr val="tx1"/>
                </a:solidFill>
                <a:cs typeface="+mj-cs"/>
              </a:rPr>
              <a:t>1,1</a:t>
            </a:r>
            <a:r>
              <a:rPr lang="fr-FR" altLang="fr-FR" sz="1400" b="1" dirty="0" smtClean="0">
                <a:solidFill>
                  <a:schemeClr val="tx1"/>
                </a:solidFill>
                <a:cs typeface="+mj-cs"/>
              </a:rPr>
              <a:t>%</a:t>
            </a:r>
            <a:r>
              <a:rPr lang="ar-MA" altLang="fr-FR" sz="1400" b="1" dirty="0" smtClean="0">
                <a:solidFill>
                  <a:schemeClr val="tx1"/>
                </a:solidFill>
                <a:cs typeface="+mj-cs"/>
              </a:rPr>
              <a:t> من الأسر تتوفر على شاحنة واحدة أو أكثر </a:t>
            </a:r>
            <a:r>
              <a:rPr lang="ar-MA" altLang="fr-FR" sz="1400" b="1" dirty="0" err="1" smtClean="0">
                <a:solidFill>
                  <a:schemeClr val="tx1"/>
                </a:solidFill>
                <a:cs typeface="+mj-cs"/>
              </a:rPr>
              <a:t>(</a:t>
            </a:r>
            <a:r>
              <a:rPr lang="fr-FR" altLang="fr-FR" sz="1400" b="1" dirty="0" smtClean="0">
                <a:solidFill>
                  <a:schemeClr val="tx1"/>
                </a:solidFill>
                <a:cs typeface="+mj-cs"/>
              </a:rPr>
              <a:t>1%</a:t>
            </a:r>
            <a:r>
              <a:rPr lang="ar-MA" altLang="fr-FR" sz="1400" b="1" dirty="0" smtClean="0">
                <a:solidFill>
                  <a:schemeClr val="tx1"/>
                </a:solidFill>
                <a:cs typeface="+mj-cs"/>
              </a:rPr>
              <a:t> بالوسط الحضري و</a:t>
            </a:r>
            <a:r>
              <a:rPr lang="fr-FR" altLang="fr-FR" sz="1400" b="1" dirty="0" smtClean="0">
                <a:solidFill>
                  <a:schemeClr val="tx1"/>
                </a:solidFill>
                <a:cs typeface="+mj-cs"/>
              </a:rPr>
              <a:t> 1,5%</a:t>
            </a:r>
            <a:r>
              <a:rPr lang="ar-MA" altLang="fr-FR" sz="1400" b="1" dirty="0" smtClean="0">
                <a:solidFill>
                  <a:schemeClr val="tx1"/>
                </a:solidFill>
                <a:cs typeface="+mj-cs"/>
              </a:rPr>
              <a:t>بالوسط القروي).</a:t>
            </a:r>
            <a:endParaRPr lang="fr-FR" altLang="fr-FR" sz="1400" b="1" dirty="0">
              <a:solidFill>
                <a:schemeClr val="tx1"/>
              </a:solidFill>
              <a:latin typeface="Calibri" pitchFamily="34" charset="0"/>
              <a:cs typeface="+mj-cs"/>
            </a:endParaRPr>
          </a:p>
          <a:p>
            <a:pPr marL="342900" indent="-342900"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ar-SA" altLang="fr-FR" sz="1400" b="1" dirty="0" smtClean="0">
                <a:solidFill>
                  <a:schemeClr val="tx1"/>
                </a:solidFill>
                <a:cs typeface="+mj-cs"/>
              </a:rPr>
              <a:t>4</a:t>
            </a:r>
            <a:r>
              <a:rPr lang="fr-FR" altLang="fr-FR" sz="1400" b="1" dirty="0" smtClean="0">
                <a:solidFill>
                  <a:schemeClr val="tx1"/>
                </a:solidFill>
                <a:cs typeface="+mj-cs"/>
              </a:rPr>
              <a:t>,</a:t>
            </a:r>
            <a:r>
              <a:rPr lang="ar-SA" altLang="fr-FR" sz="1400" b="1" dirty="0" smtClean="0">
                <a:solidFill>
                  <a:schemeClr val="tx1"/>
                </a:solidFill>
                <a:cs typeface="+mj-cs"/>
              </a:rPr>
              <a:t>18</a:t>
            </a:r>
            <a:r>
              <a:rPr lang="fr-FR" altLang="fr-FR" sz="1400" b="1" dirty="0" smtClean="0">
                <a:solidFill>
                  <a:schemeClr val="tx1"/>
                </a:solidFill>
                <a:cs typeface="+mj-cs"/>
              </a:rPr>
              <a:t>%</a:t>
            </a:r>
            <a:r>
              <a:rPr lang="ar-MA" altLang="fr-FR" sz="1400" b="1" dirty="0" smtClean="0">
                <a:solidFill>
                  <a:schemeClr val="tx1"/>
                </a:solidFill>
                <a:cs typeface="+mj-cs"/>
              </a:rPr>
              <a:t> من الأسر تتوفر على سيارة واحدة (</a:t>
            </a:r>
            <a:r>
              <a:rPr lang="ar-SA" altLang="fr-FR" sz="1400" b="1" dirty="0" smtClean="0">
                <a:solidFill>
                  <a:schemeClr val="tx1"/>
                </a:solidFill>
                <a:cs typeface="+mj-cs"/>
              </a:rPr>
              <a:t>5</a:t>
            </a:r>
            <a:r>
              <a:rPr lang="fr-FR" altLang="fr-FR" sz="1400" b="1" dirty="0" smtClean="0">
                <a:solidFill>
                  <a:schemeClr val="tx1"/>
                </a:solidFill>
                <a:cs typeface="+mj-cs"/>
              </a:rPr>
              <a:t>,</a:t>
            </a:r>
            <a:r>
              <a:rPr lang="ar-SA" altLang="fr-FR" sz="1400" b="1" dirty="0" smtClean="0">
                <a:solidFill>
                  <a:schemeClr val="tx1"/>
                </a:solidFill>
                <a:cs typeface="+mj-cs"/>
              </a:rPr>
              <a:t>23 </a:t>
            </a:r>
            <a:r>
              <a:rPr lang="fr-FR" altLang="fr-FR" sz="1400" b="1" dirty="0" smtClean="0">
                <a:solidFill>
                  <a:schemeClr val="tx1"/>
                </a:solidFill>
                <a:cs typeface="+mj-cs"/>
              </a:rPr>
              <a:t>%</a:t>
            </a:r>
            <a:r>
              <a:rPr lang="ar-MA" altLang="fr-FR" sz="1400" b="1" dirty="0" smtClean="0">
                <a:solidFill>
                  <a:schemeClr val="tx1"/>
                </a:solidFill>
                <a:cs typeface="+mj-cs"/>
              </a:rPr>
              <a:t> بالوسط الحضري </a:t>
            </a:r>
            <a:r>
              <a:rPr lang="ar-MA" altLang="fr-FR" sz="1400" b="1" dirty="0" err="1" smtClean="0">
                <a:solidFill>
                  <a:schemeClr val="tx1"/>
                </a:solidFill>
                <a:cs typeface="+mj-cs"/>
              </a:rPr>
              <a:t>و</a:t>
            </a:r>
            <a:r>
              <a:rPr lang="fr-FR" altLang="fr-FR" sz="1400" b="1" dirty="0" smtClean="0">
                <a:solidFill>
                  <a:schemeClr val="tx1"/>
                </a:solidFill>
                <a:cs typeface="+mj-cs"/>
              </a:rPr>
              <a:t> </a:t>
            </a:r>
            <a:r>
              <a:rPr lang="ar-SA" altLang="fr-FR" sz="1400" b="1" dirty="0" smtClean="0">
                <a:solidFill>
                  <a:schemeClr val="tx1"/>
                </a:solidFill>
                <a:cs typeface="+mj-cs"/>
              </a:rPr>
              <a:t>9</a:t>
            </a:r>
            <a:r>
              <a:rPr lang="fr-FR" altLang="fr-FR" sz="1400" b="1" dirty="0" smtClean="0">
                <a:solidFill>
                  <a:schemeClr val="tx1"/>
                </a:solidFill>
                <a:cs typeface="+mj-cs"/>
              </a:rPr>
              <a:t>,</a:t>
            </a:r>
            <a:r>
              <a:rPr lang="ar-SA" altLang="fr-FR" sz="1400" b="1" dirty="0" smtClean="0">
                <a:solidFill>
                  <a:schemeClr val="tx1"/>
                </a:solidFill>
                <a:cs typeface="+mj-cs"/>
              </a:rPr>
              <a:t>8</a:t>
            </a:r>
            <a:r>
              <a:rPr lang="fr-FR" altLang="fr-FR" sz="1400" b="1" dirty="0" smtClean="0">
                <a:solidFill>
                  <a:schemeClr val="tx1"/>
                </a:solidFill>
                <a:cs typeface="+mj-cs"/>
              </a:rPr>
              <a:t>%</a:t>
            </a:r>
            <a:r>
              <a:rPr lang="ar-MA" altLang="fr-FR" sz="1400" b="1" dirty="0" smtClean="0">
                <a:solidFill>
                  <a:schemeClr val="tx1"/>
                </a:solidFill>
                <a:cs typeface="+mj-cs"/>
              </a:rPr>
              <a:t>بالوسط القروي).</a:t>
            </a:r>
            <a:endParaRPr lang="fr-FR" altLang="fr-FR" sz="1400" b="1" dirty="0">
              <a:solidFill>
                <a:schemeClr val="tx1"/>
              </a:solidFill>
              <a:latin typeface="Calibri" pitchFamily="34" charset="0"/>
              <a:cs typeface="+mj-cs"/>
            </a:endParaRPr>
          </a:p>
          <a:p>
            <a:pPr marL="342900" indent="-342900"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ar-SA" altLang="fr-FR" sz="1400" b="1" dirty="0" smtClean="0">
                <a:solidFill>
                  <a:schemeClr val="tx1"/>
                </a:solidFill>
                <a:cs typeface="+mj-cs"/>
              </a:rPr>
              <a:t>6</a:t>
            </a:r>
            <a:r>
              <a:rPr lang="fr-FR" altLang="fr-FR" sz="1400" b="1" dirty="0" smtClean="0">
                <a:solidFill>
                  <a:schemeClr val="tx1"/>
                </a:solidFill>
                <a:cs typeface="+mj-cs"/>
              </a:rPr>
              <a:t>,</a:t>
            </a:r>
            <a:r>
              <a:rPr lang="ar-SA" altLang="fr-FR" sz="1400" b="1" dirty="0" smtClean="0">
                <a:solidFill>
                  <a:schemeClr val="tx1"/>
                </a:solidFill>
                <a:cs typeface="+mj-cs"/>
              </a:rPr>
              <a:t>13 </a:t>
            </a:r>
            <a:r>
              <a:rPr lang="fr-FR" altLang="fr-FR" sz="1400" b="1" dirty="0" smtClean="0">
                <a:solidFill>
                  <a:schemeClr val="tx1"/>
                </a:solidFill>
                <a:cs typeface="+mj-cs"/>
              </a:rPr>
              <a:t>%</a:t>
            </a:r>
            <a:r>
              <a:rPr lang="ar-MA" altLang="fr-FR" sz="1400" b="1" dirty="0" smtClean="0">
                <a:solidFill>
                  <a:schemeClr val="tx1"/>
                </a:solidFill>
                <a:cs typeface="+mj-cs"/>
              </a:rPr>
              <a:t> من الأسر تتوفر على دراجة نارية واحدة (</a:t>
            </a:r>
            <a:r>
              <a:rPr lang="ar-SA" altLang="fr-FR" sz="1400" b="1" dirty="0" smtClean="0">
                <a:solidFill>
                  <a:schemeClr val="tx1"/>
                </a:solidFill>
                <a:cs typeface="+mj-cs"/>
              </a:rPr>
              <a:t>4</a:t>
            </a:r>
            <a:r>
              <a:rPr lang="fr-FR" altLang="fr-FR" sz="1400" b="1" dirty="0" smtClean="0">
                <a:solidFill>
                  <a:schemeClr val="tx1"/>
                </a:solidFill>
                <a:cs typeface="+mj-cs"/>
              </a:rPr>
              <a:t>,</a:t>
            </a:r>
            <a:r>
              <a:rPr lang="ar-SA" altLang="fr-FR" sz="1400" b="1" dirty="0" smtClean="0">
                <a:solidFill>
                  <a:schemeClr val="tx1"/>
                </a:solidFill>
                <a:cs typeface="+mj-cs"/>
              </a:rPr>
              <a:t>12 </a:t>
            </a:r>
            <a:r>
              <a:rPr lang="fr-FR" altLang="fr-FR" sz="1400" b="1" dirty="0" smtClean="0">
                <a:solidFill>
                  <a:schemeClr val="tx1"/>
                </a:solidFill>
                <a:cs typeface="+mj-cs"/>
              </a:rPr>
              <a:t>%</a:t>
            </a:r>
            <a:r>
              <a:rPr lang="ar-MA" altLang="fr-FR" sz="1400" b="1" dirty="0" smtClean="0">
                <a:solidFill>
                  <a:schemeClr val="tx1"/>
                </a:solidFill>
                <a:cs typeface="+mj-cs"/>
              </a:rPr>
              <a:t> بالوسط الحضري </a:t>
            </a:r>
            <a:r>
              <a:rPr lang="ar-MA" altLang="fr-FR" sz="1400" b="1" dirty="0" err="1" smtClean="0">
                <a:solidFill>
                  <a:schemeClr val="tx1"/>
                </a:solidFill>
                <a:cs typeface="+mj-cs"/>
              </a:rPr>
              <a:t>و</a:t>
            </a:r>
            <a:r>
              <a:rPr lang="ar-MA" altLang="fr-FR" sz="1400" b="1" dirty="0" smtClean="0">
                <a:solidFill>
                  <a:schemeClr val="tx1"/>
                </a:solidFill>
                <a:cs typeface="+mj-cs"/>
              </a:rPr>
              <a:t> </a:t>
            </a:r>
            <a:r>
              <a:rPr lang="ar-SA" altLang="fr-FR" sz="1400" b="1" dirty="0" smtClean="0">
                <a:solidFill>
                  <a:schemeClr val="tx1"/>
                </a:solidFill>
                <a:cs typeface="+mj-cs"/>
              </a:rPr>
              <a:t>8</a:t>
            </a:r>
            <a:r>
              <a:rPr lang="fr-FR" altLang="fr-FR" sz="1400" b="1" dirty="0" smtClean="0">
                <a:solidFill>
                  <a:schemeClr val="tx1"/>
                </a:solidFill>
                <a:cs typeface="+mj-cs"/>
              </a:rPr>
              <a:t>,</a:t>
            </a:r>
            <a:r>
              <a:rPr lang="ar-SA" altLang="fr-FR" sz="1400" b="1" dirty="0" smtClean="0">
                <a:solidFill>
                  <a:schemeClr val="tx1"/>
                </a:solidFill>
                <a:cs typeface="+mj-cs"/>
              </a:rPr>
              <a:t>15 </a:t>
            </a:r>
            <a:r>
              <a:rPr lang="fr-FR" altLang="fr-FR" sz="1400" b="1" dirty="0" smtClean="0">
                <a:solidFill>
                  <a:schemeClr val="tx1"/>
                </a:solidFill>
                <a:cs typeface="+mj-cs"/>
              </a:rPr>
              <a:t>%</a:t>
            </a:r>
            <a:r>
              <a:rPr lang="ar-MA" altLang="fr-FR" sz="1400" b="1" dirty="0" smtClean="0">
                <a:solidFill>
                  <a:schemeClr val="tx1"/>
                </a:solidFill>
                <a:cs typeface="+mj-cs"/>
              </a:rPr>
              <a:t> بالوسط القروي).</a:t>
            </a:r>
            <a:endParaRPr lang="fr-FR" altLang="fr-FR" sz="1400" b="1" dirty="0">
              <a:solidFill>
                <a:schemeClr val="tx1"/>
              </a:solidFill>
              <a:latin typeface="Calibri" pitchFamily="34" charset="0"/>
              <a:cs typeface="+mj-cs"/>
            </a:endParaRPr>
          </a:p>
          <a:p>
            <a:pPr marL="342900" indent="-342900"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ar-SA" altLang="fr-FR" sz="1400" b="1" dirty="0" smtClean="0">
                <a:solidFill>
                  <a:schemeClr val="tx1"/>
                </a:solidFill>
                <a:cs typeface="+mj-cs"/>
              </a:rPr>
              <a:t>6</a:t>
            </a:r>
            <a:r>
              <a:rPr lang="fr-FR" altLang="fr-FR" sz="1400" b="1" dirty="0" smtClean="0">
                <a:solidFill>
                  <a:schemeClr val="tx1"/>
                </a:solidFill>
                <a:cs typeface="+mj-cs"/>
              </a:rPr>
              <a:t>,</a:t>
            </a:r>
            <a:r>
              <a:rPr lang="ar-SA" altLang="fr-FR" sz="1400" b="1" dirty="0" smtClean="0">
                <a:solidFill>
                  <a:schemeClr val="tx1"/>
                </a:solidFill>
                <a:cs typeface="+mj-cs"/>
              </a:rPr>
              <a:t>1</a:t>
            </a:r>
            <a:r>
              <a:rPr lang="fr-FR" altLang="fr-FR" sz="1400" b="1" dirty="0" smtClean="0">
                <a:solidFill>
                  <a:schemeClr val="tx1"/>
                </a:solidFill>
                <a:cs typeface="+mj-cs"/>
              </a:rPr>
              <a:t>%</a:t>
            </a:r>
            <a:r>
              <a:rPr lang="ar-MA" altLang="fr-FR" sz="1400" b="1" dirty="0" smtClean="0">
                <a:solidFill>
                  <a:schemeClr val="tx1"/>
                </a:solidFill>
                <a:cs typeface="+mj-cs"/>
              </a:rPr>
              <a:t> من الأسر تتوفر على جرار واحد (</a:t>
            </a:r>
            <a:r>
              <a:rPr lang="ar-SA" altLang="fr-FR" sz="1400" b="1" dirty="0" smtClean="0">
                <a:solidFill>
                  <a:schemeClr val="tx1"/>
                </a:solidFill>
                <a:cs typeface="+mj-cs"/>
              </a:rPr>
              <a:t>7</a:t>
            </a:r>
            <a:r>
              <a:rPr lang="fr-FR" altLang="fr-FR" sz="1400" b="1" dirty="0" smtClean="0">
                <a:solidFill>
                  <a:schemeClr val="tx1"/>
                </a:solidFill>
                <a:cs typeface="+mj-cs"/>
              </a:rPr>
              <a:t>,</a:t>
            </a:r>
            <a:r>
              <a:rPr lang="ar-SA" altLang="fr-FR" sz="1400" b="1" dirty="0" smtClean="0">
                <a:solidFill>
                  <a:schemeClr val="tx1"/>
                </a:solidFill>
                <a:cs typeface="+mj-cs"/>
              </a:rPr>
              <a:t>0</a:t>
            </a:r>
            <a:r>
              <a:rPr lang="fr-FR" altLang="fr-FR" sz="1400" b="1" dirty="0" smtClean="0">
                <a:solidFill>
                  <a:schemeClr val="tx1"/>
                </a:solidFill>
                <a:cs typeface="+mj-cs"/>
              </a:rPr>
              <a:t>%</a:t>
            </a:r>
            <a:r>
              <a:rPr lang="ar-MA" altLang="fr-FR" sz="1400" b="1" dirty="0" smtClean="0">
                <a:solidFill>
                  <a:schemeClr val="tx1"/>
                </a:solidFill>
                <a:cs typeface="+mj-cs"/>
              </a:rPr>
              <a:t> بالوسط الحضري </a:t>
            </a:r>
            <a:r>
              <a:rPr lang="ar-MA" altLang="fr-FR" sz="1400" b="1" dirty="0" err="1" smtClean="0">
                <a:solidFill>
                  <a:schemeClr val="tx1"/>
                </a:solidFill>
                <a:cs typeface="+mj-cs"/>
              </a:rPr>
              <a:t>و</a:t>
            </a:r>
            <a:r>
              <a:rPr lang="ar-SA" altLang="fr-FR" sz="1400" b="1" dirty="0" smtClean="0">
                <a:solidFill>
                  <a:schemeClr val="tx1"/>
                </a:solidFill>
                <a:cs typeface="+mj-cs"/>
              </a:rPr>
              <a:t>4</a:t>
            </a:r>
            <a:r>
              <a:rPr lang="fr-FR" altLang="fr-FR" sz="1400" b="1" dirty="0" smtClean="0">
                <a:solidFill>
                  <a:schemeClr val="tx1"/>
                </a:solidFill>
                <a:cs typeface="+mj-cs"/>
              </a:rPr>
              <a:t>,</a:t>
            </a:r>
            <a:r>
              <a:rPr lang="ar-SA" altLang="fr-FR" sz="1400" b="1" dirty="0" smtClean="0">
                <a:solidFill>
                  <a:schemeClr val="tx1"/>
                </a:solidFill>
                <a:cs typeface="+mj-cs"/>
              </a:rPr>
              <a:t>3</a:t>
            </a:r>
            <a:r>
              <a:rPr lang="fr-FR" altLang="fr-FR" sz="1400" b="1" dirty="0" smtClean="0">
                <a:solidFill>
                  <a:schemeClr val="tx1"/>
                </a:solidFill>
                <a:cs typeface="+mj-cs"/>
              </a:rPr>
              <a:t>%</a:t>
            </a:r>
            <a:r>
              <a:rPr lang="ar-MA" altLang="fr-FR" sz="1400" b="1" dirty="0" smtClean="0">
                <a:solidFill>
                  <a:schemeClr val="tx1"/>
                </a:solidFill>
                <a:cs typeface="+mj-cs"/>
              </a:rPr>
              <a:t> بالوسط القروي)</a:t>
            </a:r>
            <a:endParaRPr lang="fr-FR" altLang="fr-FR" sz="1400" b="1" dirty="0">
              <a:solidFill>
                <a:schemeClr val="tx1"/>
              </a:solidFill>
              <a:latin typeface="Calibri" pitchFamily="34" charset="0"/>
              <a:cs typeface="+mj-cs"/>
            </a:endParaRPr>
          </a:p>
        </p:txBody>
      </p:sp>
      <p:sp>
        <p:nvSpPr>
          <p:cNvPr id="94213" name="Rectangle 5"/>
          <p:cNvSpPr>
            <a:spLocks noChangeArrowheads="1"/>
          </p:cNvSpPr>
          <p:nvPr/>
        </p:nvSpPr>
        <p:spPr bwMode="auto">
          <a:xfrm>
            <a:off x="500034" y="785794"/>
            <a:ext cx="8064500" cy="39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7B003B"/>
              </a:buClr>
              <a:buSzPct val="120000"/>
              <a:buBlip>
                <a:blip r:embed="rId2"/>
              </a:buBlip>
              <a:defRPr sz="240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18E00"/>
              </a:buClr>
              <a:buSzPct val="120000"/>
              <a:buFont typeface="Arial" panose="020B0604020202020204" pitchFamily="34" charset="0"/>
              <a:buBlip>
                <a:blip r:embed="rId3"/>
              </a:buBlip>
              <a:defRPr sz="200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120000"/>
              <a:buBlip>
                <a:blip r:embed="rId4"/>
              </a:buBlip>
              <a:defRPr sz="1600">
                <a:solidFill>
                  <a:schemeClr val="bg2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1">
              <a:lnSpc>
                <a:spcPct val="115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defRPr/>
            </a:pPr>
            <a:r>
              <a:rPr lang="ar-MA" altLang="fr-FR" sz="1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نسبة الأسر المتوفرة على وسيلة النقــل حسب وسط الإقامة</a:t>
            </a:r>
            <a:endParaRPr lang="fr-FR" altLang="fr-FR" sz="1800" dirty="0" smtClean="0">
              <a:solidFill>
                <a:schemeClr val="accent6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9" name="Tableau 8"/>
          <p:cNvGraphicFramePr>
            <a:graphicFrameLocks noGrp="1"/>
          </p:cNvGraphicFramePr>
          <p:nvPr/>
        </p:nvGraphicFramePr>
        <p:xfrm>
          <a:off x="611559" y="1357297"/>
          <a:ext cx="7704857" cy="3043008"/>
        </p:xfrm>
        <a:graphic>
          <a:graphicData uri="http://schemas.openxmlformats.org/drawingml/2006/table">
            <a:tbl>
              <a:tblPr/>
              <a:tblGrid>
                <a:gridCol w="1554690"/>
                <a:gridCol w="1554690"/>
                <a:gridCol w="1554690"/>
                <a:gridCol w="1508962"/>
                <a:gridCol w="1531825"/>
              </a:tblGrid>
              <a:tr h="243720">
                <a:tc>
                  <a:txBody>
                    <a:bodyPr/>
                    <a:lstStyle/>
                    <a:p>
                      <a:pPr algn="ctr" rtl="0" fontAlgn="ctr"/>
                      <a:r>
                        <a:rPr lang="ar-MA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المجموع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MA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الوسط القروي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MA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الوسط الحضري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endParaRPr lang="ar-MA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33274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98,9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98,6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MA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غير متوفر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ar-MA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شاحنة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33274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MA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واحد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33274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MA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اثنان وأكثر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33274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81,5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91,1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76,5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MA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غير متوفر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ar-MA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سيارة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33274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MA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واحد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33274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MA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اثنان وأكثر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33274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98,4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96,6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99,3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MA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غير متوفر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ar-MA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جرار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33274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MA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واحد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33274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MA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اثنان وأكثر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33274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86,4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84,2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87,6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MA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غير متوفر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ar-MA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دراجة نارية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33274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MA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واحد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33274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MA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اثنان وأكثر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8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34C9945-140B-46C8-891A-48F777AF60A1}" type="slidenum">
              <a:rPr lang="fr-FR" altLang="fr-FR"/>
              <a:pPr/>
              <a:t>59</a:t>
            </a:fld>
            <a:endParaRPr lang="fr-FR" altLang="fr-FR"/>
          </a:p>
        </p:txBody>
      </p:sp>
      <p:sp>
        <p:nvSpPr>
          <p:cNvPr id="89137" name="Rectangle 4"/>
          <p:cNvSpPr>
            <a:spLocks noChangeArrowheads="1"/>
          </p:cNvSpPr>
          <p:nvPr/>
        </p:nvSpPr>
        <p:spPr bwMode="auto">
          <a:xfrm>
            <a:off x="1500165" y="4857760"/>
            <a:ext cx="592935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fr-FR" altLang="fr-FR" sz="1400" b="1" dirty="0" smtClean="0">
                <a:solidFill>
                  <a:schemeClr val="tx1"/>
                </a:solidFill>
                <a:cs typeface="Times New Roman" pitchFamily="18" charset="0"/>
              </a:rPr>
              <a:t>19,2%</a:t>
            </a:r>
            <a:r>
              <a:rPr lang="ar-MA" altLang="fr-FR" sz="1400" b="1" dirty="0" smtClean="0">
                <a:solidFill>
                  <a:schemeClr val="tx1"/>
                </a:solidFill>
                <a:cs typeface="Times New Roman" pitchFamily="18" charset="0"/>
              </a:rPr>
              <a:t> من الأسر تشغل مساكنا يقل عمره عن 10 سنوات؛</a:t>
            </a:r>
          </a:p>
          <a:p>
            <a:pPr marL="342900" indent="-342900"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ar-MA" altLang="fr-FR" sz="1400" b="1" dirty="0" smtClean="0">
                <a:solidFill>
                  <a:schemeClr val="tx1"/>
                </a:solidFill>
                <a:latin typeface="Calibri"/>
                <a:cs typeface="Times New Roman" pitchFamily="18" charset="0"/>
              </a:rPr>
              <a:t>%21.9 </a:t>
            </a:r>
            <a:r>
              <a:rPr lang="ar-MA" altLang="fr-FR" sz="1400" b="1" dirty="0" smtClean="0">
                <a:solidFill>
                  <a:schemeClr val="tx1"/>
                </a:solidFill>
                <a:cs typeface="Times New Roman" pitchFamily="18" charset="0"/>
              </a:rPr>
              <a:t>من الأسر تشغل مساكنا يصل عمره إلى 10 سنوات ويقل عن 20 سنة؛</a:t>
            </a:r>
          </a:p>
          <a:p>
            <a:pPr marL="342900" indent="-342900"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ar-MA" altLang="fr-FR" sz="1400" b="1" dirty="0" smtClean="0">
                <a:solidFill>
                  <a:schemeClr val="tx1"/>
                </a:solidFill>
                <a:latin typeface="Calibri"/>
                <a:cs typeface="Times New Roman" pitchFamily="18" charset="0"/>
              </a:rPr>
              <a:t>%36.8 </a:t>
            </a:r>
            <a:r>
              <a:rPr lang="ar-MA" altLang="fr-FR" sz="1400" b="1" dirty="0" smtClean="0">
                <a:solidFill>
                  <a:schemeClr val="tx1"/>
                </a:solidFill>
                <a:cs typeface="Times New Roman" pitchFamily="18" charset="0"/>
              </a:rPr>
              <a:t>من الأسر تشغل مساكنا يصل عمره إلى 20 سنة ويقل عن 50 سنة؛</a:t>
            </a:r>
          </a:p>
          <a:p>
            <a:pPr marL="342900" indent="-342900"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ar-MA" altLang="fr-FR" sz="1400" b="1" dirty="0" smtClean="0">
                <a:solidFill>
                  <a:schemeClr val="tx1"/>
                </a:solidFill>
                <a:latin typeface="Calibri"/>
                <a:cs typeface="Times New Roman" pitchFamily="18" charset="0"/>
              </a:rPr>
              <a:t>%21.0 </a:t>
            </a:r>
            <a:r>
              <a:rPr lang="ar-MA" altLang="fr-FR" sz="1400" b="1" dirty="0" smtClean="0">
                <a:solidFill>
                  <a:schemeClr val="tx1"/>
                </a:solidFill>
                <a:cs typeface="Times New Roman" pitchFamily="18" charset="0"/>
              </a:rPr>
              <a:t>من الأسر تشغل مساكنا يصل عمره إلى 50 سنة وأكثر.</a:t>
            </a:r>
          </a:p>
        </p:txBody>
      </p:sp>
      <p:sp>
        <p:nvSpPr>
          <p:cNvPr id="4" name="Rectangle 3"/>
          <p:cNvSpPr/>
          <p:nvPr/>
        </p:nvSpPr>
        <p:spPr>
          <a:xfrm>
            <a:off x="928662" y="714356"/>
            <a:ext cx="7186613" cy="3903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>
              <a:lnSpc>
                <a:spcPct val="115000"/>
              </a:lnSpc>
              <a:spcAft>
                <a:spcPts val="0"/>
              </a:spcAft>
              <a:defRPr/>
            </a:pPr>
            <a:r>
              <a:rPr lang="ar-MA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الأسر حسب تقادم المسكن ووسط الإقامة </a:t>
            </a:r>
            <a:endParaRPr lang="fr-FR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9" name="Graphique 8"/>
          <p:cNvGraphicFramePr/>
          <p:nvPr/>
        </p:nvGraphicFramePr>
        <p:xfrm>
          <a:off x="857224" y="1285860"/>
          <a:ext cx="7286676" cy="3143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B6A8436-A7C4-4A98-BF37-F64C06194165}" type="slidenum">
              <a:rPr lang="fr-FR" altLang="fr-FR"/>
              <a:pPr/>
              <a:t>6</a:t>
            </a:fld>
            <a:endParaRPr lang="fr-FR" altLang="fr-FR"/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1619672" y="764704"/>
            <a:ext cx="57606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ar-MA" altLang="fr-FR" b="1" kern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نسبة تمدن الجهات سنة 2014 (بالنسبة المئوية)</a:t>
            </a:r>
            <a:endParaRPr lang="fr-FR" altLang="fr-FR" b="1" kern="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graphicFrame>
        <p:nvGraphicFramePr>
          <p:cNvPr id="8" name="Graphique 7"/>
          <p:cNvGraphicFramePr/>
          <p:nvPr/>
        </p:nvGraphicFramePr>
        <p:xfrm>
          <a:off x="251520" y="1484784"/>
          <a:ext cx="8568953" cy="47779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Espace réservé du numéro de diapositive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9B79A49-997B-4999-A090-C37EC839EC84}" type="slidenum">
              <a:rPr lang="fr-FR" altLang="fr-FR"/>
              <a:pPr/>
              <a:t>60</a:t>
            </a:fld>
            <a:endParaRPr lang="fr-FR" altLang="fr-FR"/>
          </a:p>
        </p:txBody>
      </p:sp>
      <p:pic>
        <p:nvPicPr>
          <p:cNvPr id="88067" name="Imag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75" y="784225"/>
            <a:ext cx="4052888" cy="57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4DF0FF-F484-4893-ACD3-DE40E4B25721}" type="slidenum">
              <a:rPr lang="fr-FR" altLang="fr-FR" smtClean="0"/>
              <a:pPr/>
              <a:t>61</a:t>
            </a:fld>
            <a:endParaRPr lang="fr-FR" altLang="fr-FR"/>
          </a:p>
        </p:txBody>
      </p:sp>
      <p:sp>
        <p:nvSpPr>
          <p:cNvPr id="3" name="ZoneTexte 2"/>
          <p:cNvSpPr txBox="1"/>
          <p:nvPr/>
        </p:nvSpPr>
        <p:spPr>
          <a:xfrm>
            <a:off x="1857356" y="2500306"/>
            <a:ext cx="52149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4400" b="1" dirty="0" smtClean="0"/>
              <a:t>شكرا</a:t>
            </a:r>
            <a:endParaRPr lang="fr-FR" sz="44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8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E48DC25-A9CB-42EE-A062-65531C820602}" type="slidenum">
              <a:rPr lang="fr-FR" altLang="fr-FR"/>
              <a:pPr/>
              <a:t>7</a:t>
            </a:fld>
            <a:endParaRPr lang="fr-FR" altLang="fr-FR"/>
          </a:p>
        </p:txBody>
      </p:sp>
      <p:sp>
        <p:nvSpPr>
          <p:cNvPr id="13315" name="Text Box 90"/>
          <p:cNvSpPr txBox="1">
            <a:spLocks noChangeArrowheads="1"/>
          </p:cNvSpPr>
          <p:nvPr/>
        </p:nvSpPr>
        <p:spPr bwMode="auto">
          <a:xfrm>
            <a:off x="468313" y="1125538"/>
            <a:ext cx="82296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50000"/>
              </a:spcBef>
            </a:pPr>
            <a:endParaRPr lang="fr-FR" altLang="fr-FR" sz="2400" b="1">
              <a:solidFill>
                <a:srgbClr val="FF9933"/>
              </a:solidFill>
              <a:latin typeface="Calibri" pitchFamily="34" charset="0"/>
            </a:endParaRPr>
          </a:p>
        </p:txBody>
      </p:sp>
      <p:sp>
        <p:nvSpPr>
          <p:cNvPr id="1331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1331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1763688" y="714653"/>
            <a:ext cx="58326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ar-MA" altLang="fr-FR" b="1" kern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الهرم السكاني لبلاد المغرب ما بين 2004 و 2014</a:t>
            </a:r>
            <a:endParaRPr lang="fr-FR" altLang="fr-FR" b="1" kern="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/>
        </p:nvSpPr>
        <p:spPr bwMode="auto">
          <a:xfrm>
            <a:off x="1547664" y="4509120"/>
            <a:ext cx="17859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ar-MA" altLang="fr-FR" sz="1600" b="1" kern="0" dirty="0" smtClean="0">
                <a:latin typeface="Arial" panose="020B0604020202020204" pitchFamily="34" charset="0"/>
                <a:ea typeface="Times New Roman" pitchFamily="18" charset="0"/>
                <a:cs typeface="Arial" pitchFamily="34" charset="0"/>
              </a:rPr>
              <a:t>إحصاء 2014</a:t>
            </a:r>
            <a:endParaRPr lang="fr-FR" altLang="fr-FR" sz="1600" b="1" kern="0" dirty="0">
              <a:latin typeface="Arial" panose="020B0604020202020204" pitchFamily="34" charset="0"/>
              <a:ea typeface="Times New Roman" pitchFamily="18" charset="0"/>
              <a:cs typeface="Arial" pitchFamily="34" charset="0"/>
            </a:endParaRPr>
          </a:p>
        </p:txBody>
      </p:sp>
      <p:graphicFrame>
        <p:nvGraphicFramePr>
          <p:cNvPr id="17" name="Chart 6"/>
          <p:cNvGraphicFramePr>
            <a:graphicFrameLocks/>
          </p:cNvGraphicFramePr>
          <p:nvPr/>
        </p:nvGraphicFramePr>
        <p:xfrm>
          <a:off x="323528" y="1196752"/>
          <a:ext cx="4071966" cy="3214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428596" y="4929198"/>
            <a:ext cx="835824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lvl="0" algn="r" rtl="1">
              <a:lnSpc>
                <a:spcPct val="150000"/>
              </a:lnSpc>
            </a:pPr>
            <a:r>
              <a:rPr lang="ar-SA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ما بين 2004 </a:t>
            </a:r>
            <a:r>
              <a:rPr lang="ar-SA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و</a:t>
            </a:r>
            <a:r>
              <a:rPr lang="ar-SA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2014 :</a:t>
            </a:r>
          </a:p>
          <a:p>
            <a:pPr lvl="0"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ar-SA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تراجعت نسبة</a:t>
            </a:r>
            <a:r>
              <a:rPr lang="fr-FR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الشباب</a:t>
            </a:r>
            <a:r>
              <a:rPr lang="fr-FR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SA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البالغين أقل من 15 سنة </a:t>
            </a:r>
            <a:r>
              <a:rPr lang="fr-FR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من</a:t>
            </a:r>
            <a:r>
              <a:rPr lang="fr-FR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2،31٪ </a:t>
            </a:r>
            <a:r>
              <a:rPr lang="fr-FR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سنة</a:t>
            </a:r>
            <a:r>
              <a:rPr lang="fr-FR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إلى</a:t>
            </a:r>
            <a:r>
              <a:rPr lang="fr-FR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28 ٪</a:t>
            </a:r>
            <a:r>
              <a:rPr lang="ar-SA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fr-FR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تضل</a:t>
            </a:r>
            <a:r>
              <a:rPr lang="fr-FR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الساكنة</a:t>
            </a:r>
            <a:r>
              <a:rPr lang="fr-FR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في</a:t>
            </a:r>
            <a:r>
              <a:rPr lang="fr-FR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سن</a:t>
            </a:r>
            <a:r>
              <a:rPr lang="fr-FR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العمل</a:t>
            </a:r>
            <a:r>
              <a:rPr lang="fr-FR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SA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(15-59 سنة) </a:t>
            </a:r>
            <a:r>
              <a:rPr lang="fr-FR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مهمة</a:t>
            </a:r>
            <a:r>
              <a:rPr lang="fr-FR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SA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حيث  مرت من </a:t>
            </a:r>
            <a:r>
              <a:rPr lang="fr-FR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2،61٪ </a:t>
            </a:r>
            <a:r>
              <a:rPr lang="ar-SA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و </a:t>
            </a:r>
            <a:r>
              <a:rPr lang="fr-FR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4،62٪</a:t>
            </a:r>
            <a:r>
              <a:rPr lang="ar-SA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fr-FR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ت</a:t>
            </a:r>
            <a:r>
              <a:rPr lang="ar-SA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زايدت </a:t>
            </a:r>
            <a:r>
              <a:rPr lang="fr-FR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نسبة</a:t>
            </a:r>
            <a:r>
              <a:rPr lang="fr-FR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الأشخاص</a:t>
            </a:r>
            <a:r>
              <a:rPr lang="fr-FR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الذين</a:t>
            </a:r>
            <a:r>
              <a:rPr lang="fr-FR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يبلغون</a:t>
            </a:r>
            <a:r>
              <a:rPr lang="fr-FR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من</a:t>
            </a:r>
            <a:r>
              <a:rPr lang="fr-FR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العمر</a:t>
            </a:r>
            <a:r>
              <a:rPr lang="fr-FR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60 </a:t>
            </a:r>
            <a:r>
              <a:rPr lang="fr-FR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سنة</a:t>
            </a:r>
            <a:r>
              <a:rPr lang="fr-FR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فما</a:t>
            </a:r>
            <a:r>
              <a:rPr lang="fr-FR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فوق</a:t>
            </a:r>
            <a:r>
              <a:rPr lang="fr-FR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SA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من </a:t>
            </a:r>
            <a:r>
              <a:rPr lang="fr-FR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1،8٪</a:t>
            </a:r>
            <a:r>
              <a:rPr lang="ar-SA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سنة</a:t>
            </a:r>
            <a:r>
              <a:rPr lang="fr-FR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SA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إلى </a:t>
            </a:r>
            <a:r>
              <a:rPr lang="fr-FR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SA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9،6</a:t>
            </a:r>
            <a:r>
              <a:rPr lang="fr-FR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٪</a:t>
            </a:r>
            <a:r>
              <a:rPr lang="ar-SA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1600" b="1" dirty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graphicFrame>
        <p:nvGraphicFramePr>
          <p:cNvPr id="15" name="Chart 6"/>
          <p:cNvGraphicFramePr>
            <a:graphicFrameLocks/>
          </p:cNvGraphicFramePr>
          <p:nvPr/>
        </p:nvGraphicFramePr>
        <p:xfrm>
          <a:off x="4644008" y="1196752"/>
          <a:ext cx="4224346" cy="3248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Rectangle 4"/>
          <p:cNvSpPr txBox="1">
            <a:spLocks noChangeArrowheads="1"/>
          </p:cNvSpPr>
          <p:nvPr/>
        </p:nvSpPr>
        <p:spPr bwMode="auto">
          <a:xfrm>
            <a:off x="5929313" y="4500563"/>
            <a:ext cx="17859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ar-MA" altLang="fr-FR" sz="1600" b="1" kern="0" dirty="0" smtClean="0">
                <a:latin typeface="Arial" panose="020B0604020202020204" pitchFamily="34" charset="0"/>
                <a:ea typeface="Times New Roman" pitchFamily="18" charset="0"/>
                <a:cs typeface="Arial" pitchFamily="34" charset="0"/>
              </a:rPr>
              <a:t>إحصاء 20</a:t>
            </a:r>
            <a:r>
              <a:rPr lang="ar-SA" altLang="fr-FR" sz="1600" b="1" kern="0" dirty="0" smtClean="0">
                <a:latin typeface="Arial" panose="020B0604020202020204" pitchFamily="34" charset="0"/>
                <a:ea typeface="Times New Roman" pitchFamily="18" charset="0"/>
                <a:cs typeface="Arial" pitchFamily="34" charset="0"/>
              </a:rPr>
              <a:t>0</a:t>
            </a:r>
            <a:r>
              <a:rPr lang="ar-MA" altLang="fr-FR" sz="1600" b="1" kern="0" dirty="0" smtClean="0">
                <a:latin typeface="Arial" panose="020B0604020202020204" pitchFamily="34" charset="0"/>
                <a:ea typeface="Times New Roman" pitchFamily="18" charset="0"/>
                <a:cs typeface="Arial" pitchFamily="34" charset="0"/>
              </a:rPr>
              <a:t>4</a:t>
            </a:r>
            <a:endParaRPr lang="fr-FR" altLang="fr-FR" sz="1600" b="1" kern="0" dirty="0">
              <a:latin typeface="Arial" panose="020B0604020202020204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6AD81E5-3B0B-43E0-90D9-315C928F7495}" type="slidenum">
              <a:rPr lang="fr-FR" altLang="fr-FR"/>
              <a:pPr/>
              <a:t>8</a:t>
            </a:fld>
            <a:endParaRPr lang="fr-FR" altLang="fr-FR"/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1259632" y="836712"/>
            <a:ext cx="65527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ar-MA" altLang="fr-FR" b="1" kern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البنية السكانية للجهات حسب </a:t>
            </a:r>
            <a:r>
              <a:rPr lang="ar-SA" altLang="fr-FR" b="1" kern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الفئات العمرية الكبرى </a:t>
            </a:r>
            <a:endParaRPr lang="fr-FR" altLang="fr-FR" b="1" kern="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graphicFrame>
        <p:nvGraphicFramePr>
          <p:cNvPr id="5" name="Graphique 4"/>
          <p:cNvGraphicFramePr/>
          <p:nvPr/>
        </p:nvGraphicFramePr>
        <p:xfrm>
          <a:off x="357158" y="1357298"/>
          <a:ext cx="8286808" cy="3929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642910" y="5429264"/>
            <a:ext cx="800105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ar-M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تنتشر الشيخوخة بشكل </a:t>
            </a: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كبير</a:t>
            </a:r>
            <a:r>
              <a:rPr kumimoji="0" lang="ar-M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في جهات بني </a:t>
            </a:r>
            <a:r>
              <a:rPr kumimoji="0" lang="ar-MA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ملال</a:t>
            </a:r>
            <a:r>
              <a:rPr kumimoji="0" lang="ar-M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</a:t>
            </a:r>
            <a:r>
              <a:rPr kumimoji="0" lang="ar-MA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خنيفرة</a:t>
            </a:r>
            <a:r>
              <a:rPr kumimoji="0" lang="ar-M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(10,6</a:t>
            </a: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%</a:t>
            </a:r>
            <a:r>
              <a:rPr kumimoji="0" lang="ar-M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)، الجهة الشرقية(10,3</a:t>
            </a: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%</a:t>
            </a:r>
            <a:r>
              <a:rPr kumimoji="0" lang="ar-M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) </a:t>
            </a:r>
            <a:r>
              <a:rPr kumimoji="0" lang="ar-MA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وفاس</a:t>
            </a:r>
            <a:r>
              <a:rPr kumimoji="0" lang="ar-M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-مكناس (10,2</a:t>
            </a: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%</a:t>
            </a:r>
            <a:r>
              <a:rPr kumimoji="0" lang="ar-M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) قد تفسر بحجم الهجرة التي تعرفها هذه الجهات. </a:t>
            </a:r>
            <a:endParaRPr kumimoji="0" lang="fr-F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ar-M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وتبقى هذه الظاهرة ضعيفة بكل من جهات الداخلة-وادي الذهب (3,5</a:t>
            </a: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%</a:t>
            </a:r>
            <a:r>
              <a:rPr kumimoji="0" lang="ar-M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) والعيون-الساقية الحمراء (5,4</a:t>
            </a: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%</a:t>
            </a:r>
            <a:r>
              <a:rPr kumimoji="0" lang="ar-M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).</a:t>
            </a:r>
            <a:endParaRPr kumimoji="0" lang="ar-MA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42F5EEF-4618-47BA-9D61-78AB2E16ADBA}" type="slidenum">
              <a:rPr lang="fr-FR" altLang="fr-FR"/>
              <a:pPr/>
              <a:t>9</a:t>
            </a:fld>
            <a:endParaRPr lang="fr-FR" altLang="fr-FR"/>
          </a:p>
        </p:txBody>
      </p:sp>
      <p:sp>
        <p:nvSpPr>
          <p:cNvPr id="29700" name="Rectangle 5"/>
          <p:cNvSpPr>
            <a:spLocks noChangeArrowheads="1"/>
          </p:cNvSpPr>
          <p:nvPr/>
        </p:nvSpPr>
        <p:spPr bwMode="auto">
          <a:xfrm>
            <a:off x="1428728" y="1571612"/>
            <a:ext cx="5693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ar-SA" altLang="fr-FR" sz="1400" b="1" dirty="0" smtClean="0">
                <a:latin typeface="Times New Roman" pitchFamily="18" charset="0"/>
                <a:cs typeface="Times New Roman" pitchFamily="18" charset="0"/>
              </a:rPr>
              <a:t>الجنس</a:t>
            </a:r>
            <a:endParaRPr lang="fr-FR" altLang="fr-FR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01" name="Rectangle 6"/>
          <p:cNvSpPr>
            <a:spLocks noChangeArrowheads="1"/>
          </p:cNvSpPr>
          <p:nvPr/>
        </p:nvSpPr>
        <p:spPr bwMode="auto">
          <a:xfrm>
            <a:off x="500034" y="4357694"/>
            <a:ext cx="814072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r" rtl="1">
              <a:buFont typeface="Wingdings" pitchFamily="2" charset="2"/>
              <a:buChar char="v"/>
            </a:pPr>
            <a:r>
              <a:rPr lang="ar-MA" sz="1600" b="1" dirty="0" smtClean="0">
                <a:solidFill>
                  <a:schemeClr val="tx1"/>
                </a:solidFill>
              </a:rPr>
              <a:t>تمثل </a:t>
            </a:r>
            <a:r>
              <a:rPr lang="ar-MA" sz="1600" b="1" dirty="0">
                <a:solidFill>
                  <a:schemeClr val="tx1"/>
                </a:solidFill>
              </a:rPr>
              <a:t>النساء 51</a:t>
            </a:r>
            <a:r>
              <a:rPr lang="fr-FR" sz="1600" b="1" dirty="0">
                <a:solidFill>
                  <a:schemeClr val="tx1"/>
                </a:solidFill>
              </a:rPr>
              <a:t>%</a:t>
            </a:r>
            <a:r>
              <a:rPr lang="ar-MA" sz="1600" b="1" dirty="0">
                <a:solidFill>
                  <a:schemeClr val="tx1"/>
                </a:solidFill>
              </a:rPr>
              <a:t> من الأشخاص المسنين؛</a:t>
            </a:r>
            <a:endParaRPr lang="fr-FR" sz="1600" b="1" dirty="0">
              <a:solidFill>
                <a:schemeClr val="tx1"/>
              </a:solidFill>
            </a:endParaRPr>
          </a:p>
          <a:p>
            <a:pPr lvl="0" algn="r" rtl="1">
              <a:buFont typeface="Wingdings" pitchFamily="2" charset="2"/>
              <a:buChar char="v"/>
            </a:pPr>
            <a:r>
              <a:rPr lang="ar-MA" sz="1600" b="1" dirty="0" smtClean="0">
                <a:solidFill>
                  <a:schemeClr val="tx1"/>
                </a:solidFill>
              </a:rPr>
              <a:t>يقيم </a:t>
            </a:r>
            <a:r>
              <a:rPr lang="ar-MA" sz="1600" b="1" dirty="0">
                <a:solidFill>
                  <a:schemeClr val="tx1"/>
                </a:solidFill>
              </a:rPr>
              <a:t>6 أشخاص من بين 10 مسنين في الوسط الحضري (59</a:t>
            </a:r>
            <a:r>
              <a:rPr lang="fr-FR" sz="1600" b="1" dirty="0">
                <a:solidFill>
                  <a:schemeClr val="tx1"/>
                </a:solidFill>
              </a:rPr>
              <a:t>%</a:t>
            </a:r>
            <a:r>
              <a:rPr lang="ar-MA" sz="1600" b="1" dirty="0">
                <a:solidFill>
                  <a:schemeClr val="tx1"/>
                </a:solidFill>
              </a:rPr>
              <a:t>)؛</a:t>
            </a:r>
            <a:endParaRPr lang="fr-FR" sz="1600" b="1" dirty="0">
              <a:solidFill>
                <a:schemeClr val="tx1"/>
              </a:solidFill>
            </a:endParaRPr>
          </a:p>
          <a:p>
            <a:pPr lvl="0" algn="r" rtl="1">
              <a:buFont typeface="Wingdings" pitchFamily="2" charset="2"/>
              <a:buChar char="v"/>
            </a:pPr>
            <a:r>
              <a:rPr lang="ar-MA" sz="1600" b="1" dirty="0" smtClean="0">
                <a:solidFill>
                  <a:schemeClr val="tx1"/>
                </a:solidFill>
              </a:rPr>
              <a:t>أكثر </a:t>
            </a:r>
            <a:r>
              <a:rPr lang="ar-MA" sz="1600" b="1" dirty="0">
                <a:solidFill>
                  <a:schemeClr val="tx1"/>
                </a:solidFill>
              </a:rPr>
              <a:t>من نصف المسنين  يقل عمرهم عن 70 سن (55,4</a:t>
            </a:r>
            <a:r>
              <a:rPr lang="fr-FR" sz="1600" b="1" dirty="0">
                <a:solidFill>
                  <a:schemeClr val="tx1"/>
                </a:solidFill>
              </a:rPr>
              <a:t>%</a:t>
            </a:r>
            <a:r>
              <a:rPr lang="ar-MA" sz="1600" b="1" dirty="0">
                <a:solidFill>
                  <a:schemeClr val="tx1"/>
                </a:solidFill>
              </a:rPr>
              <a:t>) و28,0</a:t>
            </a:r>
            <a:r>
              <a:rPr lang="fr-FR" sz="1600" b="1" dirty="0">
                <a:solidFill>
                  <a:schemeClr val="tx1"/>
                </a:solidFill>
              </a:rPr>
              <a:t>%</a:t>
            </a:r>
            <a:r>
              <a:rPr lang="ar-MA" sz="1600" b="1" dirty="0">
                <a:solidFill>
                  <a:schemeClr val="tx1"/>
                </a:solidFill>
              </a:rPr>
              <a:t> يتراوح سنهم مابين 70 و79 سنة </a:t>
            </a:r>
            <a:r>
              <a:rPr lang="ar-MA" sz="1600" b="1" dirty="0" err="1">
                <a:solidFill>
                  <a:schemeClr val="tx1"/>
                </a:solidFill>
              </a:rPr>
              <a:t>و</a:t>
            </a:r>
            <a:r>
              <a:rPr lang="ar-MA" sz="1600" b="1" dirty="0">
                <a:solidFill>
                  <a:schemeClr val="tx1"/>
                </a:solidFill>
              </a:rPr>
              <a:t>  يفوق سن 16,6 </a:t>
            </a:r>
            <a:r>
              <a:rPr lang="fr-FR" sz="1600" b="1" dirty="0">
                <a:solidFill>
                  <a:schemeClr val="tx1"/>
                </a:solidFill>
              </a:rPr>
              <a:t>% </a:t>
            </a:r>
            <a:r>
              <a:rPr lang="ar-MA" sz="1600" b="1" dirty="0">
                <a:solidFill>
                  <a:schemeClr val="tx1"/>
                </a:solidFill>
              </a:rPr>
              <a:t>80 سنة</a:t>
            </a:r>
            <a:r>
              <a:rPr lang="ar-MA" sz="1600" b="1" dirty="0" smtClean="0">
                <a:solidFill>
                  <a:schemeClr val="tx1"/>
                </a:solidFill>
              </a:rPr>
              <a:t>.</a:t>
            </a:r>
            <a:endParaRPr lang="fr-FR" altLang="fr-FR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3929058" y="1500174"/>
            <a:ext cx="16557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rtl="1"/>
            <a:r>
              <a:rPr lang="ar-SA" altLang="fr-FR" sz="1400" b="1" dirty="0" smtClean="0">
                <a:latin typeface="Times New Roman" pitchFamily="18" charset="0"/>
                <a:cs typeface="Times New Roman" pitchFamily="18" charset="0"/>
              </a:rPr>
              <a:t>وسط الإقامة</a:t>
            </a:r>
            <a:endParaRPr lang="fr-FR" altLang="fr-FR" sz="1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Graphique 12"/>
          <p:cNvGraphicFramePr/>
          <p:nvPr/>
        </p:nvGraphicFramePr>
        <p:xfrm>
          <a:off x="214282" y="1714488"/>
          <a:ext cx="3039195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Graphique 13"/>
          <p:cNvGraphicFramePr/>
          <p:nvPr/>
        </p:nvGraphicFramePr>
        <p:xfrm>
          <a:off x="3143240" y="1643050"/>
          <a:ext cx="3153493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Graphique 14"/>
          <p:cNvGraphicFramePr/>
          <p:nvPr/>
        </p:nvGraphicFramePr>
        <p:xfrm>
          <a:off x="6072198" y="1571612"/>
          <a:ext cx="2845916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9706" name="Rectangle 6"/>
          <p:cNvSpPr>
            <a:spLocks noChangeArrowheads="1"/>
          </p:cNvSpPr>
          <p:nvPr/>
        </p:nvSpPr>
        <p:spPr bwMode="auto">
          <a:xfrm>
            <a:off x="6572264" y="1428736"/>
            <a:ext cx="18716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ar-SA" altLang="fr-FR" sz="1400" b="1" dirty="0" smtClean="0">
                <a:latin typeface="Times New Roman" pitchFamily="18" charset="0"/>
                <a:cs typeface="Times New Roman" pitchFamily="18" charset="0"/>
              </a:rPr>
              <a:t>الفئات العمرية</a:t>
            </a:r>
            <a:endParaRPr lang="fr-FR" altLang="fr-FR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00364" y="714356"/>
            <a:ext cx="32800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SA" sz="2000" b="1" dirty="0" smtClean="0">
                <a:solidFill>
                  <a:schemeClr val="accent6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</a:rPr>
              <a:t>الأشخاص </a:t>
            </a:r>
            <a:r>
              <a:rPr lang="ar-MA" sz="2000" b="1" dirty="0" err="1" smtClean="0">
                <a:solidFill>
                  <a:schemeClr val="accent6">
                    <a:lumMod val="75000"/>
                  </a:schemeClr>
                </a:solidFill>
              </a:rPr>
              <a:t>ال</a:t>
            </a:r>
            <a:r>
              <a:rPr lang="ar-SA" sz="2000" b="1" dirty="0" smtClean="0">
                <a:solidFill>
                  <a:schemeClr val="accent6">
                    <a:lumMod val="75000"/>
                  </a:schemeClr>
                </a:solidFill>
              </a:rPr>
              <a:t>بالغون</a:t>
            </a:r>
            <a:r>
              <a:rPr lang="ar-MA" sz="2000" b="1" dirty="0" smtClean="0">
                <a:solidFill>
                  <a:schemeClr val="accent6">
                    <a:lumMod val="75000"/>
                  </a:schemeClr>
                </a:solidFill>
              </a:rPr>
              <a:t> 60 سنة فما فوق</a:t>
            </a:r>
            <a:r>
              <a:rPr lang="ar-SA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ar-SA" sz="2000" b="1" dirty="0" smtClean="0">
              <a:solidFill>
                <a:schemeClr val="accent6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cp_mod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rgbClr val="F18E00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rgbClr val="F18E00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hcp_mode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cp_mode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cp_mode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cp_mode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cp_mode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cp_mode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cp_mode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cp_mode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cp_mode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cp_mode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cp_mode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cp_mode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57542</TotalTime>
  <Words>4028</Words>
  <Application>Microsoft Office PowerPoint</Application>
  <PresentationFormat>Affichage à l'écran (4:3)</PresentationFormat>
  <Paragraphs>1312</Paragraphs>
  <Slides>61</Slides>
  <Notes>22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61</vt:i4>
      </vt:variant>
    </vt:vector>
  </HeadingPairs>
  <TitlesOfParts>
    <vt:vector size="62" baseType="lpstr">
      <vt:lpstr>hcp_model</vt:lpstr>
      <vt:lpstr>الإحصاء العام للسكان والسكنى 2014 النتائج الرئيسية</vt:lpstr>
      <vt:lpstr>  الخاصيات الديموغرافية  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 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Diapositive 43</vt:lpstr>
      <vt:lpstr>الأسر و السكن </vt:lpstr>
      <vt:lpstr>متوسط حجم الأسر حسب وسط الإقامة مابين 2004 و 2014</vt:lpstr>
      <vt:lpstr>بنية الأسر حسب وسط الإقامة وحجم الأسر</vt:lpstr>
      <vt:lpstr>معدل الأمية لدى النساء ربات الأسر حسب وسط الإقامة </vt:lpstr>
      <vt:lpstr>النساء ربات الأسر حسب نوع النشاط ووسط الإقامة</vt:lpstr>
      <vt:lpstr>Diapositive 49</vt:lpstr>
      <vt:lpstr>Diapositive 50</vt:lpstr>
      <vt:lpstr>Diapositive 51</vt:lpstr>
      <vt:lpstr>Diapositive 52</vt:lpstr>
      <vt:lpstr>Diapositive 53</vt:lpstr>
      <vt:lpstr>Diapositive 54</vt:lpstr>
      <vt:lpstr>Diapositive 55</vt:lpstr>
      <vt:lpstr>Diapositive 56</vt:lpstr>
      <vt:lpstr>Diapositive 57</vt:lpstr>
      <vt:lpstr>Diapositive 58</vt:lpstr>
      <vt:lpstr>Diapositive 59</vt:lpstr>
      <vt:lpstr>Diapositive 60</vt:lpstr>
      <vt:lpstr>Diapositive 61</vt:lpstr>
    </vt:vector>
  </TitlesOfParts>
  <Company>dcn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mafkir</dc:creator>
  <cp:lastModifiedBy>HP</cp:lastModifiedBy>
  <cp:revision>1083</cp:revision>
  <dcterms:created xsi:type="dcterms:W3CDTF">2008-03-11T16:08:11Z</dcterms:created>
  <dcterms:modified xsi:type="dcterms:W3CDTF">2015-10-14T10:04:52Z</dcterms:modified>
</cp:coreProperties>
</file>